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tiff" ContentType="image/tiff"/>
  <Default Extension="tif" ContentType="image/tif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5"/>
  </p:notesMasterIdLst>
  <p:sldIdLst>
    <p:sldId id="490" r:id="rId2"/>
    <p:sldId id="792" r:id="rId3"/>
    <p:sldId id="794" r:id="rId4"/>
    <p:sldId id="793" r:id="rId5"/>
    <p:sldId id="826" r:id="rId6"/>
    <p:sldId id="799" r:id="rId7"/>
    <p:sldId id="789" r:id="rId8"/>
    <p:sldId id="790" r:id="rId9"/>
    <p:sldId id="753" r:id="rId10"/>
    <p:sldId id="589" r:id="rId11"/>
    <p:sldId id="701" r:id="rId12"/>
    <p:sldId id="702" r:id="rId13"/>
    <p:sldId id="703" r:id="rId14"/>
    <p:sldId id="800" r:id="rId15"/>
    <p:sldId id="820" r:id="rId16"/>
    <p:sldId id="590" r:id="rId17"/>
    <p:sldId id="591" r:id="rId18"/>
    <p:sldId id="698" r:id="rId19"/>
    <p:sldId id="700" r:id="rId20"/>
    <p:sldId id="699" r:id="rId21"/>
    <p:sldId id="754" r:id="rId22"/>
    <p:sldId id="668" r:id="rId23"/>
    <p:sldId id="786" r:id="rId24"/>
    <p:sldId id="785" r:id="rId25"/>
    <p:sldId id="669" r:id="rId26"/>
    <p:sldId id="759" r:id="rId27"/>
    <p:sldId id="601" r:id="rId28"/>
    <p:sldId id="761" r:id="rId29"/>
    <p:sldId id="642" r:id="rId30"/>
    <p:sldId id="787" r:id="rId31"/>
    <p:sldId id="824" r:id="rId32"/>
    <p:sldId id="602" r:id="rId33"/>
    <p:sldId id="771" r:id="rId34"/>
    <p:sldId id="774" r:id="rId35"/>
    <p:sldId id="776" r:id="rId36"/>
    <p:sldId id="777" r:id="rId37"/>
    <p:sldId id="778" r:id="rId38"/>
    <p:sldId id="779" r:id="rId39"/>
    <p:sldId id="780" r:id="rId40"/>
    <p:sldId id="781" r:id="rId41"/>
    <p:sldId id="782" r:id="rId42"/>
    <p:sldId id="783" r:id="rId43"/>
    <p:sldId id="770" r:id="rId44"/>
    <p:sldId id="665" r:id="rId45"/>
    <p:sldId id="608" r:id="rId46"/>
    <p:sldId id="666" r:id="rId47"/>
    <p:sldId id="612" r:id="rId48"/>
    <p:sldId id="784" r:id="rId49"/>
    <p:sldId id="807" r:id="rId50"/>
    <p:sldId id="808" r:id="rId51"/>
    <p:sldId id="613" r:id="rId52"/>
    <p:sldId id="758" r:id="rId53"/>
    <p:sldId id="804" r:id="rId54"/>
    <p:sldId id="615" r:id="rId55"/>
    <p:sldId id="616" r:id="rId56"/>
    <p:sldId id="772" r:id="rId57"/>
    <p:sldId id="617" r:id="rId58"/>
    <p:sldId id="618" r:id="rId59"/>
    <p:sldId id="619" r:id="rId60"/>
    <p:sldId id="643" r:id="rId61"/>
    <p:sldId id="726" r:id="rId62"/>
    <p:sldId id="489" r:id="rId63"/>
    <p:sldId id="498" r:id="rId64"/>
    <p:sldId id="724" r:id="rId65"/>
    <p:sldId id="483" r:id="rId66"/>
    <p:sldId id="644" r:id="rId67"/>
    <p:sldId id="383" r:id="rId68"/>
    <p:sldId id="727" r:id="rId69"/>
    <p:sldId id="499" r:id="rId70"/>
    <p:sldId id="421" r:id="rId71"/>
    <p:sldId id="670" r:id="rId72"/>
    <p:sldId id="671" r:id="rId73"/>
    <p:sldId id="672" r:id="rId74"/>
    <p:sldId id="673" r:id="rId75"/>
    <p:sldId id="720" r:id="rId76"/>
    <p:sldId id="728" r:id="rId77"/>
    <p:sldId id="676" r:id="rId78"/>
    <p:sldId id="677" r:id="rId79"/>
    <p:sldId id="755" r:id="rId80"/>
    <p:sldId id="679" r:id="rId81"/>
    <p:sldId id="746" r:id="rId82"/>
    <p:sldId id="680" r:id="rId83"/>
    <p:sldId id="681" r:id="rId84"/>
    <p:sldId id="682" r:id="rId85"/>
    <p:sldId id="684" r:id="rId86"/>
    <p:sldId id="685" r:id="rId87"/>
    <p:sldId id="729" r:id="rId88"/>
    <p:sldId id="683" r:id="rId89"/>
    <p:sldId id="686" r:id="rId90"/>
    <p:sldId id="687" r:id="rId91"/>
    <p:sldId id="688" r:id="rId92"/>
    <p:sldId id="689" r:id="rId93"/>
    <p:sldId id="747" r:id="rId94"/>
    <p:sldId id="748" r:id="rId95"/>
    <p:sldId id="692" r:id="rId96"/>
    <p:sldId id="693" r:id="rId97"/>
    <p:sldId id="694" r:id="rId98"/>
    <p:sldId id="695" r:id="rId99"/>
    <p:sldId id="696" r:id="rId100"/>
    <p:sldId id="697" r:id="rId101"/>
    <p:sldId id="796" r:id="rId102"/>
    <p:sldId id="797" r:id="rId103"/>
    <p:sldId id="798" r:id="rId104"/>
  </p:sldIdLst>
  <p:sldSz cx="9144000" cy="6858000" type="screen4x3"/>
  <p:notesSz cx="6858000" cy="9144000"/>
  <p:defaultTextStyle>
    <a:defPPr>
      <a:defRPr lang="ru-RU"/>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guide id="3" orient="horz" pos="2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FF"/>
    <a:srgbClr val="0000CC"/>
    <a:srgbClr val="FF0000"/>
    <a:srgbClr val="F4D7A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757" autoAdjust="0"/>
    <p:restoredTop sz="94660"/>
  </p:normalViewPr>
  <p:slideViewPr>
    <p:cSldViewPr>
      <p:cViewPr varScale="1">
        <p:scale>
          <a:sx n="73" d="100"/>
          <a:sy n="73" d="100"/>
        </p:scale>
        <p:origin x="-1310" y="-62"/>
      </p:cViewPr>
      <p:guideLst>
        <p:guide orient="horz" pos="2160"/>
        <p:guide orient="horz" pos="284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viewProps" Target="viewProps.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ableStyles" Target="tableStyle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7.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62.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67.wmf"/><Relationship Id="rId1" Type="http://schemas.openxmlformats.org/officeDocument/2006/relationships/image" Target="../media/image7.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03.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04.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05.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image" Target="../media/image1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image" Target="../media/image27.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57.wmf"/><Relationship Id="rId1" Type="http://schemas.openxmlformats.org/officeDocument/2006/relationships/image" Target="../media/image56.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60.wmf"/><Relationship Id="rId2" Type="http://schemas.openxmlformats.org/officeDocument/2006/relationships/image" Target="../media/image59.wmf"/><Relationship Id="rId1" Type="http://schemas.openxmlformats.org/officeDocument/2006/relationships/image" Target="../media/image58.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62.wmf"/><Relationship Id="rId1" Type="http://schemas.openxmlformats.org/officeDocument/2006/relationships/image" Target="../media/image61.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6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xmlns="" id="{560A920E-5931-4DA3-960B-9C6B793533CF}"/>
              </a:ext>
            </a:extLst>
          </p:cNvPr>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l" eaLnBrk="1" hangingPunct="1">
              <a:defRPr sz="1200">
                <a:latin typeface="Arial" charset="0"/>
                <a:cs typeface="Arial" charset="0"/>
              </a:defRPr>
            </a:lvl1pPr>
          </a:lstStyle>
          <a:p>
            <a:pPr>
              <a:defRPr/>
            </a:pPr>
            <a:endParaRPr lang="ru-RU"/>
          </a:p>
        </p:txBody>
      </p:sp>
      <p:sp>
        <p:nvSpPr>
          <p:cNvPr id="37891" name="Rectangle 3">
            <a:extLst>
              <a:ext uri="{FF2B5EF4-FFF2-40B4-BE49-F238E27FC236}">
                <a16:creationId xmlns:a16="http://schemas.microsoft.com/office/drawing/2014/main" xmlns="" id="{1DA62DFF-305C-42BF-B6BC-AC1CA9584680}"/>
              </a:ext>
            </a:extLst>
          </p:cNvPr>
          <p:cNvSpPr>
            <a:spLocks noGrp="1" noChangeArrowheads="1"/>
          </p:cNvSpPr>
          <p:nvPr>
            <p:ph type="dt" idx="1"/>
          </p:nvPr>
        </p:nvSpPr>
        <p:spPr bwMode="auto">
          <a:xfrm>
            <a:off x="3884613"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cs typeface="Arial" charset="0"/>
              </a:defRPr>
            </a:lvl1pPr>
          </a:lstStyle>
          <a:p>
            <a:pPr>
              <a:defRPr/>
            </a:pPr>
            <a:endParaRPr lang="ru-RU"/>
          </a:p>
        </p:txBody>
      </p:sp>
      <p:sp>
        <p:nvSpPr>
          <p:cNvPr id="76804" name="Rectangle 4">
            <a:extLst>
              <a:ext uri="{FF2B5EF4-FFF2-40B4-BE49-F238E27FC236}">
                <a16:creationId xmlns:a16="http://schemas.microsoft.com/office/drawing/2014/main" xmlns="" id="{719438BD-5EC2-46C4-9235-315D0502C688}"/>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3" name="Rectangle 5">
            <a:extLst>
              <a:ext uri="{FF2B5EF4-FFF2-40B4-BE49-F238E27FC236}">
                <a16:creationId xmlns:a16="http://schemas.microsoft.com/office/drawing/2014/main" xmlns="" id="{8C1AD5C3-475C-488D-B265-124C0122E15E}"/>
              </a:ext>
            </a:extLst>
          </p:cNvPr>
          <p:cNvSpPr>
            <a:spLocks noGrp="1" noChangeArrowheads="1"/>
          </p:cNvSpPr>
          <p:nvPr>
            <p:ph type="body" sz="quarter" idx="3"/>
          </p:nvPr>
        </p:nvSpPr>
        <p:spPr bwMode="auto">
          <a:xfrm>
            <a:off x="685800" y="4343400"/>
            <a:ext cx="5486400" cy="4114800"/>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ru-RU" noProof="0"/>
              <a:t>Образец текста</a:t>
            </a:r>
          </a:p>
          <a:p>
            <a:pPr lvl="1"/>
            <a:r>
              <a:rPr lang="ru-RU" noProof="0"/>
              <a:t>Второй уровень</a:t>
            </a:r>
          </a:p>
          <a:p>
            <a:pPr lvl="2"/>
            <a:r>
              <a:rPr lang="ru-RU" noProof="0"/>
              <a:t>Третий уровень</a:t>
            </a:r>
          </a:p>
          <a:p>
            <a:pPr lvl="3"/>
            <a:r>
              <a:rPr lang="ru-RU" noProof="0"/>
              <a:t>Четвертый уровень</a:t>
            </a:r>
          </a:p>
          <a:p>
            <a:pPr lvl="4"/>
            <a:r>
              <a:rPr lang="ru-RU" noProof="0"/>
              <a:t>Пятый уровень</a:t>
            </a:r>
          </a:p>
        </p:txBody>
      </p:sp>
      <p:sp>
        <p:nvSpPr>
          <p:cNvPr id="37894" name="Rectangle 6">
            <a:extLst>
              <a:ext uri="{FF2B5EF4-FFF2-40B4-BE49-F238E27FC236}">
                <a16:creationId xmlns:a16="http://schemas.microsoft.com/office/drawing/2014/main" xmlns="" id="{17E924D5-637B-4EC7-9645-899A2A6B24AA}"/>
              </a:ext>
            </a:extLst>
          </p:cNvPr>
          <p:cNvSpPr>
            <a:spLocks noGrp="1" noChangeArrowheads="1"/>
          </p:cNvSpPr>
          <p:nvPr>
            <p:ph type="ftr" sz="quarter" idx="4"/>
          </p:nvPr>
        </p:nvSpPr>
        <p:spPr bwMode="auto">
          <a:xfrm>
            <a:off x="0"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l" eaLnBrk="1" hangingPunct="1">
              <a:defRPr sz="1200">
                <a:latin typeface="Arial" charset="0"/>
                <a:cs typeface="Arial" charset="0"/>
              </a:defRPr>
            </a:lvl1pPr>
          </a:lstStyle>
          <a:p>
            <a:pPr>
              <a:defRPr/>
            </a:pPr>
            <a:endParaRPr lang="ru-RU"/>
          </a:p>
        </p:txBody>
      </p:sp>
      <p:sp>
        <p:nvSpPr>
          <p:cNvPr id="37895" name="Rectangle 7">
            <a:extLst>
              <a:ext uri="{FF2B5EF4-FFF2-40B4-BE49-F238E27FC236}">
                <a16:creationId xmlns:a16="http://schemas.microsoft.com/office/drawing/2014/main" xmlns="" id="{1BA775F0-A100-4479-AE89-EAD244912CC7}"/>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eaLnBrk="1" hangingPunct="1">
              <a:defRPr sz="1200"/>
            </a:lvl1pPr>
          </a:lstStyle>
          <a:p>
            <a:fld id="{AA1F2FBF-FAE0-47D4-ADEC-422A4646EB21}" type="slidenum">
              <a:rPr lang="ru-RU" altLang="ru-RU"/>
              <a:pPr/>
              <a:t>‹#›</a:t>
            </a:fld>
            <a:endParaRPr lang="ru-RU" altLang="ru-RU"/>
          </a:p>
        </p:txBody>
      </p:sp>
    </p:spTree>
    <p:extLst>
      <p:ext uri="{BB962C8B-B14F-4D97-AF65-F5344CB8AC3E}">
        <p14:creationId xmlns:p14="http://schemas.microsoft.com/office/powerpoint/2010/main" val="342907216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A1F2FBF-FAE0-47D4-ADEC-422A4646EB21}" type="slidenum">
              <a:rPr lang="ru-RU" altLang="ru-RU" smtClean="0"/>
              <a:pPr/>
              <a:t>8</a:t>
            </a:fld>
            <a:endParaRPr lang="ru-RU" altLang="ru-RU"/>
          </a:p>
        </p:txBody>
      </p:sp>
    </p:spTree>
    <p:extLst>
      <p:ext uri="{BB962C8B-B14F-4D97-AF65-F5344CB8AC3E}">
        <p14:creationId xmlns:p14="http://schemas.microsoft.com/office/powerpoint/2010/main" val="28539723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A1F2FBF-FAE0-47D4-ADEC-422A4646EB21}" type="slidenum">
              <a:rPr lang="ru-RU" altLang="ru-RU" smtClean="0"/>
              <a:pPr/>
              <a:t>14</a:t>
            </a:fld>
            <a:endParaRPr lang="ru-RU" altLang="ru-RU"/>
          </a:p>
        </p:txBody>
      </p:sp>
    </p:spTree>
    <p:extLst>
      <p:ext uri="{BB962C8B-B14F-4D97-AF65-F5344CB8AC3E}">
        <p14:creationId xmlns:p14="http://schemas.microsoft.com/office/powerpoint/2010/main" val="4362467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A1F2FBF-FAE0-47D4-ADEC-422A4646EB21}" type="slidenum">
              <a:rPr lang="ru-RU" altLang="ru-RU" smtClean="0"/>
              <a:pPr/>
              <a:t>24</a:t>
            </a:fld>
            <a:endParaRPr lang="ru-RU" altLang="ru-RU"/>
          </a:p>
        </p:txBody>
      </p:sp>
    </p:spTree>
    <p:extLst>
      <p:ext uri="{BB962C8B-B14F-4D97-AF65-F5344CB8AC3E}">
        <p14:creationId xmlns:p14="http://schemas.microsoft.com/office/powerpoint/2010/main" val="4268299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a:extLst>
              <a:ext uri="{FF2B5EF4-FFF2-40B4-BE49-F238E27FC236}">
                <a16:creationId xmlns:a16="http://schemas.microsoft.com/office/drawing/2014/main" xmlns="" id="{CA94C0DF-190B-4E30-A7A8-98573F1E3F9A}"/>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365DC02F-9211-4F45-8175-9C5ABEF6B6FC}" type="slidenum">
              <a:rPr lang="ru-RU" altLang="ru-RU"/>
              <a:pPr>
                <a:spcBef>
                  <a:spcPct val="0"/>
                </a:spcBef>
              </a:pPr>
              <a:t>32</a:t>
            </a:fld>
            <a:endParaRPr lang="ru-RU" altLang="ru-RU"/>
          </a:p>
        </p:txBody>
      </p:sp>
      <p:sp>
        <p:nvSpPr>
          <p:cNvPr id="78851" name="Rectangle 2">
            <a:extLst>
              <a:ext uri="{FF2B5EF4-FFF2-40B4-BE49-F238E27FC236}">
                <a16:creationId xmlns:a16="http://schemas.microsoft.com/office/drawing/2014/main" xmlns="" id="{5FF3579A-B93F-4918-9147-E547D5653BF1}"/>
              </a:ext>
            </a:extLst>
          </p:cNvPr>
          <p:cNvSpPr>
            <a:spLocks noGrp="1" noRot="1" noChangeAspect="1" noChangeArrowheads="1" noTextEdit="1"/>
          </p:cNvSpPr>
          <p:nvPr>
            <p:ph type="sldImg"/>
          </p:nvPr>
        </p:nvSpPr>
        <p:spPr>
          <a:ln/>
        </p:spPr>
      </p:sp>
      <p:sp>
        <p:nvSpPr>
          <p:cNvPr id="78852" name="Rectangle 3">
            <a:extLst>
              <a:ext uri="{FF2B5EF4-FFF2-40B4-BE49-F238E27FC236}">
                <a16:creationId xmlns:a16="http://schemas.microsoft.com/office/drawing/2014/main" xmlns="" id="{3487FE79-5727-40F6-990E-B9D55D5D4E20}"/>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u-RU" altLang="ru-RU">
              <a:latin typeface="Arial" panose="020B0604020202020204" pitchFamily="34" charset="0"/>
              <a:cs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a:extLst>
              <a:ext uri="{FF2B5EF4-FFF2-40B4-BE49-F238E27FC236}">
                <a16:creationId xmlns:a16="http://schemas.microsoft.com/office/drawing/2014/main" xmlns="" id="{2893068C-CA16-45DF-9AA8-5AAC84680653}"/>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4949ED4F-4B81-47AB-A308-BDC8D032F9BE}" type="slidenum">
              <a:rPr lang="ru-RU" altLang="ru-RU"/>
              <a:pPr>
                <a:spcBef>
                  <a:spcPct val="0"/>
                </a:spcBef>
              </a:pPr>
              <a:t>43</a:t>
            </a:fld>
            <a:endParaRPr lang="ru-RU" altLang="ru-RU"/>
          </a:p>
        </p:txBody>
      </p:sp>
      <p:sp>
        <p:nvSpPr>
          <p:cNvPr id="80899" name="Rectangle 2">
            <a:extLst>
              <a:ext uri="{FF2B5EF4-FFF2-40B4-BE49-F238E27FC236}">
                <a16:creationId xmlns:a16="http://schemas.microsoft.com/office/drawing/2014/main" xmlns="" id="{198DF308-B984-4DA3-934A-6CEA288035CB}"/>
              </a:ext>
            </a:extLst>
          </p:cNvPr>
          <p:cNvSpPr>
            <a:spLocks noGrp="1" noRot="1" noChangeAspect="1" noChangeArrowheads="1" noTextEdit="1"/>
          </p:cNvSpPr>
          <p:nvPr>
            <p:ph type="sldImg"/>
          </p:nvPr>
        </p:nvSpPr>
        <p:spPr>
          <a:ln/>
        </p:spPr>
      </p:sp>
      <p:sp>
        <p:nvSpPr>
          <p:cNvPr id="80900" name="Rectangle 3">
            <a:extLst>
              <a:ext uri="{FF2B5EF4-FFF2-40B4-BE49-F238E27FC236}">
                <a16:creationId xmlns:a16="http://schemas.microsoft.com/office/drawing/2014/main" xmlns="" id="{36572D08-8380-48CA-9FC1-27C31F50068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u-RU" altLang="ru-RU"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835557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a:extLst>
              <a:ext uri="{FF2B5EF4-FFF2-40B4-BE49-F238E27FC236}">
                <a16:creationId xmlns:a16="http://schemas.microsoft.com/office/drawing/2014/main" xmlns="" id="{6869BF07-5398-4822-9695-056ECBF651FD}"/>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A8D3F12C-D6E9-4ED9-BF7A-7B3081E434AA}" type="slidenum">
              <a:rPr lang="ru-RU" altLang="ru-RU"/>
              <a:pPr>
                <a:spcBef>
                  <a:spcPct val="0"/>
                </a:spcBef>
              </a:pPr>
              <a:t>54</a:t>
            </a:fld>
            <a:endParaRPr lang="ru-RU" altLang="ru-RU"/>
          </a:p>
        </p:txBody>
      </p:sp>
      <p:sp>
        <p:nvSpPr>
          <p:cNvPr id="79875" name="Rectangle 2">
            <a:extLst>
              <a:ext uri="{FF2B5EF4-FFF2-40B4-BE49-F238E27FC236}">
                <a16:creationId xmlns:a16="http://schemas.microsoft.com/office/drawing/2014/main" xmlns="" id="{53727CD3-DB64-466F-9809-BD5B4D0BAD5E}"/>
              </a:ext>
            </a:extLst>
          </p:cNvPr>
          <p:cNvSpPr>
            <a:spLocks noGrp="1" noRot="1" noChangeAspect="1" noChangeArrowheads="1" noTextEdit="1"/>
          </p:cNvSpPr>
          <p:nvPr>
            <p:ph type="sldImg"/>
          </p:nvPr>
        </p:nvSpPr>
        <p:spPr>
          <a:ln/>
        </p:spPr>
      </p:sp>
      <p:sp>
        <p:nvSpPr>
          <p:cNvPr id="79876" name="Rectangle 3">
            <a:extLst>
              <a:ext uri="{FF2B5EF4-FFF2-40B4-BE49-F238E27FC236}">
                <a16:creationId xmlns:a16="http://schemas.microsoft.com/office/drawing/2014/main" xmlns="" id="{F5E676B3-7274-4246-8088-AB56480BF54B}"/>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u-RU" altLang="ru-RU">
              <a:latin typeface="Arial" panose="020B0604020202020204" pitchFamily="34" charset="0"/>
              <a:cs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A1F2FBF-FAE0-47D4-ADEC-422A4646EB21}" type="slidenum">
              <a:rPr lang="ru-RU" altLang="ru-RU" smtClean="0"/>
              <a:pPr/>
              <a:t>79</a:t>
            </a:fld>
            <a:endParaRPr lang="ru-RU" altLang="ru-RU"/>
          </a:p>
        </p:txBody>
      </p:sp>
    </p:spTree>
    <p:extLst>
      <p:ext uri="{BB962C8B-B14F-4D97-AF65-F5344CB8AC3E}">
        <p14:creationId xmlns:p14="http://schemas.microsoft.com/office/powerpoint/2010/main" val="8066625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Образ слайда 1">
            <a:extLst>
              <a:ext uri="{FF2B5EF4-FFF2-40B4-BE49-F238E27FC236}">
                <a16:creationId xmlns:a16="http://schemas.microsoft.com/office/drawing/2014/main" xmlns="" id="{E638A5DE-F4D3-4F68-BE4C-05ED88E67901}"/>
              </a:ext>
            </a:extLst>
          </p:cNvPr>
          <p:cNvSpPr>
            <a:spLocks noGrp="1" noRot="1" noChangeAspect="1" noTextEdit="1"/>
          </p:cNvSpPr>
          <p:nvPr>
            <p:ph type="sldImg"/>
          </p:nvPr>
        </p:nvSpPr>
        <p:spPr>
          <a:ln/>
        </p:spPr>
      </p:sp>
      <p:sp>
        <p:nvSpPr>
          <p:cNvPr id="81923" name="Заметки 2">
            <a:extLst>
              <a:ext uri="{FF2B5EF4-FFF2-40B4-BE49-F238E27FC236}">
                <a16:creationId xmlns:a16="http://schemas.microsoft.com/office/drawing/2014/main" xmlns="" id="{68D161DE-6FDF-4CE9-95B0-3B1A85587263}"/>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ru-RU" altLang="ru-RU">
              <a:latin typeface="Arial" panose="020B0604020202020204" pitchFamily="34" charset="0"/>
              <a:cs typeface="Arial" panose="020B0604020202020204" pitchFamily="34" charset="0"/>
            </a:endParaRPr>
          </a:p>
        </p:txBody>
      </p:sp>
      <p:sp>
        <p:nvSpPr>
          <p:cNvPr id="81924" name="Номер слайда 3">
            <a:extLst>
              <a:ext uri="{FF2B5EF4-FFF2-40B4-BE49-F238E27FC236}">
                <a16:creationId xmlns:a16="http://schemas.microsoft.com/office/drawing/2014/main" xmlns="" id="{BDC587AA-4453-4FD0-A8DF-48FF15B7C04F}"/>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DA5A6575-D789-4102-B659-7B30C9444DD2}" type="slidenum">
              <a:rPr lang="ru-RU" altLang="ru-RU"/>
              <a:pPr>
                <a:spcBef>
                  <a:spcPct val="0"/>
                </a:spcBef>
              </a:pPr>
              <a:t>90</a:t>
            </a:fld>
            <a:endParaRPr lang="ru-RU" alt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Образ слайда 1">
            <a:extLst>
              <a:ext uri="{FF2B5EF4-FFF2-40B4-BE49-F238E27FC236}">
                <a16:creationId xmlns:a16="http://schemas.microsoft.com/office/drawing/2014/main" xmlns="" id="{BD7B031A-8F76-46D4-B4DC-D9A68598E9E1}"/>
              </a:ext>
            </a:extLst>
          </p:cNvPr>
          <p:cNvSpPr>
            <a:spLocks noGrp="1" noRot="1" noChangeAspect="1" noTextEdit="1"/>
          </p:cNvSpPr>
          <p:nvPr>
            <p:ph type="sldImg"/>
          </p:nvPr>
        </p:nvSpPr>
        <p:spPr>
          <a:ln/>
        </p:spPr>
      </p:sp>
      <p:sp>
        <p:nvSpPr>
          <p:cNvPr id="82947" name="Заметки 2">
            <a:extLst>
              <a:ext uri="{FF2B5EF4-FFF2-40B4-BE49-F238E27FC236}">
                <a16:creationId xmlns:a16="http://schemas.microsoft.com/office/drawing/2014/main" xmlns="" id="{E7197CAE-0BFA-4BE6-8B95-BE55ADE3FAF5}"/>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ru-RU" altLang="ru-RU">
              <a:latin typeface="Arial" panose="020B0604020202020204" pitchFamily="34" charset="0"/>
              <a:cs typeface="Arial" panose="020B0604020202020204" pitchFamily="34" charset="0"/>
            </a:endParaRPr>
          </a:p>
        </p:txBody>
      </p:sp>
      <p:sp>
        <p:nvSpPr>
          <p:cNvPr id="82948" name="Номер слайда 3">
            <a:extLst>
              <a:ext uri="{FF2B5EF4-FFF2-40B4-BE49-F238E27FC236}">
                <a16:creationId xmlns:a16="http://schemas.microsoft.com/office/drawing/2014/main" xmlns="" id="{8B9C51A2-F7E0-424F-9643-E587DFD86ED9}"/>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3C1593B2-B85D-43F6-B3DF-83E615A956BC}" type="slidenum">
              <a:rPr lang="ru-RU" altLang="ru-RU"/>
              <a:pPr>
                <a:spcBef>
                  <a:spcPct val="0"/>
                </a:spcBef>
              </a:pPr>
              <a:t>98</a:t>
            </a:fld>
            <a:endParaRPr lang="ru-RU" alt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a:t>Образец подзаголовка</a:t>
            </a:r>
          </a:p>
        </p:txBody>
      </p:sp>
      <p:sp>
        <p:nvSpPr>
          <p:cNvPr id="4" name="Rectangle 4">
            <a:extLst>
              <a:ext uri="{FF2B5EF4-FFF2-40B4-BE49-F238E27FC236}">
                <a16:creationId xmlns:a16="http://schemas.microsoft.com/office/drawing/2014/main" xmlns="" id="{138C36E3-4684-43E6-87A0-5EFE169DBB16}"/>
              </a:ext>
            </a:extLst>
          </p:cNvPr>
          <p:cNvSpPr>
            <a:spLocks noGrp="1" noChangeArrowheads="1"/>
          </p:cNvSpPr>
          <p:nvPr>
            <p:ph type="dt" sz="half" idx="10"/>
          </p:nvPr>
        </p:nvSpPr>
        <p:spPr>
          <a:ln/>
        </p:spPr>
        <p:txBody>
          <a:bodyPr/>
          <a:lstStyle>
            <a:lvl1pPr>
              <a:defRPr/>
            </a:lvl1pPr>
          </a:lstStyle>
          <a:p>
            <a:pPr>
              <a:defRPr/>
            </a:pPr>
            <a:endParaRPr lang="ru-RU"/>
          </a:p>
        </p:txBody>
      </p:sp>
      <p:sp>
        <p:nvSpPr>
          <p:cNvPr id="5" name="Rectangle 5">
            <a:extLst>
              <a:ext uri="{FF2B5EF4-FFF2-40B4-BE49-F238E27FC236}">
                <a16:creationId xmlns:a16="http://schemas.microsoft.com/office/drawing/2014/main" xmlns="" id="{3F063D30-BF6A-4409-8B4A-7B562A434B88}"/>
              </a:ext>
            </a:extLst>
          </p:cNvPr>
          <p:cNvSpPr>
            <a:spLocks noGrp="1" noChangeArrowheads="1"/>
          </p:cNvSpPr>
          <p:nvPr>
            <p:ph type="ftr" sz="quarter" idx="11"/>
          </p:nvPr>
        </p:nvSpPr>
        <p:spPr>
          <a:ln/>
        </p:spPr>
        <p:txBody>
          <a:bodyPr/>
          <a:lstStyle>
            <a:lvl1pPr>
              <a:defRPr/>
            </a:lvl1pPr>
          </a:lstStyle>
          <a:p>
            <a:pPr>
              <a:defRPr/>
            </a:pPr>
            <a:endParaRPr lang="ru-RU"/>
          </a:p>
        </p:txBody>
      </p:sp>
      <p:sp>
        <p:nvSpPr>
          <p:cNvPr id="6" name="Rectangle 6">
            <a:extLst>
              <a:ext uri="{FF2B5EF4-FFF2-40B4-BE49-F238E27FC236}">
                <a16:creationId xmlns:a16="http://schemas.microsoft.com/office/drawing/2014/main" xmlns="" id="{861DE5D6-81FA-45A1-A993-E4DA37ADBE54}"/>
              </a:ext>
            </a:extLst>
          </p:cNvPr>
          <p:cNvSpPr>
            <a:spLocks noGrp="1" noChangeArrowheads="1"/>
          </p:cNvSpPr>
          <p:nvPr>
            <p:ph type="sldNum" sz="quarter" idx="12"/>
          </p:nvPr>
        </p:nvSpPr>
        <p:spPr>
          <a:ln/>
        </p:spPr>
        <p:txBody>
          <a:bodyPr/>
          <a:lstStyle>
            <a:lvl1pPr>
              <a:defRPr/>
            </a:lvl1pPr>
          </a:lstStyle>
          <a:p>
            <a:fld id="{E22EC4F3-7C2C-4F35-B9B1-BE92C073D748}" type="slidenum">
              <a:rPr lang="ru-RU" altLang="ru-RU"/>
              <a:pPr/>
              <a:t>‹#›</a:t>
            </a:fld>
            <a:endParaRPr lang="ru-RU" altLang="ru-RU"/>
          </a:p>
        </p:txBody>
      </p:sp>
    </p:spTree>
    <p:extLst>
      <p:ext uri="{BB962C8B-B14F-4D97-AF65-F5344CB8AC3E}">
        <p14:creationId xmlns:p14="http://schemas.microsoft.com/office/powerpoint/2010/main" val="22993756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4">
            <a:extLst>
              <a:ext uri="{FF2B5EF4-FFF2-40B4-BE49-F238E27FC236}">
                <a16:creationId xmlns:a16="http://schemas.microsoft.com/office/drawing/2014/main" xmlns="" id="{56BD12F5-C455-4E1B-83D9-E608087A972F}"/>
              </a:ext>
            </a:extLst>
          </p:cNvPr>
          <p:cNvSpPr>
            <a:spLocks noGrp="1" noChangeArrowheads="1"/>
          </p:cNvSpPr>
          <p:nvPr>
            <p:ph type="dt" sz="half" idx="10"/>
          </p:nvPr>
        </p:nvSpPr>
        <p:spPr>
          <a:ln/>
        </p:spPr>
        <p:txBody>
          <a:bodyPr/>
          <a:lstStyle>
            <a:lvl1pPr>
              <a:defRPr/>
            </a:lvl1pPr>
          </a:lstStyle>
          <a:p>
            <a:pPr>
              <a:defRPr/>
            </a:pPr>
            <a:endParaRPr lang="ru-RU"/>
          </a:p>
        </p:txBody>
      </p:sp>
      <p:sp>
        <p:nvSpPr>
          <p:cNvPr id="5" name="Rectangle 5">
            <a:extLst>
              <a:ext uri="{FF2B5EF4-FFF2-40B4-BE49-F238E27FC236}">
                <a16:creationId xmlns:a16="http://schemas.microsoft.com/office/drawing/2014/main" xmlns="" id="{6B2BFA63-5C16-4423-A64A-11DD4D6A72D0}"/>
              </a:ext>
            </a:extLst>
          </p:cNvPr>
          <p:cNvSpPr>
            <a:spLocks noGrp="1" noChangeArrowheads="1"/>
          </p:cNvSpPr>
          <p:nvPr>
            <p:ph type="ftr" sz="quarter" idx="11"/>
          </p:nvPr>
        </p:nvSpPr>
        <p:spPr>
          <a:ln/>
        </p:spPr>
        <p:txBody>
          <a:bodyPr/>
          <a:lstStyle>
            <a:lvl1pPr>
              <a:defRPr/>
            </a:lvl1pPr>
          </a:lstStyle>
          <a:p>
            <a:pPr>
              <a:defRPr/>
            </a:pPr>
            <a:endParaRPr lang="ru-RU"/>
          </a:p>
        </p:txBody>
      </p:sp>
      <p:sp>
        <p:nvSpPr>
          <p:cNvPr id="6" name="Rectangle 6">
            <a:extLst>
              <a:ext uri="{FF2B5EF4-FFF2-40B4-BE49-F238E27FC236}">
                <a16:creationId xmlns:a16="http://schemas.microsoft.com/office/drawing/2014/main" xmlns="" id="{10683CD3-DCBE-489C-AE05-90CD45431E68}"/>
              </a:ext>
            </a:extLst>
          </p:cNvPr>
          <p:cNvSpPr>
            <a:spLocks noGrp="1" noChangeArrowheads="1"/>
          </p:cNvSpPr>
          <p:nvPr>
            <p:ph type="sldNum" sz="quarter" idx="12"/>
          </p:nvPr>
        </p:nvSpPr>
        <p:spPr>
          <a:ln/>
        </p:spPr>
        <p:txBody>
          <a:bodyPr/>
          <a:lstStyle>
            <a:lvl1pPr>
              <a:defRPr/>
            </a:lvl1pPr>
          </a:lstStyle>
          <a:p>
            <a:fld id="{126851A4-2823-4014-8155-C27F6EB959F1}" type="slidenum">
              <a:rPr lang="ru-RU" altLang="ru-RU"/>
              <a:pPr/>
              <a:t>‹#›</a:t>
            </a:fld>
            <a:endParaRPr lang="ru-RU" altLang="ru-RU"/>
          </a:p>
        </p:txBody>
      </p:sp>
    </p:spTree>
    <p:extLst>
      <p:ext uri="{BB962C8B-B14F-4D97-AF65-F5344CB8AC3E}">
        <p14:creationId xmlns:p14="http://schemas.microsoft.com/office/powerpoint/2010/main" val="8011039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4">
            <a:extLst>
              <a:ext uri="{FF2B5EF4-FFF2-40B4-BE49-F238E27FC236}">
                <a16:creationId xmlns:a16="http://schemas.microsoft.com/office/drawing/2014/main" xmlns="" id="{1CB0598D-E37C-43EB-85FB-E9BBE9A5FA97}"/>
              </a:ext>
            </a:extLst>
          </p:cNvPr>
          <p:cNvSpPr>
            <a:spLocks noGrp="1" noChangeArrowheads="1"/>
          </p:cNvSpPr>
          <p:nvPr>
            <p:ph type="dt" sz="half" idx="10"/>
          </p:nvPr>
        </p:nvSpPr>
        <p:spPr>
          <a:ln/>
        </p:spPr>
        <p:txBody>
          <a:bodyPr/>
          <a:lstStyle>
            <a:lvl1pPr>
              <a:defRPr/>
            </a:lvl1pPr>
          </a:lstStyle>
          <a:p>
            <a:pPr>
              <a:defRPr/>
            </a:pPr>
            <a:endParaRPr lang="ru-RU"/>
          </a:p>
        </p:txBody>
      </p:sp>
      <p:sp>
        <p:nvSpPr>
          <p:cNvPr id="5" name="Rectangle 5">
            <a:extLst>
              <a:ext uri="{FF2B5EF4-FFF2-40B4-BE49-F238E27FC236}">
                <a16:creationId xmlns:a16="http://schemas.microsoft.com/office/drawing/2014/main" xmlns="" id="{B87E75D3-46EF-448D-8A0B-D0C4106EC30E}"/>
              </a:ext>
            </a:extLst>
          </p:cNvPr>
          <p:cNvSpPr>
            <a:spLocks noGrp="1" noChangeArrowheads="1"/>
          </p:cNvSpPr>
          <p:nvPr>
            <p:ph type="ftr" sz="quarter" idx="11"/>
          </p:nvPr>
        </p:nvSpPr>
        <p:spPr>
          <a:ln/>
        </p:spPr>
        <p:txBody>
          <a:bodyPr/>
          <a:lstStyle>
            <a:lvl1pPr>
              <a:defRPr/>
            </a:lvl1pPr>
          </a:lstStyle>
          <a:p>
            <a:pPr>
              <a:defRPr/>
            </a:pPr>
            <a:endParaRPr lang="ru-RU"/>
          </a:p>
        </p:txBody>
      </p:sp>
      <p:sp>
        <p:nvSpPr>
          <p:cNvPr id="6" name="Rectangle 6">
            <a:extLst>
              <a:ext uri="{FF2B5EF4-FFF2-40B4-BE49-F238E27FC236}">
                <a16:creationId xmlns:a16="http://schemas.microsoft.com/office/drawing/2014/main" xmlns="" id="{E6251CD1-BB46-4B9B-AEF4-0A3686597D45}"/>
              </a:ext>
            </a:extLst>
          </p:cNvPr>
          <p:cNvSpPr>
            <a:spLocks noGrp="1" noChangeArrowheads="1"/>
          </p:cNvSpPr>
          <p:nvPr>
            <p:ph type="sldNum" sz="quarter" idx="12"/>
          </p:nvPr>
        </p:nvSpPr>
        <p:spPr>
          <a:ln/>
        </p:spPr>
        <p:txBody>
          <a:bodyPr/>
          <a:lstStyle>
            <a:lvl1pPr>
              <a:defRPr/>
            </a:lvl1pPr>
          </a:lstStyle>
          <a:p>
            <a:fld id="{437CB5BD-07C5-4BF0-A1EC-83E1FF8854C9}" type="slidenum">
              <a:rPr lang="ru-RU" altLang="ru-RU"/>
              <a:pPr/>
              <a:t>‹#›</a:t>
            </a:fld>
            <a:endParaRPr lang="ru-RU" altLang="ru-RU"/>
          </a:p>
        </p:txBody>
      </p:sp>
    </p:spTree>
    <p:extLst>
      <p:ext uri="{BB962C8B-B14F-4D97-AF65-F5344CB8AC3E}">
        <p14:creationId xmlns:p14="http://schemas.microsoft.com/office/powerpoint/2010/main" val="16249107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4">
            <a:extLst>
              <a:ext uri="{FF2B5EF4-FFF2-40B4-BE49-F238E27FC236}">
                <a16:creationId xmlns:a16="http://schemas.microsoft.com/office/drawing/2014/main" xmlns="" id="{73287A6C-849E-4EAE-8680-DACE974205CD}"/>
              </a:ext>
            </a:extLst>
          </p:cNvPr>
          <p:cNvSpPr>
            <a:spLocks noGrp="1" noChangeArrowheads="1"/>
          </p:cNvSpPr>
          <p:nvPr>
            <p:ph type="dt" sz="half" idx="10"/>
          </p:nvPr>
        </p:nvSpPr>
        <p:spPr>
          <a:ln/>
        </p:spPr>
        <p:txBody>
          <a:bodyPr/>
          <a:lstStyle>
            <a:lvl1pPr>
              <a:defRPr/>
            </a:lvl1pPr>
          </a:lstStyle>
          <a:p>
            <a:pPr>
              <a:defRPr/>
            </a:pPr>
            <a:endParaRPr lang="ru-RU"/>
          </a:p>
        </p:txBody>
      </p:sp>
      <p:sp>
        <p:nvSpPr>
          <p:cNvPr id="5" name="Rectangle 5">
            <a:extLst>
              <a:ext uri="{FF2B5EF4-FFF2-40B4-BE49-F238E27FC236}">
                <a16:creationId xmlns:a16="http://schemas.microsoft.com/office/drawing/2014/main" xmlns="" id="{1261C3D4-24B2-496E-AB68-DAF3C2A2004D}"/>
              </a:ext>
            </a:extLst>
          </p:cNvPr>
          <p:cNvSpPr>
            <a:spLocks noGrp="1" noChangeArrowheads="1"/>
          </p:cNvSpPr>
          <p:nvPr>
            <p:ph type="ftr" sz="quarter" idx="11"/>
          </p:nvPr>
        </p:nvSpPr>
        <p:spPr>
          <a:ln/>
        </p:spPr>
        <p:txBody>
          <a:bodyPr/>
          <a:lstStyle>
            <a:lvl1pPr>
              <a:defRPr/>
            </a:lvl1pPr>
          </a:lstStyle>
          <a:p>
            <a:pPr>
              <a:defRPr/>
            </a:pPr>
            <a:endParaRPr lang="ru-RU"/>
          </a:p>
        </p:txBody>
      </p:sp>
      <p:sp>
        <p:nvSpPr>
          <p:cNvPr id="6" name="Rectangle 6">
            <a:extLst>
              <a:ext uri="{FF2B5EF4-FFF2-40B4-BE49-F238E27FC236}">
                <a16:creationId xmlns:a16="http://schemas.microsoft.com/office/drawing/2014/main" xmlns="" id="{427DE27A-BCF5-486D-8ABB-39197352CD7B}"/>
              </a:ext>
            </a:extLst>
          </p:cNvPr>
          <p:cNvSpPr>
            <a:spLocks noGrp="1" noChangeArrowheads="1"/>
          </p:cNvSpPr>
          <p:nvPr>
            <p:ph type="sldNum" sz="quarter" idx="12"/>
          </p:nvPr>
        </p:nvSpPr>
        <p:spPr>
          <a:ln/>
        </p:spPr>
        <p:txBody>
          <a:bodyPr/>
          <a:lstStyle>
            <a:lvl1pPr>
              <a:defRPr/>
            </a:lvl1pPr>
          </a:lstStyle>
          <a:p>
            <a:fld id="{D0AF47E5-4FD8-458B-9B60-3D4CC1D1053B}" type="slidenum">
              <a:rPr lang="ru-RU" altLang="ru-RU"/>
              <a:pPr/>
              <a:t>‹#›</a:t>
            </a:fld>
            <a:endParaRPr lang="ru-RU" altLang="ru-RU"/>
          </a:p>
        </p:txBody>
      </p:sp>
    </p:spTree>
    <p:extLst>
      <p:ext uri="{BB962C8B-B14F-4D97-AF65-F5344CB8AC3E}">
        <p14:creationId xmlns:p14="http://schemas.microsoft.com/office/powerpoint/2010/main" val="30484826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a:t>Образец текста</a:t>
            </a:r>
          </a:p>
        </p:txBody>
      </p:sp>
      <p:sp>
        <p:nvSpPr>
          <p:cNvPr id="4" name="Rectangle 4">
            <a:extLst>
              <a:ext uri="{FF2B5EF4-FFF2-40B4-BE49-F238E27FC236}">
                <a16:creationId xmlns:a16="http://schemas.microsoft.com/office/drawing/2014/main" xmlns="" id="{275247FF-2DA9-42AD-BFF8-D95902E671F1}"/>
              </a:ext>
            </a:extLst>
          </p:cNvPr>
          <p:cNvSpPr>
            <a:spLocks noGrp="1" noChangeArrowheads="1"/>
          </p:cNvSpPr>
          <p:nvPr>
            <p:ph type="dt" sz="half" idx="10"/>
          </p:nvPr>
        </p:nvSpPr>
        <p:spPr>
          <a:ln/>
        </p:spPr>
        <p:txBody>
          <a:bodyPr/>
          <a:lstStyle>
            <a:lvl1pPr>
              <a:defRPr/>
            </a:lvl1pPr>
          </a:lstStyle>
          <a:p>
            <a:pPr>
              <a:defRPr/>
            </a:pPr>
            <a:endParaRPr lang="ru-RU"/>
          </a:p>
        </p:txBody>
      </p:sp>
      <p:sp>
        <p:nvSpPr>
          <p:cNvPr id="5" name="Rectangle 5">
            <a:extLst>
              <a:ext uri="{FF2B5EF4-FFF2-40B4-BE49-F238E27FC236}">
                <a16:creationId xmlns:a16="http://schemas.microsoft.com/office/drawing/2014/main" xmlns="" id="{73725A67-A493-4251-8C7A-8CE13FBEE51E}"/>
              </a:ext>
            </a:extLst>
          </p:cNvPr>
          <p:cNvSpPr>
            <a:spLocks noGrp="1" noChangeArrowheads="1"/>
          </p:cNvSpPr>
          <p:nvPr>
            <p:ph type="ftr" sz="quarter" idx="11"/>
          </p:nvPr>
        </p:nvSpPr>
        <p:spPr>
          <a:ln/>
        </p:spPr>
        <p:txBody>
          <a:bodyPr/>
          <a:lstStyle>
            <a:lvl1pPr>
              <a:defRPr/>
            </a:lvl1pPr>
          </a:lstStyle>
          <a:p>
            <a:pPr>
              <a:defRPr/>
            </a:pPr>
            <a:endParaRPr lang="ru-RU"/>
          </a:p>
        </p:txBody>
      </p:sp>
      <p:sp>
        <p:nvSpPr>
          <p:cNvPr id="6" name="Rectangle 6">
            <a:extLst>
              <a:ext uri="{FF2B5EF4-FFF2-40B4-BE49-F238E27FC236}">
                <a16:creationId xmlns:a16="http://schemas.microsoft.com/office/drawing/2014/main" xmlns="" id="{FE6F5717-87D7-4547-AEED-713881A17FE5}"/>
              </a:ext>
            </a:extLst>
          </p:cNvPr>
          <p:cNvSpPr>
            <a:spLocks noGrp="1" noChangeArrowheads="1"/>
          </p:cNvSpPr>
          <p:nvPr>
            <p:ph type="sldNum" sz="quarter" idx="12"/>
          </p:nvPr>
        </p:nvSpPr>
        <p:spPr>
          <a:ln/>
        </p:spPr>
        <p:txBody>
          <a:bodyPr/>
          <a:lstStyle>
            <a:lvl1pPr>
              <a:defRPr/>
            </a:lvl1pPr>
          </a:lstStyle>
          <a:p>
            <a:fld id="{4F31F526-731C-479E-BB1D-F2297DB0BDB7}" type="slidenum">
              <a:rPr lang="ru-RU" altLang="ru-RU"/>
              <a:pPr/>
              <a:t>‹#›</a:t>
            </a:fld>
            <a:endParaRPr lang="ru-RU" altLang="ru-RU"/>
          </a:p>
        </p:txBody>
      </p:sp>
    </p:spTree>
    <p:extLst>
      <p:ext uri="{BB962C8B-B14F-4D97-AF65-F5344CB8AC3E}">
        <p14:creationId xmlns:p14="http://schemas.microsoft.com/office/powerpoint/2010/main" val="16055311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Rectangle 4">
            <a:extLst>
              <a:ext uri="{FF2B5EF4-FFF2-40B4-BE49-F238E27FC236}">
                <a16:creationId xmlns:a16="http://schemas.microsoft.com/office/drawing/2014/main" xmlns="" id="{6D0FAC0F-336E-4419-9E65-6C48070076E0}"/>
              </a:ext>
            </a:extLst>
          </p:cNvPr>
          <p:cNvSpPr>
            <a:spLocks noGrp="1" noChangeArrowheads="1"/>
          </p:cNvSpPr>
          <p:nvPr>
            <p:ph type="dt" sz="half" idx="10"/>
          </p:nvPr>
        </p:nvSpPr>
        <p:spPr>
          <a:ln/>
        </p:spPr>
        <p:txBody>
          <a:bodyPr/>
          <a:lstStyle>
            <a:lvl1pPr>
              <a:defRPr/>
            </a:lvl1pPr>
          </a:lstStyle>
          <a:p>
            <a:pPr>
              <a:defRPr/>
            </a:pPr>
            <a:endParaRPr lang="ru-RU"/>
          </a:p>
        </p:txBody>
      </p:sp>
      <p:sp>
        <p:nvSpPr>
          <p:cNvPr id="6" name="Rectangle 5">
            <a:extLst>
              <a:ext uri="{FF2B5EF4-FFF2-40B4-BE49-F238E27FC236}">
                <a16:creationId xmlns:a16="http://schemas.microsoft.com/office/drawing/2014/main" xmlns="" id="{07352053-B2CE-47CF-849B-DEF16455B858}"/>
              </a:ext>
            </a:extLst>
          </p:cNvPr>
          <p:cNvSpPr>
            <a:spLocks noGrp="1" noChangeArrowheads="1"/>
          </p:cNvSpPr>
          <p:nvPr>
            <p:ph type="ftr" sz="quarter" idx="11"/>
          </p:nvPr>
        </p:nvSpPr>
        <p:spPr>
          <a:ln/>
        </p:spPr>
        <p:txBody>
          <a:bodyPr/>
          <a:lstStyle>
            <a:lvl1pPr>
              <a:defRPr/>
            </a:lvl1pPr>
          </a:lstStyle>
          <a:p>
            <a:pPr>
              <a:defRPr/>
            </a:pPr>
            <a:endParaRPr lang="ru-RU"/>
          </a:p>
        </p:txBody>
      </p:sp>
      <p:sp>
        <p:nvSpPr>
          <p:cNvPr id="7" name="Rectangle 6">
            <a:extLst>
              <a:ext uri="{FF2B5EF4-FFF2-40B4-BE49-F238E27FC236}">
                <a16:creationId xmlns:a16="http://schemas.microsoft.com/office/drawing/2014/main" xmlns="" id="{36BF8CD4-2932-45D2-B29E-B361A53BFB65}"/>
              </a:ext>
            </a:extLst>
          </p:cNvPr>
          <p:cNvSpPr>
            <a:spLocks noGrp="1" noChangeArrowheads="1"/>
          </p:cNvSpPr>
          <p:nvPr>
            <p:ph type="sldNum" sz="quarter" idx="12"/>
          </p:nvPr>
        </p:nvSpPr>
        <p:spPr>
          <a:ln/>
        </p:spPr>
        <p:txBody>
          <a:bodyPr/>
          <a:lstStyle>
            <a:lvl1pPr>
              <a:defRPr/>
            </a:lvl1pPr>
          </a:lstStyle>
          <a:p>
            <a:fld id="{5E9DBFD7-05A1-451F-9924-EB2CA36F7AE2}" type="slidenum">
              <a:rPr lang="ru-RU" altLang="ru-RU"/>
              <a:pPr/>
              <a:t>‹#›</a:t>
            </a:fld>
            <a:endParaRPr lang="ru-RU" altLang="ru-RU"/>
          </a:p>
        </p:txBody>
      </p:sp>
    </p:spTree>
    <p:extLst>
      <p:ext uri="{BB962C8B-B14F-4D97-AF65-F5344CB8AC3E}">
        <p14:creationId xmlns:p14="http://schemas.microsoft.com/office/powerpoint/2010/main" val="36814133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Rectangle 4">
            <a:extLst>
              <a:ext uri="{FF2B5EF4-FFF2-40B4-BE49-F238E27FC236}">
                <a16:creationId xmlns:a16="http://schemas.microsoft.com/office/drawing/2014/main" xmlns="" id="{2DADCA8E-4570-4F6B-A3BA-F4B548EA4CDC}"/>
              </a:ext>
            </a:extLst>
          </p:cNvPr>
          <p:cNvSpPr>
            <a:spLocks noGrp="1" noChangeArrowheads="1"/>
          </p:cNvSpPr>
          <p:nvPr>
            <p:ph type="dt" sz="half" idx="10"/>
          </p:nvPr>
        </p:nvSpPr>
        <p:spPr>
          <a:ln/>
        </p:spPr>
        <p:txBody>
          <a:bodyPr/>
          <a:lstStyle>
            <a:lvl1pPr>
              <a:defRPr/>
            </a:lvl1pPr>
          </a:lstStyle>
          <a:p>
            <a:pPr>
              <a:defRPr/>
            </a:pPr>
            <a:endParaRPr lang="ru-RU"/>
          </a:p>
        </p:txBody>
      </p:sp>
      <p:sp>
        <p:nvSpPr>
          <p:cNvPr id="8" name="Rectangle 5">
            <a:extLst>
              <a:ext uri="{FF2B5EF4-FFF2-40B4-BE49-F238E27FC236}">
                <a16:creationId xmlns:a16="http://schemas.microsoft.com/office/drawing/2014/main" xmlns="" id="{928EDE8E-7007-489C-AFA3-C93DE54F28AB}"/>
              </a:ext>
            </a:extLst>
          </p:cNvPr>
          <p:cNvSpPr>
            <a:spLocks noGrp="1" noChangeArrowheads="1"/>
          </p:cNvSpPr>
          <p:nvPr>
            <p:ph type="ftr" sz="quarter" idx="11"/>
          </p:nvPr>
        </p:nvSpPr>
        <p:spPr>
          <a:ln/>
        </p:spPr>
        <p:txBody>
          <a:bodyPr/>
          <a:lstStyle>
            <a:lvl1pPr>
              <a:defRPr/>
            </a:lvl1pPr>
          </a:lstStyle>
          <a:p>
            <a:pPr>
              <a:defRPr/>
            </a:pPr>
            <a:endParaRPr lang="ru-RU"/>
          </a:p>
        </p:txBody>
      </p:sp>
      <p:sp>
        <p:nvSpPr>
          <p:cNvPr id="9" name="Rectangle 6">
            <a:extLst>
              <a:ext uri="{FF2B5EF4-FFF2-40B4-BE49-F238E27FC236}">
                <a16:creationId xmlns:a16="http://schemas.microsoft.com/office/drawing/2014/main" xmlns="" id="{627286EA-0FBD-4038-A9DB-6EF7038B5F2E}"/>
              </a:ext>
            </a:extLst>
          </p:cNvPr>
          <p:cNvSpPr>
            <a:spLocks noGrp="1" noChangeArrowheads="1"/>
          </p:cNvSpPr>
          <p:nvPr>
            <p:ph type="sldNum" sz="quarter" idx="12"/>
          </p:nvPr>
        </p:nvSpPr>
        <p:spPr>
          <a:ln/>
        </p:spPr>
        <p:txBody>
          <a:bodyPr/>
          <a:lstStyle>
            <a:lvl1pPr>
              <a:defRPr/>
            </a:lvl1pPr>
          </a:lstStyle>
          <a:p>
            <a:fld id="{708DCD11-AF6A-4E4E-8098-B0E6F7993881}" type="slidenum">
              <a:rPr lang="ru-RU" altLang="ru-RU"/>
              <a:pPr/>
              <a:t>‹#›</a:t>
            </a:fld>
            <a:endParaRPr lang="ru-RU" altLang="ru-RU"/>
          </a:p>
        </p:txBody>
      </p:sp>
    </p:spTree>
    <p:extLst>
      <p:ext uri="{BB962C8B-B14F-4D97-AF65-F5344CB8AC3E}">
        <p14:creationId xmlns:p14="http://schemas.microsoft.com/office/powerpoint/2010/main" val="42600019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Rectangle 4">
            <a:extLst>
              <a:ext uri="{FF2B5EF4-FFF2-40B4-BE49-F238E27FC236}">
                <a16:creationId xmlns:a16="http://schemas.microsoft.com/office/drawing/2014/main" xmlns="" id="{037341A8-4DA7-4062-9F72-95EC1DEFF570}"/>
              </a:ext>
            </a:extLst>
          </p:cNvPr>
          <p:cNvSpPr>
            <a:spLocks noGrp="1" noChangeArrowheads="1"/>
          </p:cNvSpPr>
          <p:nvPr>
            <p:ph type="dt" sz="half" idx="10"/>
          </p:nvPr>
        </p:nvSpPr>
        <p:spPr>
          <a:ln/>
        </p:spPr>
        <p:txBody>
          <a:bodyPr/>
          <a:lstStyle>
            <a:lvl1pPr>
              <a:defRPr/>
            </a:lvl1pPr>
          </a:lstStyle>
          <a:p>
            <a:pPr>
              <a:defRPr/>
            </a:pPr>
            <a:endParaRPr lang="ru-RU"/>
          </a:p>
        </p:txBody>
      </p:sp>
      <p:sp>
        <p:nvSpPr>
          <p:cNvPr id="4" name="Rectangle 5">
            <a:extLst>
              <a:ext uri="{FF2B5EF4-FFF2-40B4-BE49-F238E27FC236}">
                <a16:creationId xmlns:a16="http://schemas.microsoft.com/office/drawing/2014/main" xmlns="" id="{3E342417-1620-4BC0-9ACC-EA3A106FFA43}"/>
              </a:ext>
            </a:extLst>
          </p:cNvPr>
          <p:cNvSpPr>
            <a:spLocks noGrp="1" noChangeArrowheads="1"/>
          </p:cNvSpPr>
          <p:nvPr>
            <p:ph type="ftr" sz="quarter" idx="11"/>
          </p:nvPr>
        </p:nvSpPr>
        <p:spPr>
          <a:ln/>
        </p:spPr>
        <p:txBody>
          <a:bodyPr/>
          <a:lstStyle>
            <a:lvl1pPr>
              <a:defRPr/>
            </a:lvl1pPr>
          </a:lstStyle>
          <a:p>
            <a:pPr>
              <a:defRPr/>
            </a:pPr>
            <a:endParaRPr lang="ru-RU"/>
          </a:p>
        </p:txBody>
      </p:sp>
      <p:sp>
        <p:nvSpPr>
          <p:cNvPr id="5" name="Rectangle 6">
            <a:extLst>
              <a:ext uri="{FF2B5EF4-FFF2-40B4-BE49-F238E27FC236}">
                <a16:creationId xmlns:a16="http://schemas.microsoft.com/office/drawing/2014/main" xmlns="" id="{52366241-692C-43CB-AC97-D882936FB529}"/>
              </a:ext>
            </a:extLst>
          </p:cNvPr>
          <p:cNvSpPr>
            <a:spLocks noGrp="1" noChangeArrowheads="1"/>
          </p:cNvSpPr>
          <p:nvPr>
            <p:ph type="sldNum" sz="quarter" idx="12"/>
          </p:nvPr>
        </p:nvSpPr>
        <p:spPr>
          <a:ln/>
        </p:spPr>
        <p:txBody>
          <a:bodyPr/>
          <a:lstStyle>
            <a:lvl1pPr>
              <a:defRPr/>
            </a:lvl1pPr>
          </a:lstStyle>
          <a:p>
            <a:fld id="{CC2579FA-396E-4629-A7E1-CF29961313C6}" type="slidenum">
              <a:rPr lang="ru-RU" altLang="ru-RU"/>
              <a:pPr/>
              <a:t>‹#›</a:t>
            </a:fld>
            <a:endParaRPr lang="ru-RU" altLang="ru-RU"/>
          </a:p>
        </p:txBody>
      </p:sp>
    </p:spTree>
    <p:extLst>
      <p:ext uri="{BB962C8B-B14F-4D97-AF65-F5344CB8AC3E}">
        <p14:creationId xmlns:p14="http://schemas.microsoft.com/office/powerpoint/2010/main" val="35171755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xmlns="" id="{3DDC8007-AFF2-40ED-BF32-C771DC9A7391}"/>
              </a:ext>
            </a:extLst>
          </p:cNvPr>
          <p:cNvSpPr>
            <a:spLocks noGrp="1" noChangeArrowheads="1"/>
          </p:cNvSpPr>
          <p:nvPr>
            <p:ph type="dt" sz="half" idx="10"/>
          </p:nvPr>
        </p:nvSpPr>
        <p:spPr>
          <a:ln/>
        </p:spPr>
        <p:txBody>
          <a:bodyPr/>
          <a:lstStyle>
            <a:lvl1pPr>
              <a:defRPr/>
            </a:lvl1pPr>
          </a:lstStyle>
          <a:p>
            <a:pPr>
              <a:defRPr/>
            </a:pPr>
            <a:endParaRPr lang="ru-RU"/>
          </a:p>
        </p:txBody>
      </p:sp>
      <p:sp>
        <p:nvSpPr>
          <p:cNvPr id="3" name="Rectangle 5">
            <a:extLst>
              <a:ext uri="{FF2B5EF4-FFF2-40B4-BE49-F238E27FC236}">
                <a16:creationId xmlns:a16="http://schemas.microsoft.com/office/drawing/2014/main" xmlns="" id="{9DB543A1-F680-4106-9A23-C6C91D4A5A84}"/>
              </a:ext>
            </a:extLst>
          </p:cNvPr>
          <p:cNvSpPr>
            <a:spLocks noGrp="1" noChangeArrowheads="1"/>
          </p:cNvSpPr>
          <p:nvPr>
            <p:ph type="ftr" sz="quarter" idx="11"/>
          </p:nvPr>
        </p:nvSpPr>
        <p:spPr>
          <a:ln/>
        </p:spPr>
        <p:txBody>
          <a:bodyPr/>
          <a:lstStyle>
            <a:lvl1pPr>
              <a:defRPr/>
            </a:lvl1pPr>
          </a:lstStyle>
          <a:p>
            <a:pPr>
              <a:defRPr/>
            </a:pPr>
            <a:endParaRPr lang="ru-RU"/>
          </a:p>
        </p:txBody>
      </p:sp>
      <p:sp>
        <p:nvSpPr>
          <p:cNvPr id="4" name="Rectangle 6">
            <a:extLst>
              <a:ext uri="{FF2B5EF4-FFF2-40B4-BE49-F238E27FC236}">
                <a16:creationId xmlns:a16="http://schemas.microsoft.com/office/drawing/2014/main" xmlns="" id="{EE25354C-53CA-4B6A-8CBF-8D942CFA8CCB}"/>
              </a:ext>
            </a:extLst>
          </p:cNvPr>
          <p:cNvSpPr>
            <a:spLocks noGrp="1" noChangeArrowheads="1"/>
          </p:cNvSpPr>
          <p:nvPr>
            <p:ph type="sldNum" sz="quarter" idx="12"/>
          </p:nvPr>
        </p:nvSpPr>
        <p:spPr>
          <a:ln/>
        </p:spPr>
        <p:txBody>
          <a:bodyPr/>
          <a:lstStyle>
            <a:lvl1pPr>
              <a:defRPr/>
            </a:lvl1pPr>
          </a:lstStyle>
          <a:p>
            <a:fld id="{E753B1BE-C67E-4214-A806-D36952B67DE4}" type="slidenum">
              <a:rPr lang="ru-RU" altLang="ru-RU"/>
              <a:pPr/>
              <a:t>‹#›</a:t>
            </a:fld>
            <a:endParaRPr lang="ru-RU" altLang="ru-RU"/>
          </a:p>
        </p:txBody>
      </p:sp>
    </p:spTree>
    <p:extLst>
      <p:ext uri="{BB962C8B-B14F-4D97-AF65-F5344CB8AC3E}">
        <p14:creationId xmlns:p14="http://schemas.microsoft.com/office/powerpoint/2010/main" val="18340539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Rectangle 4">
            <a:extLst>
              <a:ext uri="{FF2B5EF4-FFF2-40B4-BE49-F238E27FC236}">
                <a16:creationId xmlns:a16="http://schemas.microsoft.com/office/drawing/2014/main" xmlns="" id="{953FB0FB-AF3E-487C-8525-A6B1EBEF10BE}"/>
              </a:ext>
            </a:extLst>
          </p:cNvPr>
          <p:cNvSpPr>
            <a:spLocks noGrp="1" noChangeArrowheads="1"/>
          </p:cNvSpPr>
          <p:nvPr>
            <p:ph type="dt" sz="half" idx="10"/>
          </p:nvPr>
        </p:nvSpPr>
        <p:spPr>
          <a:ln/>
        </p:spPr>
        <p:txBody>
          <a:bodyPr/>
          <a:lstStyle>
            <a:lvl1pPr>
              <a:defRPr/>
            </a:lvl1pPr>
          </a:lstStyle>
          <a:p>
            <a:pPr>
              <a:defRPr/>
            </a:pPr>
            <a:endParaRPr lang="ru-RU"/>
          </a:p>
        </p:txBody>
      </p:sp>
      <p:sp>
        <p:nvSpPr>
          <p:cNvPr id="6" name="Rectangle 5">
            <a:extLst>
              <a:ext uri="{FF2B5EF4-FFF2-40B4-BE49-F238E27FC236}">
                <a16:creationId xmlns:a16="http://schemas.microsoft.com/office/drawing/2014/main" xmlns="" id="{B01A9464-0672-41AF-BBF2-E87681D9E74E}"/>
              </a:ext>
            </a:extLst>
          </p:cNvPr>
          <p:cNvSpPr>
            <a:spLocks noGrp="1" noChangeArrowheads="1"/>
          </p:cNvSpPr>
          <p:nvPr>
            <p:ph type="ftr" sz="quarter" idx="11"/>
          </p:nvPr>
        </p:nvSpPr>
        <p:spPr>
          <a:ln/>
        </p:spPr>
        <p:txBody>
          <a:bodyPr/>
          <a:lstStyle>
            <a:lvl1pPr>
              <a:defRPr/>
            </a:lvl1pPr>
          </a:lstStyle>
          <a:p>
            <a:pPr>
              <a:defRPr/>
            </a:pPr>
            <a:endParaRPr lang="ru-RU"/>
          </a:p>
        </p:txBody>
      </p:sp>
      <p:sp>
        <p:nvSpPr>
          <p:cNvPr id="7" name="Rectangle 6">
            <a:extLst>
              <a:ext uri="{FF2B5EF4-FFF2-40B4-BE49-F238E27FC236}">
                <a16:creationId xmlns:a16="http://schemas.microsoft.com/office/drawing/2014/main" xmlns="" id="{5AA7DC1F-4766-4D7F-B51C-1826AF074DAA}"/>
              </a:ext>
            </a:extLst>
          </p:cNvPr>
          <p:cNvSpPr>
            <a:spLocks noGrp="1" noChangeArrowheads="1"/>
          </p:cNvSpPr>
          <p:nvPr>
            <p:ph type="sldNum" sz="quarter" idx="12"/>
          </p:nvPr>
        </p:nvSpPr>
        <p:spPr>
          <a:ln/>
        </p:spPr>
        <p:txBody>
          <a:bodyPr/>
          <a:lstStyle>
            <a:lvl1pPr>
              <a:defRPr/>
            </a:lvl1pPr>
          </a:lstStyle>
          <a:p>
            <a:fld id="{2B9A4814-2536-45CC-9132-B375A4C7BB9D}" type="slidenum">
              <a:rPr lang="ru-RU" altLang="ru-RU"/>
              <a:pPr/>
              <a:t>‹#›</a:t>
            </a:fld>
            <a:endParaRPr lang="ru-RU" altLang="ru-RU"/>
          </a:p>
        </p:txBody>
      </p:sp>
    </p:spTree>
    <p:extLst>
      <p:ext uri="{BB962C8B-B14F-4D97-AF65-F5344CB8AC3E}">
        <p14:creationId xmlns:p14="http://schemas.microsoft.com/office/powerpoint/2010/main" val="17934127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Rectangle 4">
            <a:extLst>
              <a:ext uri="{FF2B5EF4-FFF2-40B4-BE49-F238E27FC236}">
                <a16:creationId xmlns:a16="http://schemas.microsoft.com/office/drawing/2014/main" xmlns="" id="{60B45972-C2C9-405D-9912-4D7346A42E88}"/>
              </a:ext>
            </a:extLst>
          </p:cNvPr>
          <p:cNvSpPr>
            <a:spLocks noGrp="1" noChangeArrowheads="1"/>
          </p:cNvSpPr>
          <p:nvPr>
            <p:ph type="dt" sz="half" idx="10"/>
          </p:nvPr>
        </p:nvSpPr>
        <p:spPr>
          <a:ln/>
        </p:spPr>
        <p:txBody>
          <a:bodyPr/>
          <a:lstStyle>
            <a:lvl1pPr>
              <a:defRPr/>
            </a:lvl1pPr>
          </a:lstStyle>
          <a:p>
            <a:pPr>
              <a:defRPr/>
            </a:pPr>
            <a:endParaRPr lang="ru-RU"/>
          </a:p>
        </p:txBody>
      </p:sp>
      <p:sp>
        <p:nvSpPr>
          <p:cNvPr id="6" name="Rectangle 5">
            <a:extLst>
              <a:ext uri="{FF2B5EF4-FFF2-40B4-BE49-F238E27FC236}">
                <a16:creationId xmlns:a16="http://schemas.microsoft.com/office/drawing/2014/main" xmlns="" id="{1017B573-8B78-4E15-950C-8AC7BB55A28F}"/>
              </a:ext>
            </a:extLst>
          </p:cNvPr>
          <p:cNvSpPr>
            <a:spLocks noGrp="1" noChangeArrowheads="1"/>
          </p:cNvSpPr>
          <p:nvPr>
            <p:ph type="ftr" sz="quarter" idx="11"/>
          </p:nvPr>
        </p:nvSpPr>
        <p:spPr>
          <a:ln/>
        </p:spPr>
        <p:txBody>
          <a:bodyPr/>
          <a:lstStyle>
            <a:lvl1pPr>
              <a:defRPr/>
            </a:lvl1pPr>
          </a:lstStyle>
          <a:p>
            <a:pPr>
              <a:defRPr/>
            </a:pPr>
            <a:endParaRPr lang="ru-RU"/>
          </a:p>
        </p:txBody>
      </p:sp>
      <p:sp>
        <p:nvSpPr>
          <p:cNvPr id="7" name="Rectangle 6">
            <a:extLst>
              <a:ext uri="{FF2B5EF4-FFF2-40B4-BE49-F238E27FC236}">
                <a16:creationId xmlns:a16="http://schemas.microsoft.com/office/drawing/2014/main" xmlns="" id="{D4E5D98F-E850-4D68-BE04-D2E3D2D0DB48}"/>
              </a:ext>
            </a:extLst>
          </p:cNvPr>
          <p:cNvSpPr>
            <a:spLocks noGrp="1" noChangeArrowheads="1"/>
          </p:cNvSpPr>
          <p:nvPr>
            <p:ph type="sldNum" sz="quarter" idx="12"/>
          </p:nvPr>
        </p:nvSpPr>
        <p:spPr>
          <a:ln/>
        </p:spPr>
        <p:txBody>
          <a:bodyPr/>
          <a:lstStyle>
            <a:lvl1pPr>
              <a:defRPr/>
            </a:lvl1pPr>
          </a:lstStyle>
          <a:p>
            <a:fld id="{CA26A2B7-92B0-42CE-810C-94D3A85CA7B5}" type="slidenum">
              <a:rPr lang="ru-RU" altLang="ru-RU"/>
              <a:pPr/>
              <a:t>‹#›</a:t>
            </a:fld>
            <a:endParaRPr lang="ru-RU" altLang="ru-RU"/>
          </a:p>
        </p:txBody>
      </p:sp>
    </p:spTree>
    <p:extLst>
      <p:ext uri="{BB962C8B-B14F-4D97-AF65-F5344CB8AC3E}">
        <p14:creationId xmlns:p14="http://schemas.microsoft.com/office/powerpoint/2010/main" val="39807550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xmlns="" id="{9E46E35D-CF8B-4F49-BC00-E96C97476B55}"/>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a:t>Образец заголовка</a:t>
            </a:r>
          </a:p>
        </p:txBody>
      </p:sp>
      <p:sp>
        <p:nvSpPr>
          <p:cNvPr id="1027" name="Rectangle 3">
            <a:extLst>
              <a:ext uri="{FF2B5EF4-FFF2-40B4-BE49-F238E27FC236}">
                <a16:creationId xmlns:a16="http://schemas.microsoft.com/office/drawing/2014/main" xmlns="" id="{07E7D78B-E4AD-45DF-A871-F4D6AD18C7D5}"/>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a:t>Образец текста</a:t>
            </a:r>
          </a:p>
          <a:p>
            <a:pPr lvl="1"/>
            <a:r>
              <a:rPr lang="ru-RU" altLang="ru-RU"/>
              <a:t>Второй уровень</a:t>
            </a:r>
          </a:p>
          <a:p>
            <a:pPr lvl="2"/>
            <a:r>
              <a:rPr lang="ru-RU" altLang="ru-RU"/>
              <a:t>Третий уровень</a:t>
            </a:r>
          </a:p>
          <a:p>
            <a:pPr lvl="3"/>
            <a:r>
              <a:rPr lang="ru-RU" altLang="ru-RU"/>
              <a:t>Четвертый уровень</a:t>
            </a:r>
          </a:p>
          <a:p>
            <a:pPr lvl="4"/>
            <a:r>
              <a:rPr lang="ru-RU" altLang="ru-RU"/>
              <a:t>Пятый уровень</a:t>
            </a:r>
          </a:p>
        </p:txBody>
      </p:sp>
      <p:sp>
        <p:nvSpPr>
          <p:cNvPr id="1028" name="Rectangle 4">
            <a:extLst>
              <a:ext uri="{FF2B5EF4-FFF2-40B4-BE49-F238E27FC236}">
                <a16:creationId xmlns:a16="http://schemas.microsoft.com/office/drawing/2014/main" xmlns="" id="{3FC64109-F607-4B47-99A7-8528EFCBF4B1}"/>
              </a:ext>
            </a:extLst>
          </p:cNvPr>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l" eaLnBrk="1" hangingPunct="1">
              <a:defRPr sz="1400">
                <a:latin typeface="Arial" charset="0"/>
                <a:cs typeface="Arial" charset="0"/>
              </a:defRPr>
            </a:lvl1pPr>
          </a:lstStyle>
          <a:p>
            <a:pPr>
              <a:defRPr/>
            </a:pPr>
            <a:endParaRPr lang="ru-RU"/>
          </a:p>
        </p:txBody>
      </p:sp>
      <p:sp>
        <p:nvSpPr>
          <p:cNvPr id="1029" name="Rectangle 5">
            <a:extLst>
              <a:ext uri="{FF2B5EF4-FFF2-40B4-BE49-F238E27FC236}">
                <a16:creationId xmlns:a16="http://schemas.microsoft.com/office/drawing/2014/main" xmlns="" id="{4349B983-42A2-4B4D-9B31-9F029194508D}"/>
              </a:ext>
            </a:extLst>
          </p:cNvPr>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Arial" charset="0"/>
              </a:defRPr>
            </a:lvl1pPr>
          </a:lstStyle>
          <a:p>
            <a:pPr>
              <a:defRPr/>
            </a:pPr>
            <a:endParaRPr lang="ru-RU"/>
          </a:p>
        </p:txBody>
      </p:sp>
      <p:sp>
        <p:nvSpPr>
          <p:cNvPr id="1030" name="Rectangle 6">
            <a:extLst>
              <a:ext uri="{FF2B5EF4-FFF2-40B4-BE49-F238E27FC236}">
                <a16:creationId xmlns:a16="http://schemas.microsoft.com/office/drawing/2014/main" xmlns="" id="{622435E4-7271-4A7B-8587-AB5316A5A5D3}"/>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400"/>
            </a:lvl1pPr>
          </a:lstStyle>
          <a:p>
            <a:fld id="{0EDBF8A1-7E25-4B23-87B3-B68E4992BAEC}" type="slidenum">
              <a:rPr lang="ru-RU" altLang="ru-RU"/>
              <a:pPr/>
              <a:t>‹#›</a:t>
            </a:fld>
            <a:endParaRPr lang="ru-RU" alt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3" Type="http://schemas.openxmlformats.org/officeDocument/2006/relationships/image" Target="../media/image106.jpeg"/><Relationship Id="rId2" Type="http://schemas.openxmlformats.org/officeDocument/2006/relationships/hyperlink" Target="https://ru.wikiquote.org/wiki/%D0%A4%D0%B0%D0%B9%D0%BB:JH_Poincare.jpg" TargetMode="External"/><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2" Type="http://schemas.openxmlformats.org/officeDocument/2006/relationships/image" Target="../media/image10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oleObject" Target="../embeddings/oleObject1.bin"/><Relationship Id="rId7" Type="http://schemas.openxmlformats.org/officeDocument/2006/relationships/image" Target="../media/image9.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8.wmf"/><Relationship Id="rId5" Type="http://schemas.openxmlformats.org/officeDocument/2006/relationships/oleObject" Target="../embeddings/oleObject2.bin"/><Relationship Id="rId4" Type="http://schemas.openxmlformats.org/officeDocument/2006/relationships/image" Target="../media/image7.wmf"/></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oleObject" Target="../embeddings/oleObject3.bin"/><Relationship Id="rId7" Type="http://schemas.openxmlformats.org/officeDocument/2006/relationships/image" Target="../media/image17.wmf"/><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4.bin"/><Relationship Id="rId11" Type="http://schemas.openxmlformats.org/officeDocument/2006/relationships/image" Target="../media/image21.png"/><Relationship Id="rId5" Type="http://schemas.openxmlformats.org/officeDocument/2006/relationships/image" Target="../media/image19.png"/><Relationship Id="rId10" Type="http://schemas.openxmlformats.org/officeDocument/2006/relationships/image" Target="../media/image18.wmf"/><Relationship Id="rId4" Type="http://schemas.openxmlformats.org/officeDocument/2006/relationships/image" Target="../media/image16.wmf"/><Relationship Id="rId9" Type="http://schemas.openxmlformats.org/officeDocument/2006/relationships/oleObject" Target="../embeddings/oleObject5.bin"/></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23.png"/><Relationship Id="rId4" Type="http://schemas.openxmlformats.org/officeDocument/2006/relationships/image" Target="../media/image22.wmf"/></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image" Target="../media/image26.png"/><Relationship Id="rId4" Type="http://schemas.openxmlformats.org/officeDocument/2006/relationships/image" Target="../media/image25.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28.wmf"/><Relationship Id="rId5" Type="http://schemas.openxmlformats.org/officeDocument/2006/relationships/oleObject" Target="../embeddings/oleObject9.bin"/><Relationship Id="rId4" Type="http://schemas.openxmlformats.org/officeDocument/2006/relationships/image" Target="../media/image27.w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hyperlink" Target="http://www.cultinfo.ru/fulltext/1/001/008/102/320.htm" TargetMode="Externa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4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7.xml"/><Relationship Id="rId4" Type="http://schemas.openxmlformats.org/officeDocument/2006/relationships/image" Target="../media/image49.jpeg"/></Relationships>
</file>

<file path=ppt/slides/_rels/slide46.xml.rels><?xml version="1.0" encoding="UTF-8" standalone="yes"?>
<Relationships xmlns="http://schemas.openxmlformats.org/package/2006/relationships"><Relationship Id="rId3" Type="http://schemas.openxmlformats.org/officeDocument/2006/relationships/hyperlink" Target="http://ru.wikipedia.org/wiki/%D0%91%D0%B0%D0%B7%D0%B8%D1%81" TargetMode="External"/><Relationship Id="rId2" Type="http://schemas.openxmlformats.org/officeDocument/2006/relationships/hyperlink" Target="http://ru.wikipedia.org/wiki/%D0%A0%D0%B5%D1%88%D1%91%D1%82%D0%BA%D0%B0_%D0%91%D1%80%D0%B0%D0%B2%D0%B5" TargetMode="Externa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7.xml"/><Relationship Id="rId5" Type="http://schemas.openxmlformats.org/officeDocument/2006/relationships/image" Target="../media/image53.jpeg"/><Relationship Id="rId4" Type="http://schemas.openxmlformats.org/officeDocument/2006/relationships/image" Target="../media/image52.jpeg"/></Relationships>
</file>

<file path=ppt/slides/_rels/slide4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57.wmf"/><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oleObject" Target="../embeddings/oleObject11.bin"/><Relationship Id="rId5" Type="http://schemas.openxmlformats.org/officeDocument/2006/relationships/image" Target="../media/image56.wmf"/><Relationship Id="rId4" Type="http://schemas.openxmlformats.org/officeDocument/2006/relationships/oleObject" Target="../embeddings/oleObject10.bin"/></Relationships>
</file>

<file path=ppt/slides/_rels/slide55.xml.rels><?xml version="1.0" encoding="UTF-8" standalone="yes"?>
<Relationships xmlns="http://schemas.openxmlformats.org/package/2006/relationships"><Relationship Id="rId8" Type="http://schemas.openxmlformats.org/officeDocument/2006/relationships/image" Target="../media/image60.wmf"/><Relationship Id="rId3" Type="http://schemas.openxmlformats.org/officeDocument/2006/relationships/oleObject" Target="../embeddings/oleObject12.bin"/><Relationship Id="rId7" Type="http://schemas.openxmlformats.org/officeDocument/2006/relationships/oleObject" Target="../embeddings/oleObject14.bin"/><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image" Target="../media/image59.wmf"/><Relationship Id="rId5" Type="http://schemas.openxmlformats.org/officeDocument/2006/relationships/oleObject" Target="../embeddings/oleObject13.bin"/><Relationship Id="rId4" Type="http://schemas.openxmlformats.org/officeDocument/2006/relationships/image" Target="../media/image58.wmf"/></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image" Target="../media/image62.wmf"/><Relationship Id="rId5" Type="http://schemas.openxmlformats.org/officeDocument/2006/relationships/oleObject" Target="../embeddings/oleObject16.bin"/><Relationship Id="rId4" Type="http://schemas.openxmlformats.org/officeDocument/2006/relationships/image" Target="../media/image61.wmf"/></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7.xml"/><Relationship Id="rId1" Type="http://schemas.openxmlformats.org/officeDocument/2006/relationships/vmlDrawing" Target="../drawings/vmlDrawing9.vml"/><Relationship Id="rId5" Type="http://schemas.openxmlformats.org/officeDocument/2006/relationships/image" Target="../media/image64.png"/><Relationship Id="rId4" Type="http://schemas.openxmlformats.org/officeDocument/2006/relationships/image" Target="../media/image63.wmf"/></Relationships>
</file>

<file path=ppt/slides/_rels/slide58.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7.xml"/><Relationship Id="rId1" Type="http://schemas.openxmlformats.org/officeDocument/2006/relationships/vmlDrawing" Target="../drawings/vmlDrawing10.vml"/><Relationship Id="rId5" Type="http://schemas.openxmlformats.org/officeDocument/2006/relationships/image" Target="../media/image66.png"/><Relationship Id="rId4" Type="http://schemas.openxmlformats.org/officeDocument/2006/relationships/image" Target="../media/image62.w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8" Type="http://schemas.openxmlformats.org/officeDocument/2006/relationships/image" Target="../media/image69.jpeg"/><Relationship Id="rId3" Type="http://schemas.openxmlformats.org/officeDocument/2006/relationships/image" Target="../media/image68.jpeg"/><Relationship Id="rId7" Type="http://schemas.openxmlformats.org/officeDocument/2006/relationships/image" Target="../media/image67.wmf"/><Relationship Id="rId2" Type="http://schemas.openxmlformats.org/officeDocument/2006/relationships/slideLayout" Target="../slideLayouts/slideLayout7.xml"/><Relationship Id="rId1" Type="http://schemas.openxmlformats.org/officeDocument/2006/relationships/vmlDrawing" Target="../drawings/vmlDrawing11.vml"/><Relationship Id="rId6" Type="http://schemas.openxmlformats.org/officeDocument/2006/relationships/oleObject" Target="../embeddings/oleObject20.bin"/><Relationship Id="rId5" Type="http://schemas.openxmlformats.org/officeDocument/2006/relationships/image" Target="../media/image7.wmf"/><Relationship Id="rId4" Type="http://schemas.openxmlformats.org/officeDocument/2006/relationships/oleObject" Target="../embeddings/oleObject19.bin"/><Relationship Id="rId9" Type="http://schemas.openxmlformats.org/officeDocument/2006/relationships/image" Target="../media/image70.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72.png"/><Relationship Id="rId7" Type="http://schemas.openxmlformats.org/officeDocument/2006/relationships/image" Target="../media/image76.png"/><Relationship Id="rId2" Type="http://schemas.openxmlformats.org/officeDocument/2006/relationships/image" Target="../media/image71.png"/><Relationship Id="rId1" Type="http://schemas.openxmlformats.org/officeDocument/2006/relationships/slideLayout" Target="../slideLayouts/slideLayout7.xml"/><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image" Target="../media/image73.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8" Type="http://schemas.openxmlformats.org/officeDocument/2006/relationships/image" Target="../media/image16.wmf"/><Relationship Id="rId3" Type="http://schemas.openxmlformats.org/officeDocument/2006/relationships/image" Target="../media/image68.jpeg"/><Relationship Id="rId7" Type="http://schemas.openxmlformats.org/officeDocument/2006/relationships/oleObject" Target="../embeddings/oleObject21.bin"/><Relationship Id="rId2" Type="http://schemas.openxmlformats.org/officeDocument/2006/relationships/slideLayout" Target="../slideLayouts/slideLayout7.xml"/><Relationship Id="rId1" Type="http://schemas.openxmlformats.org/officeDocument/2006/relationships/vmlDrawing" Target="../drawings/vmlDrawing12.vml"/><Relationship Id="rId6" Type="http://schemas.openxmlformats.org/officeDocument/2006/relationships/image" Target="../media/image21.png"/><Relationship Id="rId5" Type="http://schemas.openxmlformats.org/officeDocument/2006/relationships/image" Target="../media/image70.png"/><Relationship Id="rId4" Type="http://schemas.openxmlformats.org/officeDocument/2006/relationships/image" Target="../media/image69.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image" Target="../media/image77.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8" Type="http://schemas.openxmlformats.org/officeDocument/2006/relationships/image" Target="../media/image16.wmf"/><Relationship Id="rId3" Type="http://schemas.openxmlformats.org/officeDocument/2006/relationships/image" Target="../media/image68.jpeg"/><Relationship Id="rId7" Type="http://schemas.openxmlformats.org/officeDocument/2006/relationships/oleObject" Target="../embeddings/oleObject22.bin"/><Relationship Id="rId2" Type="http://schemas.openxmlformats.org/officeDocument/2006/relationships/slideLayout" Target="../slideLayouts/slideLayout7.xml"/><Relationship Id="rId1" Type="http://schemas.openxmlformats.org/officeDocument/2006/relationships/vmlDrawing" Target="../drawings/vmlDrawing13.vml"/><Relationship Id="rId6" Type="http://schemas.openxmlformats.org/officeDocument/2006/relationships/image" Target="../media/image21.png"/><Relationship Id="rId5" Type="http://schemas.openxmlformats.org/officeDocument/2006/relationships/image" Target="../media/image70.png"/><Relationship Id="rId4" Type="http://schemas.openxmlformats.org/officeDocument/2006/relationships/image" Target="../media/image69.jpe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7.xml"/><Relationship Id="rId4" Type="http://schemas.openxmlformats.org/officeDocument/2006/relationships/image" Target="../media/image83.png"/></Relationships>
</file>

<file path=ppt/slides/_rels/slide77.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8" Type="http://schemas.openxmlformats.org/officeDocument/2006/relationships/image" Target="../media/image91.png"/><Relationship Id="rId13" Type="http://schemas.openxmlformats.org/officeDocument/2006/relationships/image" Target="../media/image96.png"/><Relationship Id="rId3" Type="http://schemas.openxmlformats.org/officeDocument/2006/relationships/image" Target="../media/image86.png"/><Relationship Id="rId7" Type="http://schemas.openxmlformats.org/officeDocument/2006/relationships/image" Target="../media/image90.png"/><Relationship Id="rId12" Type="http://schemas.openxmlformats.org/officeDocument/2006/relationships/image" Target="../media/image95.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89.png"/><Relationship Id="rId11" Type="http://schemas.openxmlformats.org/officeDocument/2006/relationships/image" Target="../media/image94.png"/><Relationship Id="rId5" Type="http://schemas.openxmlformats.org/officeDocument/2006/relationships/image" Target="../media/image88.png"/><Relationship Id="rId10" Type="http://schemas.openxmlformats.org/officeDocument/2006/relationships/image" Target="../media/image93.png"/><Relationship Id="rId4" Type="http://schemas.openxmlformats.org/officeDocument/2006/relationships/image" Target="../media/image87.png"/><Relationship Id="rId9" Type="http://schemas.openxmlformats.org/officeDocument/2006/relationships/image" Target="../media/image9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image" Target="../media/image97.png"/><Relationship Id="rId1" Type="http://schemas.openxmlformats.org/officeDocument/2006/relationships/slideLayout" Target="../slideLayouts/slideLayout7.xml"/><Relationship Id="rId4" Type="http://schemas.openxmlformats.org/officeDocument/2006/relationships/image" Target="../media/image99.png"/></Relationships>
</file>

<file path=ppt/slides/_rels/slide81.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image" Target="../media/image97.png"/><Relationship Id="rId1" Type="http://schemas.openxmlformats.org/officeDocument/2006/relationships/slideLayout" Target="../slideLayouts/slideLayout7.xml"/><Relationship Id="rId4" Type="http://schemas.openxmlformats.org/officeDocument/2006/relationships/image" Target="../media/image99.png"/></Relationships>
</file>

<file path=ppt/slides/_rels/slide82.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98.png"/><Relationship Id="rId1" Type="http://schemas.openxmlformats.org/officeDocument/2006/relationships/slideLayout" Target="../slideLayouts/slideLayout7.xml"/><Relationship Id="rId4" Type="http://schemas.openxmlformats.org/officeDocument/2006/relationships/image" Target="../media/image97.png"/></Relationships>
</file>

<file path=ppt/slides/_rels/slide83.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102.pn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tif"/><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2.xml"/><Relationship Id="rId1" Type="http://schemas.openxmlformats.org/officeDocument/2006/relationships/vmlDrawing" Target="../drawings/vmlDrawing14.vml"/><Relationship Id="rId4" Type="http://schemas.openxmlformats.org/officeDocument/2006/relationships/image" Target="../media/image103.emf"/></Relationships>
</file>

<file path=ppt/slides/_rels/slide96.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2.xml"/><Relationship Id="rId1" Type="http://schemas.openxmlformats.org/officeDocument/2006/relationships/vmlDrawing" Target="../drawings/vmlDrawing15.vml"/><Relationship Id="rId4" Type="http://schemas.openxmlformats.org/officeDocument/2006/relationships/image" Target="../media/image104.emf"/></Relationships>
</file>

<file path=ppt/slides/_rels/slide97.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1.xml"/><Relationship Id="rId1" Type="http://schemas.openxmlformats.org/officeDocument/2006/relationships/vmlDrawing" Target="../drawings/vmlDrawing16.vml"/><Relationship Id="rId4" Type="http://schemas.openxmlformats.org/officeDocument/2006/relationships/image" Target="../media/image105.emf"/></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270">
            <a:extLst>
              <a:ext uri="{FF2B5EF4-FFF2-40B4-BE49-F238E27FC236}">
                <a16:creationId xmlns:a16="http://schemas.microsoft.com/office/drawing/2014/main" xmlns="" id="{4BEFA090-E17F-412F-A041-A4BD9E76027A}"/>
              </a:ext>
            </a:extLst>
          </p:cNvPr>
          <p:cNvSpPr txBox="1">
            <a:spLocks noChangeArrowheads="1"/>
          </p:cNvSpPr>
          <p:nvPr/>
        </p:nvSpPr>
        <p:spPr bwMode="auto">
          <a:xfrm>
            <a:off x="0" y="1988840"/>
            <a:ext cx="9144000" cy="34163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ru-RU" altLang="ru-RU" sz="5400" b="1" dirty="0">
                <a:solidFill>
                  <a:srgbClr val="3333FF"/>
                </a:solidFill>
              </a:rPr>
              <a:t>ОСНОВНЫЕ ПОНЯТИЯ </a:t>
            </a:r>
          </a:p>
          <a:p>
            <a:pPr algn="ctr" eaLnBrk="1" hangingPunct="1">
              <a:spcBef>
                <a:spcPct val="0"/>
              </a:spcBef>
              <a:buFontTx/>
              <a:buNone/>
            </a:pPr>
            <a:r>
              <a:rPr lang="ru-RU" altLang="ru-RU" sz="5400" b="1" dirty="0">
                <a:solidFill>
                  <a:srgbClr val="3333FF"/>
                </a:solidFill>
              </a:rPr>
              <a:t>СИММЕТРИИ КРИСТАЛЛИЧЕСКОЙ РЕШЕТКИ</a:t>
            </a:r>
          </a:p>
        </p:txBody>
      </p:sp>
      <p:sp>
        <p:nvSpPr>
          <p:cNvPr id="2" name="TextBox 1">
            <a:extLst>
              <a:ext uri="{FF2B5EF4-FFF2-40B4-BE49-F238E27FC236}">
                <a16:creationId xmlns:a16="http://schemas.microsoft.com/office/drawing/2014/main" xmlns="" id="{DEC7E0C7-99C7-4A7E-9EB5-81B08E8A299B}"/>
              </a:ext>
            </a:extLst>
          </p:cNvPr>
          <p:cNvSpPr txBox="1"/>
          <p:nvPr/>
        </p:nvSpPr>
        <p:spPr>
          <a:xfrm>
            <a:off x="0" y="620688"/>
            <a:ext cx="9144000" cy="1015663"/>
          </a:xfrm>
          <a:prstGeom prst="rect">
            <a:avLst/>
          </a:prstGeom>
          <a:solidFill>
            <a:schemeClr val="bg1"/>
          </a:solidFill>
        </p:spPr>
        <p:txBody>
          <a:bodyPr wrap="square" rtlCol="0">
            <a:spAutoFit/>
          </a:bodyPr>
          <a:lstStyle/>
          <a:p>
            <a:pPr algn="ctr"/>
            <a:r>
              <a:rPr lang="ru-RU" sz="6000" b="1" dirty="0"/>
              <a:t>Глава 2</a:t>
            </a:r>
          </a:p>
        </p:txBody>
      </p:sp>
      <p:pic>
        <p:nvPicPr>
          <p:cNvPr id="74754" name="Picture 2" descr="O:\Аспирантура ИФТТ РАН 2022-2023\Учебный Год 23-24\К лециям\Figs\Эмблема.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65837" y="6137565"/>
            <a:ext cx="3078163" cy="7159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Box 7">
            <a:extLst>
              <a:ext uri="{FF2B5EF4-FFF2-40B4-BE49-F238E27FC236}">
                <a16:creationId xmlns:a16="http://schemas.microsoft.com/office/drawing/2014/main" xmlns="" id="{2B447FD9-4D65-448C-9F92-3F7E9E021449}"/>
              </a:ext>
            </a:extLst>
          </p:cNvPr>
          <p:cNvSpPr txBox="1">
            <a:spLocks noChangeArrowheads="1"/>
          </p:cNvSpPr>
          <p:nvPr/>
        </p:nvSpPr>
        <p:spPr bwMode="auto">
          <a:xfrm>
            <a:off x="0" y="1772816"/>
            <a:ext cx="9144000" cy="258532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ru-RU" altLang="ru-RU" sz="5400" b="1" dirty="0">
                <a:solidFill>
                  <a:srgbClr val="3333FF"/>
                </a:solidFill>
              </a:rPr>
              <a:t>Основные операции симметрии</a:t>
            </a:r>
          </a:p>
          <a:p>
            <a:pPr algn="ctr" eaLnBrk="1" hangingPunct="1">
              <a:spcBef>
                <a:spcPct val="0"/>
              </a:spcBef>
              <a:buFontTx/>
              <a:buNone/>
            </a:pPr>
            <a:r>
              <a:rPr lang="ru-RU" altLang="ru-RU" sz="5400" b="1" dirty="0">
                <a:solidFill>
                  <a:srgbClr val="FF0000"/>
                </a:solidFill>
              </a:rPr>
              <a:t>в кристаллографии</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extBox 1">
            <a:extLst>
              <a:ext uri="{FF2B5EF4-FFF2-40B4-BE49-F238E27FC236}">
                <a16:creationId xmlns:a16="http://schemas.microsoft.com/office/drawing/2014/main" xmlns="" id="{5ED7A8B8-FB60-41B6-8C82-4D7384683102}"/>
              </a:ext>
            </a:extLst>
          </p:cNvPr>
          <p:cNvSpPr txBox="1">
            <a:spLocks noChangeArrowheads="1"/>
          </p:cNvSpPr>
          <p:nvPr/>
        </p:nvSpPr>
        <p:spPr bwMode="auto">
          <a:xfrm>
            <a:off x="3175" y="3175"/>
            <a:ext cx="9140825" cy="7080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ru-RU" altLang="ru-RU" sz="4000" b="1"/>
              <a:t>Дополнительная литература</a:t>
            </a:r>
          </a:p>
        </p:txBody>
      </p:sp>
      <p:sp>
        <p:nvSpPr>
          <p:cNvPr id="75779" name="Прямоугольник 2">
            <a:extLst>
              <a:ext uri="{FF2B5EF4-FFF2-40B4-BE49-F238E27FC236}">
                <a16:creationId xmlns:a16="http://schemas.microsoft.com/office/drawing/2014/main" xmlns="" id="{1A20FF51-1F3C-4E42-957C-2FC42FC6B3F0}"/>
              </a:ext>
            </a:extLst>
          </p:cNvPr>
          <p:cNvSpPr>
            <a:spLocks noChangeArrowheads="1"/>
          </p:cNvSpPr>
          <p:nvPr/>
        </p:nvSpPr>
        <p:spPr bwMode="auto">
          <a:xfrm>
            <a:off x="0" y="1484313"/>
            <a:ext cx="9136063" cy="48942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ru-RU" altLang="ru-RU" sz="2400" b="1"/>
              <a:t> А.Келли, Г.Гровс, Кристаллография и дефекты в кристаллах, </a:t>
            </a:r>
          </a:p>
          <a:p>
            <a:pPr algn="ctr" eaLnBrk="1" hangingPunct="1">
              <a:spcBef>
                <a:spcPct val="0"/>
              </a:spcBef>
              <a:buFontTx/>
              <a:buNone/>
            </a:pPr>
            <a:r>
              <a:rPr lang="en-US" altLang="ru-RU" sz="2400" b="1"/>
              <a:t>    </a:t>
            </a:r>
            <a:r>
              <a:rPr lang="ru-RU" altLang="ru-RU" sz="2400" b="1"/>
              <a:t>Москва, МИР, 1974</a:t>
            </a:r>
          </a:p>
          <a:p>
            <a:pPr algn="ctr" eaLnBrk="1" hangingPunct="1">
              <a:spcBef>
                <a:spcPct val="0"/>
              </a:spcBef>
              <a:buFontTx/>
              <a:buNone/>
            </a:pPr>
            <a:r>
              <a:rPr lang="ru-RU" altLang="ru-RU" sz="2400" b="1"/>
              <a:t> </a:t>
            </a:r>
          </a:p>
          <a:p>
            <a:pPr algn="ctr" eaLnBrk="1" hangingPunct="1">
              <a:spcBef>
                <a:spcPct val="0"/>
              </a:spcBef>
              <a:buFontTx/>
              <a:buNone/>
            </a:pPr>
            <a:r>
              <a:rPr lang="ru-RU" altLang="ru-RU" sz="2400" b="1"/>
              <a:t> Ю.И.Сироткин, М.П.Шаскольская Основы кристаллографии, </a:t>
            </a:r>
          </a:p>
          <a:p>
            <a:pPr algn="ctr" eaLnBrk="1" hangingPunct="1">
              <a:spcBef>
                <a:spcPct val="0"/>
              </a:spcBef>
              <a:buFontTx/>
              <a:buNone/>
            </a:pPr>
            <a:r>
              <a:rPr lang="ru-RU" altLang="ru-RU" sz="2400" b="1"/>
              <a:t>    Москва, Наука, 1979 </a:t>
            </a:r>
          </a:p>
          <a:p>
            <a:pPr algn="ctr" eaLnBrk="1" hangingPunct="1">
              <a:spcBef>
                <a:spcPct val="0"/>
              </a:spcBef>
              <a:buFontTx/>
              <a:buNone/>
            </a:pPr>
            <a:endParaRPr lang="ru-RU" altLang="ru-RU" sz="2400" b="1"/>
          </a:p>
          <a:p>
            <a:pPr algn="ctr" eaLnBrk="1" hangingPunct="1">
              <a:spcBef>
                <a:spcPct val="0"/>
              </a:spcBef>
              <a:buFontTx/>
              <a:buNone/>
            </a:pPr>
            <a:r>
              <a:rPr lang="ru-RU" altLang="ru-RU" sz="2400" b="1"/>
              <a:t> А.М.Гинье, Рентгенография кристаллов, Москва, Физматгиз, 1961 </a:t>
            </a:r>
          </a:p>
          <a:p>
            <a:pPr algn="ctr" eaLnBrk="1" hangingPunct="1">
              <a:spcBef>
                <a:spcPct val="0"/>
              </a:spcBef>
              <a:buFontTx/>
              <a:buNone/>
            </a:pPr>
            <a:endParaRPr lang="ru-RU" altLang="ru-RU" sz="2400" b="1"/>
          </a:p>
          <a:p>
            <a:pPr algn="ctr" eaLnBrk="1" hangingPunct="1">
              <a:spcBef>
                <a:spcPct val="0"/>
              </a:spcBef>
              <a:buFontTx/>
              <a:buNone/>
            </a:pPr>
            <a:r>
              <a:rPr lang="ru-RU" altLang="ru-RU" sz="2400" b="1"/>
              <a:t> Я.С.Уманский, Рентгенография металлов, Москва, </a:t>
            </a:r>
          </a:p>
          <a:p>
            <a:pPr algn="ctr" eaLnBrk="1" hangingPunct="1">
              <a:spcBef>
                <a:spcPct val="0"/>
              </a:spcBef>
              <a:buFontTx/>
              <a:buNone/>
            </a:pPr>
            <a:r>
              <a:rPr lang="ru-RU" altLang="ru-RU" sz="2400" b="1"/>
              <a:t>    Металлургия, 1967 </a:t>
            </a:r>
            <a:endParaRPr lang="ru-RU" altLang="ru-RU" sz="2400"/>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https://upload.wikimedia.org/wikipedia/commons/thumb/a/af/JH_Poincare.jpg/220px-JH_Poincare.jpg">
            <a:hlinkClick r:id="rId2"/>
            <a:extLst>
              <a:ext uri="{FF2B5EF4-FFF2-40B4-BE49-F238E27FC236}">
                <a16:creationId xmlns:a16="http://schemas.microsoft.com/office/drawing/2014/main" xmlns="" id="{9420FBEA-2D71-4419-B3D5-2933A362CAAA}"/>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0" y="2628961"/>
            <a:ext cx="2219325" cy="2995930"/>
          </a:xfrm>
          <a:prstGeom prst="rect">
            <a:avLst/>
          </a:prstGeom>
          <a:noFill/>
          <a:ln>
            <a:noFill/>
          </a:ln>
        </p:spPr>
      </p:pic>
      <p:sp>
        <p:nvSpPr>
          <p:cNvPr id="2" name="TextBox 1">
            <a:extLst>
              <a:ext uri="{FF2B5EF4-FFF2-40B4-BE49-F238E27FC236}">
                <a16:creationId xmlns:a16="http://schemas.microsoft.com/office/drawing/2014/main" xmlns="" id="{BF1A2600-9D31-4339-AEE6-BB09B2B058AB}"/>
              </a:ext>
            </a:extLst>
          </p:cNvPr>
          <p:cNvSpPr txBox="1"/>
          <p:nvPr/>
        </p:nvSpPr>
        <p:spPr>
          <a:xfrm>
            <a:off x="2267744" y="1988840"/>
            <a:ext cx="6876256" cy="1849032"/>
          </a:xfrm>
          <a:prstGeom prst="rect">
            <a:avLst/>
          </a:prstGeom>
          <a:solidFill>
            <a:schemeClr val="bg1"/>
          </a:solidFill>
        </p:spPr>
        <p:txBody>
          <a:bodyPr wrap="square" rtlCol="0">
            <a:spAutoFit/>
          </a:bodyPr>
          <a:lstStyle/>
          <a:p>
            <a:pPr>
              <a:lnSpc>
                <a:spcPct val="107000"/>
              </a:lnSpc>
              <a:spcBef>
                <a:spcPts val="600"/>
              </a:spcBef>
              <a:spcAft>
                <a:spcPts val="600"/>
              </a:spcAft>
            </a:pPr>
            <a:r>
              <a:rPr lang="ru-RU" b="1" dirty="0">
                <a:solidFill>
                  <a:srgbClr val="FF0000"/>
                </a:solidFill>
                <a:ea typeface="Times New Roman" panose="02020603050405020304" pitchFamily="18" charset="0"/>
              </a:rPr>
              <a:t>Жюль Анри́ Пуанкаре́</a:t>
            </a:r>
            <a:r>
              <a:rPr lang="ru-RU" dirty="0">
                <a:solidFill>
                  <a:srgbClr val="FF0000"/>
                </a:solidFill>
                <a:ea typeface="Times New Roman" panose="02020603050405020304" pitchFamily="18" charset="0"/>
              </a:rPr>
              <a:t> (1854- 1912, Франция)  французский математик, механик, физик, астроном и философ. </a:t>
            </a:r>
            <a:r>
              <a:rPr lang="ru-RU" dirty="0">
                <a:ea typeface="Times New Roman" panose="02020603050405020304" pitchFamily="18" charset="0"/>
              </a:rPr>
              <a:t>Глава Парижской академии наук  (1906), член французской академии (1908) и ещё более 30 академий мира, в том числе иностранный член-корреспондент Петербургской академии наук (1895). </a:t>
            </a:r>
            <a:endParaRPr lang="ru-RU" dirty="0">
              <a:ea typeface="Calibri" panose="020F0502020204030204" pitchFamily="34" charset="0"/>
            </a:endParaRPr>
          </a:p>
        </p:txBody>
      </p:sp>
      <p:sp>
        <p:nvSpPr>
          <p:cNvPr id="5" name="Прямоугольник 4">
            <a:extLst>
              <a:ext uri="{FF2B5EF4-FFF2-40B4-BE49-F238E27FC236}">
                <a16:creationId xmlns:a16="http://schemas.microsoft.com/office/drawing/2014/main" xmlns="" id="{A76B7626-4070-4656-BFE0-81C4614BF013}"/>
              </a:ext>
            </a:extLst>
          </p:cNvPr>
          <p:cNvSpPr/>
          <p:nvPr/>
        </p:nvSpPr>
        <p:spPr>
          <a:xfrm>
            <a:off x="2267744" y="3861048"/>
            <a:ext cx="6876256" cy="3034485"/>
          </a:xfrm>
          <a:prstGeom prst="rect">
            <a:avLst/>
          </a:prstGeom>
          <a:solidFill>
            <a:schemeClr val="bg1"/>
          </a:solidFill>
        </p:spPr>
        <p:txBody>
          <a:bodyPr wrap="square">
            <a:spAutoFit/>
          </a:bodyPr>
          <a:lstStyle/>
          <a:p>
            <a:pPr>
              <a:lnSpc>
                <a:spcPct val="107000"/>
              </a:lnSpc>
              <a:spcBef>
                <a:spcPts val="600"/>
              </a:spcBef>
              <a:spcAft>
                <a:spcPts val="600"/>
              </a:spcAft>
            </a:pPr>
            <a:r>
              <a:rPr lang="ru-RU" dirty="0">
                <a:ea typeface="Times New Roman" panose="02020603050405020304" pitchFamily="18" charset="0"/>
              </a:rPr>
              <a:t>Историки причисляют Анри Пуанкаре к величайшим математикам всех времён. Он считается, наряду с Гильбертом, последним математиком-универсалом, учёным, способным охватить все математические результаты своего времени. Его перу принадлежат более 500 статей и книг. </a:t>
            </a:r>
            <a:r>
              <a:rPr lang="ru-RU" b="1" dirty="0">
                <a:ea typeface="Times New Roman" panose="02020603050405020304" pitchFamily="18" charset="0"/>
              </a:rPr>
              <a:t>«</a:t>
            </a:r>
            <a:r>
              <a:rPr lang="ru-RU" b="1" i="1" dirty="0">
                <a:ea typeface="Times New Roman" panose="02020603050405020304" pitchFamily="18" charset="0"/>
              </a:rPr>
              <a:t>Не будет преувеличением сказать, что не было такой области современной ему математики, „чистой“ или „прикладной“, которую бы он не обогатил замечательными методами и результатами</a:t>
            </a:r>
            <a:r>
              <a:rPr lang="ru-RU" b="1" dirty="0">
                <a:ea typeface="Times New Roman" panose="02020603050405020304" pitchFamily="18" charset="0"/>
              </a:rPr>
              <a:t>».</a:t>
            </a:r>
            <a:endParaRPr lang="ru-RU" b="1" dirty="0"/>
          </a:p>
        </p:txBody>
      </p:sp>
      <p:sp>
        <p:nvSpPr>
          <p:cNvPr id="7" name="Прямоугольник 6">
            <a:extLst>
              <a:ext uri="{FF2B5EF4-FFF2-40B4-BE49-F238E27FC236}">
                <a16:creationId xmlns:a16="http://schemas.microsoft.com/office/drawing/2014/main" xmlns="" id="{C9DBDE06-8A90-443D-8F56-150C97AD9FA9}"/>
              </a:ext>
            </a:extLst>
          </p:cNvPr>
          <p:cNvSpPr/>
          <p:nvPr/>
        </p:nvSpPr>
        <p:spPr>
          <a:xfrm>
            <a:off x="2332" y="-24878"/>
            <a:ext cx="9141668" cy="1936428"/>
          </a:xfrm>
          <a:prstGeom prst="rect">
            <a:avLst/>
          </a:prstGeom>
          <a:solidFill>
            <a:schemeClr val="bg1"/>
          </a:solidFill>
        </p:spPr>
        <p:txBody>
          <a:bodyPr wrap="square">
            <a:spAutoFit/>
          </a:bodyPr>
          <a:lstStyle/>
          <a:p>
            <a:pPr algn="ctr">
              <a:lnSpc>
                <a:spcPct val="107000"/>
              </a:lnSpc>
              <a:spcAft>
                <a:spcPts val="0"/>
              </a:spcAft>
            </a:pPr>
            <a:r>
              <a:rPr lang="ru-RU" sz="2800" b="1" dirty="0">
                <a:solidFill>
                  <a:srgbClr val="3333FF"/>
                </a:solidFill>
                <a:ea typeface="Calibri" panose="020F0502020204030204" pitchFamily="34" charset="0"/>
              </a:rPr>
              <a:t>“Если бы природа не была прекрасной, </a:t>
            </a:r>
          </a:p>
          <a:p>
            <a:pPr algn="ctr">
              <a:lnSpc>
                <a:spcPct val="107000"/>
              </a:lnSpc>
              <a:spcAft>
                <a:spcPts val="0"/>
              </a:spcAft>
            </a:pPr>
            <a:r>
              <a:rPr lang="ru-RU" sz="2800" b="1" dirty="0">
                <a:solidFill>
                  <a:srgbClr val="3333FF"/>
                </a:solidFill>
                <a:ea typeface="Calibri" panose="020F0502020204030204" pitchFamily="34" charset="0"/>
              </a:rPr>
              <a:t>она не стоила бы того, чтобы быть познанной, </a:t>
            </a:r>
            <a:endParaRPr lang="ru-RU" sz="2800" dirty="0">
              <a:solidFill>
                <a:srgbClr val="3333FF"/>
              </a:solidFill>
              <a:ea typeface="Calibri" panose="020F0502020204030204" pitchFamily="34" charset="0"/>
            </a:endParaRPr>
          </a:p>
          <a:p>
            <a:pPr algn="ctr">
              <a:lnSpc>
                <a:spcPct val="107000"/>
              </a:lnSpc>
              <a:spcAft>
                <a:spcPts val="0"/>
              </a:spcAft>
            </a:pPr>
            <a:r>
              <a:rPr lang="ru-RU" sz="2800" b="1">
                <a:solidFill>
                  <a:srgbClr val="3333FF"/>
                </a:solidFill>
                <a:ea typeface="Calibri" panose="020F0502020204030204" pitchFamily="34" charset="0"/>
              </a:rPr>
              <a:t>а </a:t>
            </a:r>
            <a:r>
              <a:rPr lang="ru-RU" sz="2800" b="1" dirty="0">
                <a:solidFill>
                  <a:srgbClr val="3333FF"/>
                </a:solidFill>
                <a:ea typeface="Calibri" panose="020F0502020204030204" pitchFamily="34" charset="0"/>
              </a:rPr>
              <a:t>жизнь не стоила бы того, </a:t>
            </a:r>
          </a:p>
          <a:p>
            <a:pPr algn="ctr">
              <a:lnSpc>
                <a:spcPct val="107000"/>
              </a:lnSpc>
              <a:spcAft>
                <a:spcPts val="0"/>
              </a:spcAft>
            </a:pPr>
            <a:r>
              <a:rPr lang="ru-RU" sz="2800" b="1" dirty="0">
                <a:solidFill>
                  <a:srgbClr val="3333FF"/>
                </a:solidFill>
                <a:ea typeface="Calibri" panose="020F0502020204030204" pitchFamily="34" charset="0"/>
              </a:rPr>
              <a:t>чтобы быть прожитой”</a:t>
            </a:r>
            <a:endParaRPr lang="ru-RU" sz="2800" dirty="0">
              <a:solidFill>
                <a:srgbClr val="3333FF"/>
              </a:solidFill>
              <a:effectLst/>
              <a:ea typeface="Calibri" panose="020F0502020204030204" pitchFamily="34" charset="0"/>
            </a:endParaRPr>
          </a:p>
        </p:txBody>
      </p:sp>
    </p:spTree>
    <p:extLst>
      <p:ext uri="{BB962C8B-B14F-4D97-AF65-F5344CB8AC3E}">
        <p14:creationId xmlns:p14="http://schemas.microsoft.com/office/powerpoint/2010/main" val="1282086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a:extLst>
              <a:ext uri="{FF2B5EF4-FFF2-40B4-BE49-F238E27FC236}">
                <a16:creationId xmlns:a16="http://schemas.microsoft.com/office/drawing/2014/main" xmlns="" id="{F616A3FF-28CC-4802-B343-170401942036}"/>
              </a:ext>
            </a:extLst>
          </p:cNvPr>
          <p:cNvSpPr/>
          <p:nvPr/>
        </p:nvSpPr>
        <p:spPr>
          <a:xfrm>
            <a:off x="0" y="548680"/>
            <a:ext cx="9324528" cy="5458546"/>
          </a:xfrm>
          <a:prstGeom prst="rect">
            <a:avLst/>
          </a:prstGeom>
          <a:solidFill>
            <a:schemeClr val="bg1"/>
          </a:solidFill>
        </p:spPr>
        <p:txBody>
          <a:bodyPr wrap="square">
            <a:spAutoFit/>
          </a:bodyPr>
          <a:lstStyle/>
          <a:p>
            <a:pPr algn="ctr">
              <a:lnSpc>
                <a:spcPct val="107000"/>
              </a:lnSpc>
              <a:spcBef>
                <a:spcPts val="600"/>
              </a:spcBef>
              <a:spcAft>
                <a:spcPts val="600"/>
              </a:spcAft>
            </a:pPr>
            <a:r>
              <a:rPr lang="ru-RU" sz="2800" b="1" dirty="0">
                <a:ea typeface="Times New Roman" panose="02020603050405020304" pitchFamily="18" charset="0"/>
              </a:rPr>
              <a:t>Среди его самых крупных достижений </a:t>
            </a:r>
          </a:p>
          <a:p>
            <a:pPr algn="ctr">
              <a:lnSpc>
                <a:spcPct val="107000"/>
              </a:lnSpc>
              <a:spcBef>
                <a:spcPts val="600"/>
              </a:spcBef>
              <a:spcAft>
                <a:spcPts val="600"/>
              </a:spcAft>
            </a:pPr>
            <a:r>
              <a:rPr lang="ru-RU" sz="2800" b="1" dirty="0">
                <a:ea typeface="Times New Roman" panose="02020603050405020304" pitchFamily="18" charset="0"/>
              </a:rPr>
              <a:t>Анри Пуанкаре :</a:t>
            </a:r>
            <a:endParaRPr lang="ru-RU" sz="2800" b="1" dirty="0">
              <a:ea typeface="Calibri" panose="020F0502020204030204" pitchFamily="34" charset="0"/>
            </a:endParaRPr>
          </a:p>
          <a:p>
            <a:pPr marL="342900" lvl="0" indent="-342900">
              <a:lnSpc>
                <a:spcPct val="107000"/>
              </a:lnSpc>
              <a:spcAft>
                <a:spcPts val="120"/>
              </a:spcAft>
              <a:buSzPts val="1000"/>
              <a:buFont typeface="Symbol" panose="05050102010706020507" pitchFamily="18" charset="2"/>
              <a:buChar char=""/>
              <a:tabLst>
                <a:tab pos="457200" algn="l"/>
              </a:tabLst>
            </a:pPr>
            <a:r>
              <a:rPr lang="ru-RU" sz="2800" dirty="0">
                <a:ea typeface="Times New Roman" panose="02020603050405020304" pitchFamily="18" charset="0"/>
              </a:rPr>
              <a:t>Создание топологии.</a:t>
            </a:r>
            <a:endParaRPr lang="ru-RU" sz="2800" dirty="0">
              <a:ea typeface="Calibri" panose="020F0502020204030204" pitchFamily="34" charset="0"/>
            </a:endParaRPr>
          </a:p>
          <a:p>
            <a:pPr marL="342900" lvl="0" indent="-342900">
              <a:lnSpc>
                <a:spcPct val="107000"/>
              </a:lnSpc>
              <a:spcAft>
                <a:spcPts val="120"/>
              </a:spcAft>
              <a:buSzPts val="1000"/>
              <a:buFont typeface="Symbol" panose="05050102010706020507" pitchFamily="18" charset="2"/>
              <a:buChar char=""/>
              <a:tabLst>
                <a:tab pos="457200" algn="l"/>
              </a:tabLst>
            </a:pPr>
            <a:r>
              <a:rPr lang="ru-RU" sz="2800" dirty="0">
                <a:ea typeface="Times New Roman" panose="02020603050405020304" pitchFamily="18" charset="0"/>
              </a:rPr>
              <a:t>Создание теории дифференциальных уравнений.</a:t>
            </a:r>
            <a:endParaRPr lang="ru-RU" sz="2800" dirty="0">
              <a:ea typeface="Calibri" panose="020F0502020204030204" pitchFamily="34" charset="0"/>
            </a:endParaRPr>
          </a:p>
          <a:p>
            <a:pPr marL="342900" lvl="0" indent="-342900">
              <a:lnSpc>
                <a:spcPct val="107000"/>
              </a:lnSpc>
              <a:spcAft>
                <a:spcPts val="120"/>
              </a:spcAft>
              <a:buSzPts val="1000"/>
              <a:buFont typeface="Symbol" panose="05050102010706020507" pitchFamily="18" charset="2"/>
              <a:buChar char=""/>
              <a:tabLst>
                <a:tab pos="457200" algn="l"/>
              </a:tabLst>
            </a:pPr>
            <a:r>
              <a:rPr lang="ru-RU" sz="2800" dirty="0">
                <a:ea typeface="Times New Roman" panose="02020603050405020304" pitchFamily="18" charset="0"/>
              </a:rPr>
              <a:t>Разработка теории автоморфных функций.</a:t>
            </a:r>
            <a:endParaRPr lang="ru-RU" sz="2800" dirty="0">
              <a:ea typeface="Calibri" panose="020F0502020204030204" pitchFamily="34" charset="0"/>
            </a:endParaRPr>
          </a:p>
          <a:p>
            <a:pPr marL="342900" lvl="0" indent="-342900">
              <a:lnSpc>
                <a:spcPct val="107000"/>
              </a:lnSpc>
              <a:spcAft>
                <a:spcPts val="120"/>
              </a:spcAft>
              <a:buSzPts val="1000"/>
              <a:buFont typeface="Symbol" panose="05050102010706020507" pitchFamily="18" charset="2"/>
              <a:buChar char=""/>
              <a:tabLst>
                <a:tab pos="457200" algn="l"/>
              </a:tabLst>
            </a:pPr>
            <a:r>
              <a:rPr lang="ru-RU" sz="2800" dirty="0">
                <a:ea typeface="Times New Roman" panose="02020603050405020304" pitchFamily="18" charset="0"/>
              </a:rPr>
              <a:t>Разработка новых, чрезвычайно эффективных методов небесной механики.</a:t>
            </a:r>
            <a:endParaRPr lang="ru-RU" sz="2800" dirty="0">
              <a:ea typeface="Calibri" panose="020F0502020204030204" pitchFamily="34" charset="0"/>
            </a:endParaRPr>
          </a:p>
          <a:p>
            <a:pPr marL="342900" lvl="0" indent="-342900">
              <a:lnSpc>
                <a:spcPct val="107000"/>
              </a:lnSpc>
              <a:spcAft>
                <a:spcPts val="120"/>
              </a:spcAft>
              <a:buSzPts val="1000"/>
              <a:buFont typeface="Symbol" panose="05050102010706020507" pitchFamily="18" charset="2"/>
              <a:buChar char=""/>
              <a:tabLst>
                <a:tab pos="457200" algn="l"/>
              </a:tabLst>
            </a:pPr>
            <a:r>
              <a:rPr lang="ru-RU" sz="2800" dirty="0">
                <a:ea typeface="Times New Roman" panose="02020603050405020304" pitchFamily="18" charset="0"/>
              </a:rPr>
              <a:t>Создание математических основ теории относительности, а также обобщение принципа относительности на все физические явления.</a:t>
            </a:r>
            <a:endParaRPr lang="ru-RU" sz="2800" dirty="0">
              <a:ea typeface="Calibri" panose="020F0502020204030204" pitchFamily="34" charset="0"/>
            </a:endParaRPr>
          </a:p>
          <a:p>
            <a:pPr marL="285750" lvl="0" indent="-285750">
              <a:lnSpc>
                <a:spcPct val="107000"/>
              </a:lnSpc>
              <a:spcAft>
                <a:spcPts val="120"/>
              </a:spcAft>
              <a:buSzPts val="1000"/>
              <a:buFont typeface="Arial" panose="020B0604020202020204" pitchFamily="34" charset="0"/>
              <a:buChar char="•"/>
              <a:tabLst>
                <a:tab pos="457200" algn="l"/>
              </a:tabLst>
            </a:pPr>
            <a:r>
              <a:rPr lang="ru-RU" sz="2800" dirty="0">
                <a:ea typeface="Times New Roman" panose="02020603050405020304" pitchFamily="18" charset="0"/>
              </a:rPr>
              <a:t>Наглядная модель геометрии Лобачевского</a:t>
            </a:r>
            <a:endParaRPr lang="ru-RU" sz="2800" dirty="0">
              <a:effectLst/>
              <a:ea typeface="Calibri" panose="020F0502020204030204" pitchFamily="34" charset="0"/>
            </a:endParaRPr>
          </a:p>
        </p:txBody>
      </p:sp>
    </p:spTree>
    <p:extLst>
      <p:ext uri="{BB962C8B-B14F-4D97-AF65-F5344CB8AC3E}">
        <p14:creationId xmlns:p14="http://schemas.microsoft.com/office/powerpoint/2010/main" val="151114058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xmlns="" id="{14FE1F6C-91B5-432F-B0F5-5E2426BE3A4B}"/>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0" y="803181"/>
            <a:ext cx="3194145" cy="4023692"/>
          </a:xfrm>
          <a:prstGeom prst="rect">
            <a:avLst/>
          </a:prstGeom>
          <a:noFill/>
          <a:ln>
            <a:noFill/>
          </a:ln>
        </p:spPr>
      </p:pic>
      <p:sp>
        <p:nvSpPr>
          <p:cNvPr id="5" name="Rectangle 2">
            <a:extLst>
              <a:ext uri="{FF2B5EF4-FFF2-40B4-BE49-F238E27FC236}">
                <a16:creationId xmlns:a16="http://schemas.microsoft.com/office/drawing/2014/main" xmlns="" id="{9EDECCDD-A9E8-48FF-929C-2BA3504B2A93}"/>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11" name="TextBox 10">
            <a:extLst>
              <a:ext uri="{FF2B5EF4-FFF2-40B4-BE49-F238E27FC236}">
                <a16:creationId xmlns:a16="http://schemas.microsoft.com/office/drawing/2014/main" xmlns="" id="{C3F1E1C3-2FFB-4F6D-A757-ED99B6DBF3BB}"/>
              </a:ext>
            </a:extLst>
          </p:cNvPr>
          <p:cNvSpPr txBox="1"/>
          <p:nvPr/>
        </p:nvSpPr>
        <p:spPr>
          <a:xfrm>
            <a:off x="2987824" y="620688"/>
            <a:ext cx="184731" cy="369332"/>
          </a:xfrm>
          <a:prstGeom prst="rect">
            <a:avLst/>
          </a:prstGeom>
          <a:noFill/>
        </p:spPr>
        <p:txBody>
          <a:bodyPr wrap="none" rtlCol="0">
            <a:spAutoFit/>
          </a:bodyPr>
          <a:lstStyle/>
          <a:p>
            <a:endParaRPr lang="ru-RU" dirty="0"/>
          </a:p>
        </p:txBody>
      </p:sp>
      <p:sp>
        <p:nvSpPr>
          <p:cNvPr id="13" name="Прямоугольник 12">
            <a:extLst>
              <a:ext uri="{FF2B5EF4-FFF2-40B4-BE49-F238E27FC236}">
                <a16:creationId xmlns:a16="http://schemas.microsoft.com/office/drawing/2014/main" xmlns="" id="{657DDE39-3D45-455D-8066-F0F94243AA79}"/>
              </a:ext>
            </a:extLst>
          </p:cNvPr>
          <p:cNvSpPr/>
          <p:nvPr/>
        </p:nvSpPr>
        <p:spPr>
          <a:xfrm>
            <a:off x="3275856" y="1323397"/>
            <a:ext cx="5868144" cy="2308324"/>
          </a:xfrm>
          <a:prstGeom prst="rect">
            <a:avLst/>
          </a:prstGeom>
          <a:solidFill>
            <a:schemeClr val="bg1"/>
          </a:solidFill>
        </p:spPr>
        <p:txBody>
          <a:bodyPr wrap="square">
            <a:spAutoFit/>
          </a:bodyPr>
          <a:lstStyle/>
          <a:p>
            <a:pPr algn="ctr"/>
            <a:r>
              <a:rPr lang="ru-RU" b="1" dirty="0" err="1">
                <a:solidFill>
                  <a:srgbClr val="4D5156"/>
                </a:solidFill>
                <a:ea typeface="Times New Roman" panose="02020603050405020304" pitchFamily="18" charset="0"/>
              </a:rPr>
              <a:t>Ри́чард</a:t>
            </a:r>
            <a:r>
              <a:rPr lang="ru-RU" b="1" dirty="0">
                <a:solidFill>
                  <a:srgbClr val="4D5156"/>
                </a:solidFill>
                <a:ea typeface="Times New Roman" panose="02020603050405020304" pitchFamily="18" charset="0"/>
              </a:rPr>
              <a:t> </a:t>
            </a:r>
            <a:r>
              <a:rPr lang="ru-RU" b="1" dirty="0" err="1">
                <a:solidFill>
                  <a:srgbClr val="4D5156"/>
                </a:solidFill>
                <a:ea typeface="Times New Roman" panose="02020603050405020304" pitchFamily="18" charset="0"/>
              </a:rPr>
              <a:t>Фи́ллипс</a:t>
            </a:r>
            <a:r>
              <a:rPr lang="ru-RU" b="1" dirty="0">
                <a:solidFill>
                  <a:srgbClr val="4D5156"/>
                </a:solidFill>
                <a:ea typeface="Times New Roman" panose="02020603050405020304" pitchFamily="18" charset="0"/>
              </a:rPr>
              <a:t> </a:t>
            </a:r>
            <a:r>
              <a:rPr lang="ru-RU" b="1" dirty="0" err="1">
                <a:solidFill>
                  <a:srgbClr val="4D5156"/>
                </a:solidFill>
                <a:ea typeface="Times New Roman" panose="02020603050405020304" pitchFamily="18" charset="0"/>
              </a:rPr>
              <a:t>Фе́йнман</a:t>
            </a:r>
            <a:r>
              <a:rPr lang="ru-RU" b="1" dirty="0">
                <a:solidFill>
                  <a:srgbClr val="4D5156"/>
                </a:solidFill>
                <a:ea typeface="Times New Roman" panose="02020603050405020304" pitchFamily="18" charset="0"/>
              </a:rPr>
              <a:t> </a:t>
            </a:r>
            <a:r>
              <a:rPr lang="ru-RU" dirty="0">
                <a:solidFill>
                  <a:srgbClr val="4D5156"/>
                </a:solidFill>
                <a:ea typeface="Times New Roman" panose="02020603050405020304" pitchFamily="18" charset="0"/>
              </a:rPr>
              <a:t>— (</a:t>
            </a:r>
            <a:r>
              <a:rPr lang="ru-RU" dirty="0">
                <a:solidFill>
                  <a:srgbClr val="202124"/>
                </a:solidFill>
                <a:ea typeface="Calibri" panose="020F0502020204030204" pitchFamily="34" charset="0"/>
              </a:rPr>
              <a:t>1918</a:t>
            </a:r>
            <a:r>
              <a:rPr lang="ru-RU" dirty="0">
                <a:solidFill>
                  <a:srgbClr val="4D5156"/>
                </a:solidFill>
                <a:ea typeface="Calibri" panose="020F0502020204030204" pitchFamily="34" charset="0"/>
              </a:rPr>
              <a:t>-</a:t>
            </a:r>
            <a:r>
              <a:rPr lang="ru-RU" dirty="0">
                <a:solidFill>
                  <a:srgbClr val="202124"/>
                </a:solidFill>
                <a:ea typeface="Calibri" panose="020F0502020204030204" pitchFamily="34" charset="0"/>
              </a:rPr>
              <a:t>1988</a:t>
            </a:r>
            <a:r>
              <a:rPr lang="ru-RU" dirty="0">
                <a:solidFill>
                  <a:srgbClr val="4D5156"/>
                </a:solidFill>
                <a:ea typeface="Calibri" panose="020F0502020204030204" pitchFamily="34" charset="0"/>
              </a:rPr>
              <a:t>) американский физик, основные достижения относятся к области теоретической физики и квантовой физики. Один из создателей квантовой электродинамики. </a:t>
            </a:r>
            <a:r>
              <a:rPr lang="ru-RU" b="1" dirty="0">
                <a:solidFill>
                  <a:srgbClr val="4D5156"/>
                </a:solidFill>
                <a:ea typeface="Calibri" panose="020F0502020204030204" pitchFamily="34" charset="0"/>
              </a:rPr>
              <a:t>Лауреат Нобелевской премии по физике </a:t>
            </a:r>
            <a:r>
              <a:rPr lang="ru-RU" b="1" dirty="0">
                <a:solidFill>
                  <a:srgbClr val="202124"/>
                </a:solidFill>
                <a:ea typeface="Calibri" panose="020F0502020204030204" pitchFamily="34" charset="0"/>
              </a:rPr>
              <a:t>1965 г</a:t>
            </a:r>
            <a:r>
              <a:rPr lang="ru-RU" b="1" dirty="0">
                <a:solidFill>
                  <a:srgbClr val="4D5156"/>
                </a:solidFill>
                <a:ea typeface="Calibri" panose="020F0502020204030204" pitchFamily="34" charset="0"/>
              </a:rPr>
              <a:t>.</a:t>
            </a:r>
            <a:r>
              <a:rPr lang="ru-RU" dirty="0">
                <a:solidFill>
                  <a:srgbClr val="4D5156"/>
                </a:solidFill>
                <a:ea typeface="Calibri" panose="020F0502020204030204" pitchFamily="34" charset="0"/>
              </a:rPr>
              <a:t> В 1943—1945 годах входил в число разработчиков атомной бомбы в Лос-Аламосе. </a:t>
            </a:r>
          </a:p>
        </p:txBody>
      </p:sp>
      <p:sp>
        <p:nvSpPr>
          <p:cNvPr id="20" name="Прямоугольник 19">
            <a:extLst>
              <a:ext uri="{FF2B5EF4-FFF2-40B4-BE49-F238E27FC236}">
                <a16:creationId xmlns:a16="http://schemas.microsoft.com/office/drawing/2014/main" xmlns="" id="{A2754553-5F23-44DB-AEBE-9484FC1791BD}"/>
              </a:ext>
            </a:extLst>
          </p:cNvPr>
          <p:cNvSpPr/>
          <p:nvPr/>
        </p:nvSpPr>
        <p:spPr>
          <a:xfrm>
            <a:off x="0" y="4932412"/>
            <a:ext cx="9144000" cy="1870705"/>
          </a:xfrm>
          <a:prstGeom prst="rect">
            <a:avLst/>
          </a:prstGeom>
          <a:solidFill>
            <a:schemeClr val="bg1"/>
          </a:solidFill>
        </p:spPr>
        <p:txBody>
          <a:bodyPr wrap="square">
            <a:spAutoFit/>
          </a:bodyPr>
          <a:lstStyle/>
          <a:p>
            <a:pPr algn="ctr">
              <a:lnSpc>
                <a:spcPct val="107000"/>
              </a:lnSpc>
              <a:spcAft>
                <a:spcPts val="800"/>
              </a:spcAft>
            </a:pPr>
            <a:r>
              <a:rPr lang="ru-RU" sz="3600" b="1" dirty="0">
                <a:ea typeface="Calibri" panose="020F0502020204030204" pitchFamily="34" charset="0"/>
                <a:cs typeface="Times New Roman" panose="02020603050405020304" pitchFamily="18" charset="0"/>
              </a:rPr>
              <a:t>«…</a:t>
            </a:r>
            <a:r>
              <a:rPr lang="ru-RU" sz="3600" b="1" dirty="0">
                <a:solidFill>
                  <a:srgbClr val="FF0000"/>
                </a:solidFill>
                <a:ea typeface="Calibri" panose="020F0502020204030204" pitchFamily="34" charset="0"/>
                <a:cs typeface="Times New Roman" panose="02020603050405020304" pitchFamily="18" charset="0"/>
              </a:rPr>
              <a:t>Физика как секс: </a:t>
            </a:r>
            <a:r>
              <a:rPr lang="ru-RU" sz="3600" b="1" dirty="0">
                <a:ea typeface="Calibri" panose="020F0502020204030204" pitchFamily="34" charset="0"/>
                <a:cs typeface="Times New Roman" panose="02020603050405020304" pitchFamily="18" charset="0"/>
              </a:rPr>
              <a:t>может не давать практических результатов, но это не повод ею не заниматься…» </a:t>
            </a:r>
            <a:endParaRPr lang="ru-RU" sz="3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 name="TextBox 20">
            <a:extLst>
              <a:ext uri="{FF2B5EF4-FFF2-40B4-BE49-F238E27FC236}">
                <a16:creationId xmlns:a16="http://schemas.microsoft.com/office/drawing/2014/main" xmlns="" id="{09451C93-DCC0-4D3A-B453-7B498AC8E389}"/>
              </a:ext>
            </a:extLst>
          </p:cNvPr>
          <p:cNvSpPr txBox="1"/>
          <p:nvPr/>
        </p:nvSpPr>
        <p:spPr>
          <a:xfrm>
            <a:off x="0" y="-10244"/>
            <a:ext cx="9144000" cy="707886"/>
          </a:xfrm>
          <a:prstGeom prst="rect">
            <a:avLst/>
          </a:prstGeom>
          <a:solidFill>
            <a:schemeClr val="bg1"/>
          </a:solidFill>
        </p:spPr>
        <p:txBody>
          <a:bodyPr wrap="square" rtlCol="0">
            <a:spAutoFit/>
          </a:bodyPr>
          <a:lstStyle/>
          <a:p>
            <a:pPr algn="ctr"/>
            <a:r>
              <a:rPr lang="ru-RU" sz="4000" b="1" dirty="0" err="1">
                <a:solidFill>
                  <a:srgbClr val="4D5156"/>
                </a:solidFill>
                <a:ea typeface="Times New Roman" panose="02020603050405020304" pitchFamily="18" charset="0"/>
              </a:rPr>
              <a:t>Ри́чард</a:t>
            </a:r>
            <a:r>
              <a:rPr lang="ru-RU" sz="4000" b="1" dirty="0">
                <a:solidFill>
                  <a:srgbClr val="4D5156"/>
                </a:solidFill>
                <a:ea typeface="Times New Roman" panose="02020603050405020304" pitchFamily="18" charset="0"/>
              </a:rPr>
              <a:t> </a:t>
            </a:r>
            <a:r>
              <a:rPr lang="ru-RU" sz="4000" b="1" dirty="0" err="1">
                <a:solidFill>
                  <a:srgbClr val="4D5156"/>
                </a:solidFill>
                <a:ea typeface="Times New Roman" panose="02020603050405020304" pitchFamily="18" charset="0"/>
              </a:rPr>
              <a:t>Фи́ллипс</a:t>
            </a:r>
            <a:r>
              <a:rPr lang="ru-RU" sz="4000" b="1" dirty="0">
                <a:solidFill>
                  <a:srgbClr val="4D5156"/>
                </a:solidFill>
                <a:ea typeface="Times New Roman" panose="02020603050405020304" pitchFamily="18" charset="0"/>
              </a:rPr>
              <a:t> </a:t>
            </a:r>
            <a:r>
              <a:rPr lang="ru-RU" sz="4000" b="1" dirty="0" err="1">
                <a:solidFill>
                  <a:srgbClr val="4D5156"/>
                </a:solidFill>
                <a:ea typeface="Times New Roman" panose="02020603050405020304" pitchFamily="18" charset="0"/>
              </a:rPr>
              <a:t>Фе́йнман</a:t>
            </a:r>
            <a:endParaRPr lang="ru-RU" sz="4000" b="1" dirty="0"/>
          </a:p>
        </p:txBody>
      </p:sp>
    </p:spTree>
    <p:extLst>
      <p:ext uri="{BB962C8B-B14F-4D97-AF65-F5344CB8AC3E}">
        <p14:creationId xmlns:p14="http://schemas.microsoft.com/office/powerpoint/2010/main" val="136925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0" grpId="0" animBg="1"/>
      <p:bldP spid="2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8">
            <a:extLst>
              <a:ext uri="{FF2B5EF4-FFF2-40B4-BE49-F238E27FC236}">
                <a16:creationId xmlns:a16="http://schemas.microsoft.com/office/drawing/2014/main" xmlns="" id="{7C1EB872-788E-4E0A-B2A0-FE0D23936A86}"/>
              </a:ext>
            </a:extLst>
          </p:cNvPr>
          <p:cNvGraphicFramePr>
            <a:graphicFrameLocks noChangeAspect="1"/>
          </p:cNvGraphicFramePr>
          <p:nvPr>
            <p:extLst>
              <p:ext uri="{D42A27DB-BD31-4B8C-83A1-F6EECF244321}">
                <p14:modId xmlns:p14="http://schemas.microsoft.com/office/powerpoint/2010/main" val="3964388555"/>
              </p:ext>
            </p:extLst>
          </p:nvPr>
        </p:nvGraphicFramePr>
        <p:xfrm>
          <a:off x="6100985" y="2674111"/>
          <a:ext cx="1828800" cy="1287462"/>
        </p:xfrm>
        <a:graphic>
          <a:graphicData uri="http://schemas.openxmlformats.org/presentationml/2006/ole">
            <mc:AlternateContent xmlns:mc="http://schemas.openxmlformats.org/markup-compatibility/2006">
              <mc:Choice xmlns:v="urn:schemas-microsoft-com:vml" Requires="v">
                <p:oleObj spid="_x0000_s6432" name="Equation" r:id="rId3" imgW="558558" imgH="393529" progId="Equation.DSMT4">
                  <p:embed/>
                </p:oleObj>
              </mc:Choice>
              <mc:Fallback>
                <p:oleObj name="Equation" r:id="rId3" imgW="558558" imgH="393529" progId="Equation.DSMT4">
                  <p:embed/>
                  <p:pic>
                    <p:nvPicPr>
                      <p:cNvPr id="0"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00985" y="2674111"/>
                        <a:ext cx="1828800" cy="12874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 name="Object 9">
            <a:extLst>
              <a:ext uri="{FF2B5EF4-FFF2-40B4-BE49-F238E27FC236}">
                <a16:creationId xmlns:a16="http://schemas.microsoft.com/office/drawing/2014/main" xmlns="" id="{64CE00B4-714E-450E-86E0-B5C9FA211FCB}"/>
              </a:ext>
            </a:extLst>
          </p:cNvPr>
          <p:cNvGraphicFramePr>
            <a:graphicFrameLocks noChangeAspect="1"/>
          </p:cNvGraphicFramePr>
          <p:nvPr>
            <p:extLst>
              <p:ext uri="{D42A27DB-BD31-4B8C-83A1-F6EECF244321}">
                <p14:modId xmlns:p14="http://schemas.microsoft.com/office/powerpoint/2010/main" val="2417104907"/>
              </p:ext>
            </p:extLst>
          </p:nvPr>
        </p:nvGraphicFramePr>
        <p:xfrm>
          <a:off x="5599113" y="4649788"/>
          <a:ext cx="3063875" cy="727075"/>
        </p:xfrm>
        <a:graphic>
          <a:graphicData uri="http://schemas.openxmlformats.org/presentationml/2006/ole">
            <mc:AlternateContent xmlns:mc="http://schemas.openxmlformats.org/markup-compatibility/2006">
              <mc:Choice xmlns:v="urn:schemas-microsoft-com:vml" Requires="v">
                <p:oleObj spid="_x0000_s6433" name="Equation" r:id="rId5" imgW="1015920" imgH="241200" progId="Equation.DSMT4">
                  <p:embed/>
                </p:oleObj>
              </mc:Choice>
              <mc:Fallback>
                <p:oleObj name="Equation" r:id="rId5" imgW="1015920" imgH="241200" progId="Equation.DSMT4">
                  <p:embed/>
                  <p:pic>
                    <p:nvPicPr>
                      <p:cNvPr id="0" name="Object 9"/>
                      <p:cNvPicPr>
                        <a:picLocks noChangeAspect="1" noChangeArrowheads="1"/>
                      </p:cNvPicPr>
                      <p:nvPr/>
                    </p:nvPicPr>
                    <p:blipFill>
                      <a:blip r:embed="rId6"/>
                      <a:srcRect/>
                      <a:stretch>
                        <a:fillRect/>
                      </a:stretch>
                    </p:blipFill>
                    <p:spPr bwMode="auto">
                      <a:xfrm>
                        <a:off x="5599113" y="4649788"/>
                        <a:ext cx="3063875" cy="7270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 Box 12">
            <a:extLst>
              <a:ext uri="{FF2B5EF4-FFF2-40B4-BE49-F238E27FC236}">
                <a16:creationId xmlns:a16="http://schemas.microsoft.com/office/drawing/2014/main" xmlns="" id="{FD953EB5-84CC-4E42-8DCC-85B043C926AA}"/>
              </a:ext>
            </a:extLst>
          </p:cNvPr>
          <p:cNvSpPr txBox="1">
            <a:spLocks noChangeArrowheads="1"/>
          </p:cNvSpPr>
          <p:nvPr/>
        </p:nvSpPr>
        <p:spPr bwMode="auto">
          <a:xfrm>
            <a:off x="-5716" y="5473005"/>
            <a:ext cx="9164226" cy="138499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ru-RU" altLang="ru-RU" sz="3600" b="1" i="1" dirty="0">
                <a:solidFill>
                  <a:srgbClr val="FF0000"/>
                </a:solidFill>
              </a:rPr>
              <a:t> </a:t>
            </a:r>
            <a:r>
              <a:rPr lang="ru-RU" altLang="ru-RU" sz="3600" b="1" i="1" dirty="0">
                <a:solidFill>
                  <a:srgbClr val="3333FF"/>
                </a:solidFill>
              </a:rPr>
              <a:t>ось симметрии </a:t>
            </a:r>
            <a:r>
              <a:rPr lang="en-US" altLang="ru-RU" sz="3600" b="1" i="1" dirty="0">
                <a:solidFill>
                  <a:srgbClr val="3333FF"/>
                </a:solidFill>
              </a:rPr>
              <a:t>n=5</a:t>
            </a:r>
            <a:r>
              <a:rPr lang="ru-RU" altLang="ru-RU" sz="3600" b="1" i="1" dirty="0">
                <a:solidFill>
                  <a:srgbClr val="3333FF"/>
                </a:solidFill>
              </a:rPr>
              <a:t> в кристаллах</a:t>
            </a:r>
            <a:r>
              <a:rPr lang="en-US" altLang="ru-RU" sz="3600" b="1" i="1" dirty="0">
                <a:solidFill>
                  <a:srgbClr val="FF0000"/>
                </a:solidFill>
              </a:rPr>
              <a:t> </a:t>
            </a:r>
            <a:r>
              <a:rPr lang="ru-RU" altLang="ru-RU" sz="4800" b="1" i="1" dirty="0">
                <a:solidFill>
                  <a:srgbClr val="FF0000"/>
                </a:solidFill>
              </a:rPr>
              <a:t>отсутствует!!!</a:t>
            </a:r>
          </a:p>
        </p:txBody>
      </p:sp>
      <p:sp>
        <p:nvSpPr>
          <p:cNvPr id="9" name="TextBox 8">
            <a:extLst>
              <a:ext uri="{FF2B5EF4-FFF2-40B4-BE49-F238E27FC236}">
                <a16:creationId xmlns:a16="http://schemas.microsoft.com/office/drawing/2014/main" xmlns="" id="{6763190C-F034-4B1D-913C-0E54E10F09C3}"/>
              </a:ext>
            </a:extLst>
          </p:cNvPr>
          <p:cNvSpPr txBox="1">
            <a:spLocks noChangeArrowheads="1"/>
          </p:cNvSpPr>
          <p:nvPr/>
        </p:nvSpPr>
        <p:spPr bwMode="auto">
          <a:xfrm>
            <a:off x="0" y="0"/>
            <a:ext cx="9144000" cy="76944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ru-RU" altLang="ru-RU" sz="4000" b="1" dirty="0"/>
              <a:t>1. Оси </a:t>
            </a:r>
            <a:r>
              <a:rPr lang="ru-RU" altLang="ru-RU" sz="4400" b="1" dirty="0"/>
              <a:t>симметрии</a:t>
            </a:r>
          </a:p>
        </p:txBody>
      </p:sp>
      <p:sp>
        <p:nvSpPr>
          <p:cNvPr id="8" name="TextBox 11">
            <a:extLst>
              <a:ext uri="{FF2B5EF4-FFF2-40B4-BE49-F238E27FC236}">
                <a16:creationId xmlns:a16="http://schemas.microsoft.com/office/drawing/2014/main" xmlns="" id="{6136F0E0-550E-4329-ABFB-CC7B47D8BE6C}"/>
              </a:ext>
            </a:extLst>
          </p:cNvPr>
          <p:cNvSpPr txBox="1">
            <a:spLocks noChangeArrowheads="1"/>
          </p:cNvSpPr>
          <p:nvPr/>
        </p:nvSpPr>
        <p:spPr bwMode="auto">
          <a:xfrm>
            <a:off x="-5716" y="4965485"/>
            <a:ext cx="4772024" cy="3984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ru-RU" altLang="ru-RU" sz="2000" b="1" dirty="0">
                <a:solidFill>
                  <a:srgbClr val="5922E4"/>
                </a:solidFill>
              </a:rPr>
              <a:t>Ось симметрии второго порядка</a:t>
            </a:r>
          </a:p>
        </p:txBody>
      </p:sp>
      <p:sp>
        <p:nvSpPr>
          <p:cNvPr id="13" name="TextBox 12">
            <a:extLst>
              <a:ext uri="{FF2B5EF4-FFF2-40B4-BE49-F238E27FC236}">
                <a16:creationId xmlns:a16="http://schemas.microsoft.com/office/drawing/2014/main" xmlns="" id="{826156E4-B2BE-4ECA-A6EB-69368AB86651}"/>
              </a:ext>
            </a:extLst>
          </p:cNvPr>
          <p:cNvSpPr txBox="1"/>
          <p:nvPr/>
        </p:nvSpPr>
        <p:spPr>
          <a:xfrm>
            <a:off x="4946550" y="4156317"/>
            <a:ext cx="4211960" cy="400110"/>
          </a:xfrm>
          <a:prstGeom prst="rect">
            <a:avLst/>
          </a:prstGeom>
          <a:solidFill>
            <a:schemeClr val="bg1"/>
          </a:solidFill>
        </p:spPr>
        <p:txBody>
          <a:bodyPr wrap="square" rtlCol="0">
            <a:spAutoFit/>
          </a:bodyPr>
          <a:lstStyle/>
          <a:p>
            <a:pPr algn="ctr"/>
            <a:r>
              <a:rPr lang="en-US" sz="2000" i="1" dirty="0"/>
              <a:t>n</a:t>
            </a:r>
            <a:r>
              <a:rPr lang="en-US" sz="2000" dirty="0"/>
              <a:t> - </a:t>
            </a:r>
            <a:r>
              <a:rPr lang="ru-RU" sz="2000" dirty="0"/>
              <a:t>порядок оси симметрии</a:t>
            </a:r>
          </a:p>
        </p:txBody>
      </p:sp>
      <p:pic>
        <p:nvPicPr>
          <p:cNvPr id="22" name="Рисунок 21">
            <a:extLst>
              <a:ext uri="{FF2B5EF4-FFF2-40B4-BE49-F238E27FC236}">
                <a16:creationId xmlns:a16="http://schemas.microsoft.com/office/drawing/2014/main" xmlns="" id="{CF9C5F48-C639-4402-AB1A-C1AE8EC34D4E}"/>
              </a:ext>
            </a:extLst>
          </p:cNvPr>
          <p:cNvPicPr>
            <a:picLocks noChangeAspect="1"/>
          </p:cNvPicPr>
          <p:nvPr/>
        </p:nvPicPr>
        <p:blipFill>
          <a:blip r:embed="rId7"/>
          <a:stretch>
            <a:fillRect/>
          </a:stretch>
        </p:blipFill>
        <p:spPr>
          <a:xfrm>
            <a:off x="6691535" y="841353"/>
            <a:ext cx="647700" cy="800100"/>
          </a:xfrm>
          <a:prstGeom prst="rect">
            <a:avLst/>
          </a:prstGeom>
        </p:spPr>
      </p:pic>
      <p:pic>
        <p:nvPicPr>
          <p:cNvPr id="10" name="Рисунок 9">
            <a:extLst>
              <a:ext uri="{FF2B5EF4-FFF2-40B4-BE49-F238E27FC236}">
                <a16:creationId xmlns:a16="http://schemas.microsoft.com/office/drawing/2014/main" xmlns="" id="{1B39822C-03C4-4BA5-941E-207A0E25B830}"/>
              </a:ext>
            </a:extLst>
          </p:cNvPr>
          <p:cNvPicPr>
            <a:picLocks noChangeAspect="1"/>
          </p:cNvPicPr>
          <p:nvPr/>
        </p:nvPicPr>
        <p:blipFill>
          <a:blip r:embed="rId8"/>
          <a:stretch>
            <a:fillRect/>
          </a:stretch>
        </p:blipFill>
        <p:spPr>
          <a:xfrm>
            <a:off x="3808" y="835971"/>
            <a:ext cx="4762500" cy="4048125"/>
          </a:xfrm>
          <a:prstGeom prst="rect">
            <a:avLst/>
          </a:prstGeom>
        </p:spPr>
      </p:pic>
      <p:sp>
        <p:nvSpPr>
          <p:cNvPr id="11" name="TextBox 10">
            <a:extLst>
              <a:ext uri="{FF2B5EF4-FFF2-40B4-BE49-F238E27FC236}">
                <a16:creationId xmlns:a16="http://schemas.microsoft.com/office/drawing/2014/main" xmlns="" id="{CB890AB4-8755-473B-ADB0-1A43A977751F}"/>
              </a:ext>
            </a:extLst>
          </p:cNvPr>
          <p:cNvSpPr txBox="1"/>
          <p:nvPr/>
        </p:nvSpPr>
        <p:spPr>
          <a:xfrm>
            <a:off x="4928232" y="1821551"/>
            <a:ext cx="4211960" cy="707886"/>
          </a:xfrm>
          <a:prstGeom prst="rect">
            <a:avLst/>
          </a:prstGeom>
          <a:solidFill>
            <a:schemeClr val="bg1"/>
          </a:solidFill>
        </p:spPr>
        <p:txBody>
          <a:bodyPr wrap="square" rtlCol="0">
            <a:spAutoFit/>
          </a:bodyPr>
          <a:lstStyle/>
          <a:p>
            <a:pPr algn="ctr"/>
            <a:r>
              <a:rPr lang="ru-RU" sz="2000" dirty="0"/>
              <a:t>Угол поворота </a:t>
            </a:r>
            <a:r>
              <a:rPr lang="el-GR" sz="2000" i="1" dirty="0"/>
              <a:t>α</a:t>
            </a:r>
            <a:r>
              <a:rPr lang="en-US" sz="2000" baseline="-25000" dirty="0"/>
              <a:t>n</a:t>
            </a:r>
            <a:r>
              <a:rPr lang="ru-RU" sz="2000" i="1" dirty="0"/>
              <a:t> </a:t>
            </a:r>
            <a:r>
              <a:rPr lang="ru-RU" sz="2000" dirty="0"/>
              <a:t>определяется</a:t>
            </a:r>
            <a:r>
              <a:rPr lang="en-US" sz="2000" dirty="0"/>
              <a:t> </a:t>
            </a:r>
            <a:endParaRPr lang="ru-RU" sz="2000" dirty="0"/>
          </a:p>
          <a:p>
            <a:pPr algn="ctr"/>
            <a:r>
              <a:rPr lang="ru-RU" sz="2000" dirty="0"/>
              <a:t>порядком</a:t>
            </a:r>
            <a:r>
              <a:rPr lang="en-US" sz="2000" dirty="0"/>
              <a:t> </a:t>
            </a:r>
            <a:r>
              <a:rPr lang="ru-RU" sz="2000" dirty="0"/>
              <a:t>оси симметрии </a:t>
            </a:r>
            <a:r>
              <a:rPr lang="en-US" sz="2000" dirty="0"/>
              <a:t>n</a:t>
            </a:r>
            <a:endParaRPr lang="ru-RU" sz="20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8" grpId="0" animBg="1"/>
      <p:bldP spid="13" grpId="0"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1">
            <a:extLst>
              <a:ext uri="{FF2B5EF4-FFF2-40B4-BE49-F238E27FC236}">
                <a16:creationId xmlns:a16="http://schemas.microsoft.com/office/drawing/2014/main" xmlns="" id="{26983C83-36AC-4432-B55A-C38A1B2FFEF1}"/>
              </a:ext>
            </a:extLst>
          </p:cNvPr>
          <p:cNvSpPr txBox="1">
            <a:spLocks noChangeArrowheads="1"/>
          </p:cNvSpPr>
          <p:nvPr/>
        </p:nvSpPr>
        <p:spPr bwMode="auto">
          <a:xfrm>
            <a:off x="0" y="5876925"/>
            <a:ext cx="9144000" cy="9540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ru-RU" sz="2800" b="1" i="1">
                <a:solidFill>
                  <a:srgbClr val="3333FF"/>
                </a:solidFill>
              </a:rPr>
              <a:t>m</a:t>
            </a:r>
            <a:r>
              <a:rPr lang="en-US" altLang="ru-RU" sz="2800" b="1">
                <a:solidFill>
                  <a:srgbClr val="3333FF"/>
                </a:solidFill>
              </a:rPr>
              <a:t> – </a:t>
            </a:r>
            <a:r>
              <a:rPr lang="ru-RU" altLang="ru-RU" sz="2800" b="1">
                <a:solidFill>
                  <a:srgbClr val="3333FF"/>
                </a:solidFill>
              </a:rPr>
              <a:t>зеркальная плоскость </a:t>
            </a:r>
            <a:endParaRPr lang="en-US" altLang="ru-RU" sz="2800" b="1">
              <a:solidFill>
                <a:srgbClr val="3333FF"/>
              </a:solidFill>
            </a:endParaRPr>
          </a:p>
          <a:p>
            <a:pPr algn="ctr" eaLnBrk="1" hangingPunct="1">
              <a:spcBef>
                <a:spcPct val="0"/>
              </a:spcBef>
              <a:buFontTx/>
              <a:buNone/>
            </a:pPr>
            <a:r>
              <a:rPr lang="ru-RU" altLang="ru-RU" sz="2800" b="1">
                <a:solidFill>
                  <a:srgbClr val="3333FF"/>
                </a:solidFill>
              </a:rPr>
              <a:t>симметрии</a:t>
            </a:r>
          </a:p>
        </p:txBody>
      </p:sp>
      <p:sp>
        <p:nvSpPr>
          <p:cNvPr id="4" name="TextBox 12">
            <a:extLst>
              <a:ext uri="{FF2B5EF4-FFF2-40B4-BE49-F238E27FC236}">
                <a16:creationId xmlns:a16="http://schemas.microsoft.com/office/drawing/2014/main" xmlns="" id="{F7F67FE5-D4D3-4C5F-A104-89FF3D10635C}"/>
              </a:ext>
            </a:extLst>
          </p:cNvPr>
          <p:cNvSpPr txBox="1">
            <a:spLocks noChangeArrowheads="1"/>
          </p:cNvSpPr>
          <p:nvPr/>
        </p:nvSpPr>
        <p:spPr bwMode="auto">
          <a:xfrm>
            <a:off x="0" y="115888"/>
            <a:ext cx="9144000" cy="7699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ru-RU" altLang="ru-RU" sz="4400" b="1" dirty="0"/>
              <a:t>2. </a:t>
            </a:r>
            <a:r>
              <a:rPr lang="ru-RU" altLang="ru-RU" sz="4000" b="1" dirty="0"/>
              <a:t>Отражение</a:t>
            </a:r>
            <a:r>
              <a:rPr lang="ru-RU" altLang="ru-RU" sz="4400" b="1" dirty="0"/>
              <a:t> в плоскости</a:t>
            </a:r>
            <a:r>
              <a:rPr lang="ru-RU" altLang="ru-RU" sz="4400" dirty="0"/>
              <a:t> </a:t>
            </a:r>
          </a:p>
        </p:txBody>
      </p:sp>
      <p:pic>
        <p:nvPicPr>
          <p:cNvPr id="11" name="Рисунок 10">
            <a:extLst>
              <a:ext uri="{FF2B5EF4-FFF2-40B4-BE49-F238E27FC236}">
                <a16:creationId xmlns:a16="http://schemas.microsoft.com/office/drawing/2014/main" xmlns="" id="{5E8A4198-C80F-42EE-B22E-09901BE7B754}"/>
              </a:ext>
            </a:extLst>
          </p:cNvPr>
          <p:cNvPicPr>
            <a:picLocks noChangeAspect="1"/>
          </p:cNvPicPr>
          <p:nvPr/>
        </p:nvPicPr>
        <p:blipFill>
          <a:blip r:embed="rId2"/>
          <a:stretch>
            <a:fillRect/>
          </a:stretch>
        </p:blipFill>
        <p:spPr>
          <a:xfrm>
            <a:off x="1847850" y="1015008"/>
            <a:ext cx="5448300" cy="4724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3">
            <a:extLst>
              <a:ext uri="{FF2B5EF4-FFF2-40B4-BE49-F238E27FC236}">
                <a16:creationId xmlns:a16="http://schemas.microsoft.com/office/drawing/2014/main" xmlns="" id="{C2841EFB-4442-4326-BA9A-EFC6E745533F}"/>
              </a:ext>
            </a:extLst>
          </p:cNvPr>
          <p:cNvSpPr txBox="1">
            <a:spLocks noChangeArrowheads="1"/>
          </p:cNvSpPr>
          <p:nvPr/>
        </p:nvSpPr>
        <p:spPr bwMode="auto">
          <a:xfrm>
            <a:off x="0" y="260350"/>
            <a:ext cx="9144000" cy="138499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ru-RU" altLang="ru-RU" sz="4000" b="1" dirty="0"/>
              <a:t>3. </a:t>
            </a:r>
            <a:r>
              <a:rPr lang="ru-RU" altLang="ru-RU" sz="4400" b="1" dirty="0"/>
              <a:t>Отражение</a:t>
            </a:r>
            <a:r>
              <a:rPr lang="ru-RU" altLang="ru-RU" sz="4000" b="1" dirty="0"/>
              <a:t> в точке </a:t>
            </a:r>
          </a:p>
          <a:p>
            <a:pPr algn="ctr" eaLnBrk="1" hangingPunct="1">
              <a:spcBef>
                <a:spcPct val="0"/>
              </a:spcBef>
              <a:buFontTx/>
              <a:buNone/>
            </a:pPr>
            <a:r>
              <a:rPr lang="ru-RU" altLang="ru-RU" sz="4000" b="1" dirty="0"/>
              <a:t>(центр инверсии)</a:t>
            </a:r>
          </a:p>
        </p:txBody>
      </p:sp>
      <p:sp>
        <p:nvSpPr>
          <p:cNvPr id="4" name="TextBox 3">
            <a:extLst>
              <a:ext uri="{FF2B5EF4-FFF2-40B4-BE49-F238E27FC236}">
                <a16:creationId xmlns:a16="http://schemas.microsoft.com/office/drawing/2014/main" xmlns="" id="{347CF8FE-31FD-4B99-956C-8445363925E5}"/>
              </a:ext>
            </a:extLst>
          </p:cNvPr>
          <p:cNvSpPr txBox="1">
            <a:spLocks noChangeArrowheads="1"/>
          </p:cNvSpPr>
          <p:nvPr/>
        </p:nvSpPr>
        <p:spPr bwMode="auto">
          <a:xfrm>
            <a:off x="0" y="5445125"/>
            <a:ext cx="9144000" cy="584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ru-RU" b="1" dirty="0">
                <a:solidFill>
                  <a:srgbClr val="3333FF"/>
                </a:solidFill>
              </a:rPr>
              <a:t>C – </a:t>
            </a:r>
            <a:r>
              <a:rPr lang="ru-RU" altLang="ru-RU" b="1" dirty="0">
                <a:solidFill>
                  <a:srgbClr val="3333FF"/>
                </a:solidFill>
              </a:rPr>
              <a:t>центр инверсии, центр отражения</a:t>
            </a:r>
          </a:p>
        </p:txBody>
      </p:sp>
      <p:pic>
        <p:nvPicPr>
          <p:cNvPr id="5" name="Рисунок 4">
            <a:extLst>
              <a:ext uri="{FF2B5EF4-FFF2-40B4-BE49-F238E27FC236}">
                <a16:creationId xmlns:a16="http://schemas.microsoft.com/office/drawing/2014/main" xmlns="" id="{DE4CDFE2-6731-4991-828D-E987176644AA}"/>
              </a:ext>
            </a:extLst>
          </p:cNvPr>
          <p:cNvPicPr>
            <a:picLocks noChangeAspect="1"/>
          </p:cNvPicPr>
          <p:nvPr/>
        </p:nvPicPr>
        <p:blipFill>
          <a:blip r:embed="rId2"/>
          <a:stretch>
            <a:fillRect/>
          </a:stretch>
        </p:blipFill>
        <p:spPr>
          <a:xfrm>
            <a:off x="1052512" y="1811089"/>
            <a:ext cx="7038975" cy="34194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xmlns="" id="{5E8A4198-C80F-42EE-B22E-09901BE7B754}"/>
              </a:ext>
            </a:extLst>
          </p:cNvPr>
          <p:cNvPicPr>
            <a:picLocks noChangeAspect="1"/>
          </p:cNvPicPr>
          <p:nvPr/>
        </p:nvPicPr>
        <p:blipFill>
          <a:blip r:embed="rId3"/>
          <a:stretch>
            <a:fillRect/>
          </a:stretch>
        </p:blipFill>
        <p:spPr>
          <a:xfrm>
            <a:off x="3099016" y="3286899"/>
            <a:ext cx="2945967" cy="2554545"/>
          </a:xfrm>
          <a:prstGeom prst="rect">
            <a:avLst/>
          </a:prstGeom>
        </p:spPr>
      </p:pic>
      <p:sp>
        <p:nvSpPr>
          <p:cNvPr id="5" name="TextBox 4"/>
          <p:cNvSpPr txBox="1"/>
          <p:nvPr/>
        </p:nvSpPr>
        <p:spPr>
          <a:xfrm>
            <a:off x="3808" y="476672"/>
            <a:ext cx="9144000" cy="2554545"/>
          </a:xfrm>
          <a:prstGeom prst="rect">
            <a:avLst/>
          </a:prstGeom>
          <a:solidFill>
            <a:schemeClr val="bg1"/>
          </a:solidFill>
        </p:spPr>
        <p:txBody>
          <a:bodyPr wrap="square" rtlCol="0">
            <a:spAutoFit/>
          </a:bodyPr>
          <a:lstStyle/>
          <a:p>
            <a:pPr algn="ctr"/>
            <a:r>
              <a:rPr lang="ru-RU" sz="4000" b="1" dirty="0">
                <a:solidFill>
                  <a:srgbClr val="3333FF"/>
                </a:solidFill>
              </a:rPr>
              <a:t>Кристаллическая  решетка совмещается сама с собой при поворотах, отражении в плоскости и отражении в точке </a:t>
            </a:r>
          </a:p>
        </p:txBody>
      </p:sp>
      <p:pic>
        <p:nvPicPr>
          <p:cNvPr id="7475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08" y="3278939"/>
            <a:ext cx="2971800" cy="2571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Рисунок 6">
            <a:extLst>
              <a:ext uri="{FF2B5EF4-FFF2-40B4-BE49-F238E27FC236}">
                <a16:creationId xmlns:a16="http://schemas.microsoft.com/office/drawing/2014/main" xmlns="" id="{60759619-FB46-42C5-85D8-81CE37C8F0EC}"/>
              </a:ext>
            </a:extLst>
          </p:cNvPr>
          <p:cNvPicPr>
            <a:picLocks noChangeAspect="1"/>
          </p:cNvPicPr>
          <p:nvPr/>
        </p:nvPicPr>
        <p:blipFill>
          <a:blip r:embed="rId5"/>
          <a:stretch>
            <a:fillRect/>
          </a:stretch>
        </p:blipFill>
        <p:spPr>
          <a:xfrm>
            <a:off x="6171398" y="3278475"/>
            <a:ext cx="2968795" cy="2554545"/>
          </a:xfrm>
          <a:prstGeom prst="rect">
            <a:avLst/>
          </a:prstGeom>
        </p:spPr>
      </p:pic>
      <p:sp>
        <p:nvSpPr>
          <p:cNvPr id="8" name="TextBox 7">
            <a:extLst>
              <a:ext uri="{FF2B5EF4-FFF2-40B4-BE49-F238E27FC236}">
                <a16:creationId xmlns:a16="http://schemas.microsoft.com/office/drawing/2014/main" xmlns="" id="{5CB3F6E3-71EC-4E30-A91A-089C2B9CC06A}"/>
              </a:ext>
            </a:extLst>
          </p:cNvPr>
          <p:cNvSpPr txBox="1"/>
          <p:nvPr/>
        </p:nvSpPr>
        <p:spPr>
          <a:xfrm>
            <a:off x="0" y="6011996"/>
            <a:ext cx="2971800" cy="369332"/>
          </a:xfrm>
          <a:prstGeom prst="rect">
            <a:avLst/>
          </a:prstGeom>
          <a:solidFill>
            <a:schemeClr val="bg1"/>
          </a:solidFill>
        </p:spPr>
        <p:txBody>
          <a:bodyPr wrap="square" rtlCol="0">
            <a:spAutoFit/>
          </a:bodyPr>
          <a:lstStyle/>
          <a:p>
            <a:pPr algn="ctr"/>
            <a:r>
              <a:rPr lang="ru-RU" dirty="0"/>
              <a:t>Ось симметрии</a:t>
            </a:r>
          </a:p>
        </p:txBody>
      </p:sp>
      <p:sp>
        <p:nvSpPr>
          <p:cNvPr id="9" name="TextBox 8">
            <a:extLst>
              <a:ext uri="{FF2B5EF4-FFF2-40B4-BE49-F238E27FC236}">
                <a16:creationId xmlns:a16="http://schemas.microsoft.com/office/drawing/2014/main" xmlns="" id="{A9E9137A-ACC5-45B2-B95B-7A67CA23BC7D}"/>
              </a:ext>
            </a:extLst>
          </p:cNvPr>
          <p:cNvSpPr txBox="1"/>
          <p:nvPr/>
        </p:nvSpPr>
        <p:spPr>
          <a:xfrm>
            <a:off x="3099015" y="6011996"/>
            <a:ext cx="2945967" cy="369332"/>
          </a:xfrm>
          <a:prstGeom prst="rect">
            <a:avLst/>
          </a:prstGeom>
          <a:solidFill>
            <a:schemeClr val="bg1"/>
          </a:solidFill>
        </p:spPr>
        <p:txBody>
          <a:bodyPr wrap="square" rtlCol="0">
            <a:spAutoFit/>
          </a:bodyPr>
          <a:lstStyle/>
          <a:p>
            <a:pPr algn="ctr"/>
            <a:r>
              <a:rPr lang="ru-RU" dirty="0"/>
              <a:t>Плоскость симметрии</a:t>
            </a:r>
          </a:p>
        </p:txBody>
      </p:sp>
      <p:sp>
        <p:nvSpPr>
          <p:cNvPr id="11" name="TextBox 10">
            <a:extLst>
              <a:ext uri="{FF2B5EF4-FFF2-40B4-BE49-F238E27FC236}">
                <a16:creationId xmlns:a16="http://schemas.microsoft.com/office/drawing/2014/main" xmlns="" id="{1FB8592B-45E2-4330-A23E-D072740A83E4}"/>
              </a:ext>
            </a:extLst>
          </p:cNvPr>
          <p:cNvSpPr txBox="1"/>
          <p:nvPr/>
        </p:nvSpPr>
        <p:spPr>
          <a:xfrm>
            <a:off x="6171398" y="6011996"/>
            <a:ext cx="2976410" cy="369332"/>
          </a:xfrm>
          <a:prstGeom prst="rect">
            <a:avLst/>
          </a:prstGeom>
          <a:solidFill>
            <a:schemeClr val="bg1"/>
          </a:solidFill>
        </p:spPr>
        <p:txBody>
          <a:bodyPr wrap="square" rtlCol="0">
            <a:spAutoFit/>
          </a:bodyPr>
          <a:lstStyle/>
          <a:p>
            <a:pPr algn="ctr"/>
            <a:r>
              <a:rPr lang="ru-RU" dirty="0"/>
              <a:t>Центр инверсии</a:t>
            </a:r>
          </a:p>
        </p:txBody>
      </p:sp>
    </p:spTree>
    <p:extLst>
      <p:ext uri="{BB962C8B-B14F-4D97-AF65-F5344CB8AC3E}">
        <p14:creationId xmlns:p14="http://schemas.microsoft.com/office/powerpoint/2010/main" val="221484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5895552" cy="68686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Прямоугольник 1">
            <a:extLst>
              <a:ext uri="{FF2B5EF4-FFF2-40B4-BE49-F238E27FC236}">
                <a16:creationId xmlns:a16="http://schemas.microsoft.com/office/drawing/2014/main" xmlns="" id="{CBE0F5EE-F6B9-4D35-867C-1618C4B107D1}"/>
              </a:ext>
            </a:extLst>
          </p:cNvPr>
          <p:cNvSpPr/>
          <p:nvPr/>
        </p:nvSpPr>
        <p:spPr>
          <a:xfrm>
            <a:off x="6012160" y="2413337"/>
            <a:ext cx="3131840" cy="2308324"/>
          </a:xfrm>
          <a:prstGeom prst="rect">
            <a:avLst/>
          </a:prstGeom>
          <a:solidFill>
            <a:schemeClr val="bg1"/>
          </a:solidFill>
        </p:spPr>
        <p:txBody>
          <a:bodyPr wrap="square">
            <a:spAutoFit/>
          </a:bodyPr>
          <a:lstStyle/>
          <a:p>
            <a:pPr algn="ctr" eaLnBrk="1" hangingPunct="1"/>
            <a:r>
              <a:rPr lang="ru-RU" altLang="ru-RU" b="1" dirty="0">
                <a:solidFill>
                  <a:srgbClr val="3333FF"/>
                </a:solidFill>
              </a:rPr>
              <a:t>Три операции симметрии </a:t>
            </a:r>
            <a:r>
              <a:rPr lang="ru-RU" altLang="ru-RU" b="1" dirty="0"/>
              <a:t>(ось симметрии, плоскость симметрии, центр инверсии)</a:t>
            </a:r>
          </a:p>
          <a:p>
            <a:pPr algn="ctr" eaLnBrk="1" hangingPunct="1"/>
            <a:r>
              <a:rPr lang="ru-RU" altLang="ru-RU" b="1" dirty="0">
                <a:solidFill>
                  <a:srgbClr val="3333FF"/>
                </a:solidFill>
              </a:rPr>
              <a:t>образуют</a:t>
            </a:r>
          </a:p>
          <a:p>
            <a:pPr algn="ctr" eaLnBrk="1" hangingPunct="1"/>
            <a:r>
              <a:rPr lang="ru-RU" altLang="ru-RU" b="1" dirty="0">
                <a:solidFill>
                  <a:srgbClr val="3333FF"/>
                </a:solidFill>
              </a:rPr>
              <a:t>32 класса симметрии,  которые распадаются на </a:t>
            </a:r>
          </a:p>
          <a:p>
            <a:pPr algn="ctr" eaLnBrk="1" hangingPunct="1"/>
            <a:r>
              <a:rPr lang="en-US" altLang="ru-RU" b="1" dirty="0"/>
              <a:t>7 </a:t>
            </a:r>
            <a:r>
              <a:rPr lang="ru-RU" altLang="ru-RU" b="1" dirty="0"/>
              <a:t>систем, </a:t>
            </a:r>
            <a:r>
              <a:rPr lang="ru-RU" altLang="ru-RU" b="1" dirty="0" err="1"/>
              <a:t>сингоний</a:t>
            </a:r>
            <a:endParaRPr lang="ru-RU" altLang="ru-RU" b="1" dirty="0">
              <a:solidFill>
                <a:srgbClr val="3333FF"/>
              </a:solidFill>
            </a:endParaRPr>
          </a:p>
        </p:txBody>
      </p:sp>
    </p:spTree>
    <p:extLst>
      <p:ext uri="{BB962C8B-B14F-4D97-AF65-F5344CB8AC3E}">
        <p14:creationId xmlns:p14="http://schemas.microsoft.com/office/powerpoint/2010/main" val="8399325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4" name="Text Box 4">
            <a:extLst>
              <a:ext uri="{FF2B5EF4-FFF2-40B4-BE49-F238E27FC236}">
                <a16:creationId xmlns:a16="http://schemas.microsoft.com/office/drawing/2014/main" xmlns="" id="{B163B885-DB4A-47A3-83CB-163CFB096572}"/>
              </a:ext>
            </a:extLst>
          </p:cNvPr>
          <p:cNvSpPr txBox="1">
            <a:spLocks noChangeArrowheads="1"/>
          </p:cNvSpPr>
          <p:nvPr/>
        </p:nvSpPr>
        <p:spPr bwMode="auto">
          <a:xfrm>
            <a:off x="0" y="0"/>
            <a:ext cx="9144000" cy="6463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ru-RU" sz="3600" b="1" dirty="0">
                <a:solidFill>
                  <a:srgbClr val="3333FF"/>
                </a:solidFill>
              </a:rPr>
              <a:t>4. </a:t>
            </a:r>
            <a:r>
              <a:rPr lang="ru-RU" altLang="ru-RU" sz="3600" b="1" dirty="0">
                <a:solidFill>
                  <a:srgbClr val="3333FF"/>
                </a:solidFill>
              </a:rPr>
              <a:t>Трансляционная симметрия</a:t>
            </a:r>
          </a:p>
        </p:txBody>
      </p:sp>
      <p:graphicFrame>
        <p:nvGraphicFramePr>
          <p:cNvPr id="271365" name="Object 5">
            <a:extLst>
              <a:ext uri="{FF2B5EF4-FFF2-40B4-BE49-F238E27FC236}">
                <a16:creationId xmlns:a16="http://schemas.microsoft.com/office/drawing/2014/main" xmlns="" id="{1A4F8812-2083-4872-B299-B064210C5DD1}"/>
              </a:ext>
            </a:extLst>
          </p:cNvPr>
          <p:cNvGraphicFramePr>
            <a:graphicFrameLocks noChangeAspect="1"/>
          </p:cNvGraphicFramePr>
          <p:nvPr/>
        </p:nvGraphicFramePr>
        <p:xfrm>
          <a:off x="5003800" y="4579938"/>
          <a:ext cx="3067050" cy="569912"/>
        </p:xfrm>
        <a:graphic>
          <a:graphicData uri="http://schemas.openxmlformats.org/presentationml/2006/ole">
            <mc:AlternateContent xmlns:mc="http://schemas.openxmlformats.org/markup-compatibility/2006">
              <mc:Choice xmlns:v="urn:schemas-microsoft-com:vml" Requires="v">
                <p:oleObj spid="_x0000_s9643" name="Equation" r:id="rId3" imgW="1091726" imgH="203112" progId="Equation.DSMT4">
                  <p:embed/>
                </p:oleObj>
              </mc:Choice>
              <mc:Fallback>
                <p:oleObj name="Equation" r:id="rId3" imgW="1091726" imgH="203112" progId="Equation.DSMT4">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3800" y="4579938"/>
                        <a:ext cx="3067050" cy="569912"/>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271366" name="Picture 6" descr="1D lattice a">
            <a:extLst>
              <a:ext uri="{FF2B5EF4-FFF2-40B4-BE49-F238E27FC236}">
                <a16:creationId xmlns:a16="http://schemas.microsoft.com/office/drawing/2014/main" xmlns="" id="{BFCC88FC-4BA0-42A5-B783-393C19B3343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63" y="779041"/>
            <a:ext cx="4071938" cy="97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71367" name="Object 7">
            <a:extLst>
              <a:ext uri="{FF2B5EF4-FFF2-40B4-BE49-F238E27FC236}">
                <a16:creationId xmlns:a16="http://schemas.microsoft.com/office/drawing/2014/main" xmlns="" id="{8131CEAC-D923-4AD2-A41F-39D99FE5EE39}"/>
              </a:ext>
            </a:extLst>
          </p:cNvPr>
          <p:cNvGraphicFramePr>
            <a:graphicFrameLocks noChangeAspect="1"/>
          </p:cNvGraphicFramePr>
          <p:nvPr>
            <p:extLst>
              <p:ext uri="{D42A27DB-BD31-4B8C-83A1-F6EECF244321}">
                <p14:modId xmlns:p14="http://schemas.microsoft.com/office/powerpoint/2010/main" val="4082811192"/>
              </p:ext>
            </p:extLst>
          </p:nvPr>
        </p:nvGraphicFramePr>
        <p:xfrm>
          <a:off x="5626100" y="779041"/>
          <a:ext cx="1657350" cy="609600"/>
        </p:xfrm>
        <a:graphic>
          <a:graphicData uri="http://schemas.openxmlformats.org/presentationml/2006/ole">
            <mc:AlternateContent xmlns:mc="http://schemas.openxmlformats.org/markup-compatibility/2006">
              <mc:Choice xmlns:v="urn:schemas-microsoft-com:vml" Requires="v">
                <p:oleObj spid="_x0000_s9644" name="Equation" r:id="rId6" imgW="482181" imgH="177646" progId="Equation.DSMT4">
                  <p:embed/>
                </p:oleObj>
              </mc:Choice>
              <mc:Fallback>
                <p:oleObj name="Equation" r:id="rId6" imgW="482181" imgH="177646" progId="Equation.DSMT4">
                  <p:embed/>
                  <p:pic>
                    <p:nvPicPr>
                      <p:cNvPr id="0"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26100" y="779041"/>
                        <a:ext cx="1657350" cy="609600"/>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271368" name="Picture 8" descr="2D lattice a">
            <a:extLst>
              <a:ext uri="{FF2B5EF4-FFF2-40B4-BE49-F238E27FC236}">
                <a16:creationId xmlns:a16="http://schemas.microsoft.com/office/drawing/2014/main" xmlns="" id="{DA13BDB6-4AE6-4B4E-9FF7-8201BF58E81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463" y="1881188"/>
            <a:ext cx="4049712" cy="200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71369" name="Object 9">
            <a:extLst>
              <a:ext uri="{FF2B5EF4-FFF2-40B4-BE49-F238E27FC236}">
                <a16:creationId xmlns:a16="http://schemas.microsoft.com/office/drawing/2014/main" xmlns="" id="{A63305DD-9B07-4D9B-A246-27F775AD13A9}"/>
              </a:ext>
            </a:extLst>
          </p:cNvPr>
          <p:cNvGraphicFramePr>
            <a:graphicFrameLocks noChangeAspect="1"/>
          </p:cNvGraphicFramePr>
          <p:nvPr/>
        </p:nvGraphicFramePr>
        <p:xfrm>
          <a:off x="5211763" y="2338388"/>
          <a:ext cx="2703512" cy="609600"/>
        </p:xfrm>
        <a:graphic>
          <a:graphicData uri="http://schemas.openxmlformats.org/presentationml/2006/ole">
            <mc:AlternateContent xmlns:mc="http://schemas.openxmlformats.org/markup-compatibility/2006">
              <mc:Choice xmlns:v="urn:schemas-microsoft-com:vml" Requires="v">
                <p:oleObj spid="_x0000_s9645" name="Equation" r:id="rId9" imgW="787058" imgH="177723" progId="Equation.DSMT4">
                  <p:embed/>
                </p:oleObj>
              </mc:Choice>
              <mc:Fallback>
                <p:oleObj name="Equation" r:id="rId9" imgW="787058" imgH="177723" progId="Equation.DSMT4">
                  <p:embed/>
                  <p:pic>
                    <p:nvPicPr>
                      <p:cNvPr id="0" name="Object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211763" y="2338388"/>
                        <a:ext cx="2703512" cy="609600"/>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271370" name="Picture 10" descr="3D lattice a">
            <a:extLst>
              <a:ext uri="{FF2B5EF4-FFF2-40B4-BE49-F238E27FC236}">
                <a16:creationId xmlns:a16="http://schemas.microsoft.com/office/drawing/2014/main" xmlns="" id="{3C6B37A3-0BA5-46AC-86EB-CD208B09EBE0}"/>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763" y="3990975"/>
            <a:ext cx="4071938" cy="286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1371" name="Text Box 11">
            <a:extLst>
              <a:ext uri="{FF2B5EF4-FFF2-40B4-BE49-F238E27FC236}">
                <a16:creationId xmlns:a16="http://schemas.microsoft.com/office/drawing/2014/main" xmlns="" id="{9BC93BBD-FD51-41AB-B26E-226F45A6E78D}"/>
              </a:ext>
            </a:extLst>
          </p:cNvPr>
          <p:cNvSpPr txBox="1">
            <a:spLocks noChangeArrowheads="1"/>
          </p:cNvSpPr>
          <p:nvPr/>
        </p:nvSpPr>
        <p:spPr bwMode="auto">
          <a:xfrm>
            <a:off x="5267325" y="1498178"/>
            <a:ext cx="2462213" cy="2746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ru-RU" altLang="ru-RU" sz="1200" b="1">
                <a:solidFill>
                  <a:srgbClr val="3333FF"/>
                </a:solidFill>
              </a:rPr>
              <a:t>Одномерная простая решетка</a:t>
            </a:r>
          </a:p>
        </p:txBody>
      </p:sp>
      <p:sp>
        <p:nvSpPr>
          <p:cNvPr id="271372" name="Text Box 12">
            <a:extLst>
              <a:ext uri="{FF2B5EF4-FFF2-40B4-BE49-F238E27FC236}">
                <a16:creationId xmlns:a16="http://schemas.microsoft.com/office/drawing/2014/main" xmlns="" id="{01F67CE5-9B64-4878-AA5B-17B774E515D2}"/>
              </a:ext>
            </a:extLst>
          </p:cNvPr>
          <p:cNvSpPr txBox="1">
            <a:spLocks noChangeArrowheads="1"/>
          </p:cNvSpPr>
          <p:nvPr/>
        </p:nvSpPr>
        <p:spPr bwMode="auto">
          <a:xfrm>
            <a:off x="5356225" y="3101975"/>
            <a:ext cx="2346325" cy="2746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ru-RU" altLang="ru-RU" sz="1200" b="1">
                <a:solidFill>
                  <a:srgbClr val="3333FF"/>
                </a:solidFill>
              </a:rPr>
              <a:t>Двумерная простая решетка</a:t>
            </a:r>
          </a:p>
        </p:txBody>
      </p:sp>
      <p:sp>
        <p:nvSpPr>
          <p:cNvPr id="271373" name="Text Box 13">
            <a:extLst>
              <a:ext uri="{FF2B5EF4-FFF2-40B4-BE49-F238E27FC236}">
                <a16:creationId xmlns:a16="http://schemas.microsoft.com/office/drawing/2014/main" xmlns="" id="{C0DD1A9F-8315-48A1-9A66-05FC350F3F15}"/>
              </a:ext>
            </a:extLst>
          </p:cNvPr>
          <p:cNvSpPr txBox="1">
            <a:spLocks noChangeArrowheads="1"/>
          </p:cNvSpPr>
          <p:nvPr/>
        </p:nvSpPr>
        <p:spPr bwMode="auto">
          <a:xfrm>
            <a:off x="5292725" y="5372100"/>
            <a:ext cx="2416175" cy="2746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ru-RU" altLang="ru-RU" sz="1200" b="1">
                <a:solidFill>
                  <a:srgbClr val="3333FF"/>
                </a:solidFill>
              </a:rPr>
              <a:t>Трехмерная простая решетка</a:t>
            </a:r>
          </a:p>
        </p:txBody>
      </p:sp>
      <p:sp>
        <p:nvSpPr>
          <p:cNvPr id="12" name="TextBox 11">
            <a:extLst>
              <a:ext uri="{FF2B5EF4-FFF2-40B4-BE49-F238E27FC236}">
                <a16:creationId xmlns:a16="http://schemas.microsoft.com/office/drawing/2014/main" xmlns="" id="{9CD85375-21FA-4D5A-BB3F-3F86275B5A53}"/>
              </a:ext>
            </a:extLst>
          </p:cNvPr>
          <p:cNvSpPr txBox="1">
            <a:spLocks noChangeArrowheads="1"/>
          </p:cNvSpPr>
          <p:nvPr/>
        </p:nvSpPr>
        <p:spPr bwMode="auto">
          <a:xfrm>
            <a:off x="4979988" y="6237288"/>
            <a:ext cx="3090862" cy="369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ru-RU" altLang="ru-RU" sz="1800">
                <a:solidFill>
                  <a:srgbClr val="3333FF"/>
                </a:solidFill>
              </a:rPr>
              <a:t>Здесь </a:t>
            </a:r>
            <a:r>
              <a:rPr lang="en-US" altLang="ru-RU" sz="1800">
                <a:solidFill>
                  <a:srgbClr val="3333FF"/>
                </a:solidFill>
              </a:rPr>
              <a:t>m,n,p </a:t>
            </a:r>
            <a:r>
              <a:rPr lang="ru-RU" altLang="ru-RU" sz="1800">
                <a:solidFill>
                  <a:srgbClr val="3333FF"/>
                </a:solidFill>
              </a:rPr>
              <a:t>– целые числа</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136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7136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7136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7137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7136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7136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71372"/>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7136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7137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71373"/>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1364" grpId="0" animBg="1"/>
      <p:bldP spid="271371" grpId="0" animBg="1"/>
      <p:bldP spid="271372" grpId="0" animBg="1"/>
      <p:bldP spid="271373" grpId="0" animBg="1"/>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3" name="Text Box 5">
            <a:extLst>
              <a:ext uri="{FF2B5EF4-FFF2-40B4-BE49-F238E27FC236}">
                <a16:creationId xmlns:a16="http://schemas.microsoft.com/office/drawing/2014/main" xmlns="" id="{8E1ACD28-CC77-4AB7-8D2D-B5515AD02F96}"/>
              </a:ext>
            </a:extLst>
          </p:cNvPr>
          <p:cNvSpPr txBox="1">
            <a:spLocks noChangeArrowheads="1"/>
          </p:cNvSpPr>
          <p:nvPr/>
        </p:nvSpPr>
        <p:spPr bwMode="auto">
          <a:xfrm>
            <a:off x="0" y="0"/>
            <a:ext cx="9144000" cy="25542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ru-RU" altLang="ru-RU" sz="4000" b="1" dirty="0"/>
              <a:t>Почему возникает запрет на существование оси симметрии </a:t>
            </a:r>
            <a:endParaRPr lang="en-US" altLang="ru-RU" sz="4000" b="1" dirty="0"/>
          </a:p>
          <a:p>
            <a:pPr algn="ctr" eaLnBrk="1" hangingPunct="1">
              <a:spcBef>
                <a:spcPct val="0"/>
              </a:spcBef>
              <a:buFontTx/>
              <a:buNone/>
            </a:pPr>
            <a:r>
              <a:rPr lang="ru-RU" altLang="ru-RU" sz="4000" b="1" dirty="0"/>
              <a:t>5-ого порядка </a:t>
            </a:r>
            <a:endParaRPr lang="en-US" altLang="ru-RU" sz="4000" b="1" dirty="0"/>
          </a:p>
          <a:p>
            <a:pPr algn="ctr" eaLnBrk="1" hangingPunct="1">
              <a:spcBef>
                <a:spcPct val="0"/>
              </a:spcBef>
              <a:buFontTx/>
              <a:buNone/>
            </a:pPr>
            <a:r>
              <a:rPr lang="ru-RU" altLang="ru-RU" sz="4000" b="1" dirty="0"/>
              <a:t>в кристаллических решетках?</a:t>
            </a:r>
          </a:p>
        </p:txBody>
      </p:sp>
      <p:sp>
        <p:nvSpPr>
          <p:cNvPr id="268294" name="Text Box 6">
            <a:extLst>
              <a:ext uri="{FF2B5EF4-FFF2-40B4-BE49-F238E27FC236}">
                <a16:creationId xmlns:a16="http://schemas.microsoft.com/office/drawing/2014/main" xmlns="" id="{0E0752AB-C155-49BC-BADA-20191DD749A0}"/>
              </a:ext>
            </a:extLst>
          </p:cNvPr>
          <p:cNvSpPr txBox="1">
            <a:spLocks noChangeArrowheads="1"/>
          </p:cNvSpPr>
          <p:nvPr/>
        </p:nvSpPr>
        <p:spPr bwMode="auto">
          <a:xfrm>
            <a:off x="3175" y="3071813"/>
            <a:ext cx="9144000" cy="13843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ru-RU" altLang="ru-RU" sz="2800" b="1">
                <a:solidFill>
                  <a:srgbClr val="3333FF"/>
                </a:solidFill>
              </a:rPr>
              <a:t>Рассмотрим двумерную решетку состоящую из узловых рядов </a:t>
            </a:r>
            <a:r>
              <a:rPr lang="en-US" altLang="ru-RU" sz="2800" b="1">
                <a:solidFill>
                  <a:srgbClr val="3333FF"/>
                </a:solidFill>
              </a:rPr>
              <a:t>A, A’, A’’, A’’’, …. </a:t>
            </a:r>
            <a:endParaRPr lang="ru-RU" altLang="ru-RU" sz="2800" b="1">
              <a:solidFill>
                <a:srgbClr val="3333FF"/>
              </a:solidFill>
            </a:endParaRPr>
          </a:p>
          <a:p>
            <a:pPr algn="ctr" eaLnBrk="1" hangingPunct="1">
              <a:spcBef>
                <a:spcPct val="0"/>
              </a:spcBef>
              <a:buFontTx/>
              <a:buNone/>
            </a:pPr>
            <a:r>
              <a:rPr lang="ru-RU" altLang="ru-RU" sz="2800" b="1">
                <a:solidFill>
                  <a:srgbClr val="3333FF"/>
                </a:solidFill>
              </a:rPr>
              <a:t>Период трансляции вдоль этого ряда </a:t>
            </a:r>
            <a:r>
              <a:rPr lang="en-US" altLang="ru-RU" sz="2800" b="1">
                <a:solidFill>
                  <a:srgbClr val="3333FF"/>
                </a:solidFill>
              </a:rPr>
              <a:t>t</a:t>
            </a:r>
            <a:r>
              <a:rPr lang="ru-RU" altLang="ru-RU" sz="2800" b="1">
                <a:solidFill>
                  <a:srgbClr val="3333FF"/>
                </a:solidFill>
              </a:rPr>
              <a:t>.</a:t>
            </a:r>
          </a:p>
        </p:txBody>
      </p:sp>
      <p:graphicFrame>
        <p:nvGraphicFramePr>
          <p:cNvPr id="10244" name="Object 8">
            <a:extLst>
              <a:ext uri="{FF2B5EF4-FFF2-40B4-BE49-F238E27FC236}">
                <a16:creationId xmlns:a16="http://schemas.microsoft.com/office/drawing/2014/main" xmlns="" id="{48835F85-0F54-4CF5-ACB6-74B4BF814CDF}"/>
              </a:ext>
            </a:extLst>
          </p:cNvPr>
          <p:cNvGraphicFramePr>
            <a:graphicFrameLocks noChangeAspect="1"/>
          </p:cNvGraphicFramePr>
          <p:nvPr/>
        </p:nvGraphicFramePr>
        <p:xfrm>
          <a:off x="4889500" y="2971800"/>
          <a:ext cx="914400" cy="198438"/>
        </p:xfrm>
        <a:graphic>
          <a:graphicData uri="http://schemas.openxmlformats.org/presentationml/2006/ole">
            <mc:AlternateContent xmlns:mc="http://schemas.openxmlformats.org/markup-compatibility/2006">
              <mc:Choice xmlns:v="urn:schemas-microsoft-com:vml" Requires="v">
                <p:oleObj spid="_x0000_s10382" name="Equation" r:id="rId3" imgW="435285" imgH="677109" progId="Equation.DSMT4">
                  <p:embed/>
                </p:oleObj>
              </mc:Choice>
              <mc:Fallback>
                <p:oleObj name="Equation" r:id="rId3" imgW="435285" imgH="677109" progId="Equation.DSMT4">
                  <p:embed/>
                  <p:pic>
                    <p:nvPicPr>
                      <p:cNvPr id="0"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89500" y="2971800"/>
                        <a:ext cx="914400" cy="198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10245" name="Рисунок 2">
            <a:extLst>
              <a:ext uri="{FF2B5EF4-FFF2-40B4-BE49-F238E27FC236}">
                <a16:creationId xmlns:a16="http://schemas.microsoft.com/office/drawing/2014/main" xmlns="" id="{C4014148-6E98-438D-9740-F14DA0F270F3}"/>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5113338"/>
            <a:ext cx="9144000" cy="173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829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829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8293" grpId="0" animBg="1"/>
      <p:bldP spid="26829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Прямоугольник 11">
            <a:extLst>
              <a:ext uri="{FF2B5EF4-FFF2-40B4-BE49-F238E27FC236}">
                <a16:creationId xmlns:a16="http://schemas.microsoft.com/office/drawing/2014/main" xmlns="" id="{95672D2F-1247-40CD-98F7-E9C3EEBD73E9}"/>
              </a:ext>
            </a:extLst>
          </p:cNvPr>
          <p:cNvSpPr>
            <a:spLocks noChangeArrowheads="1"/>
          </p:cNvSpPr>
          <p:nvPr/>
        </p:nvSpPr>
        <p:spPr bwMode="auto">
          <a:xfrm>
            <a:off x="4763" y="0"/>
            <a:ext cx="9139237" cy="440120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ru-RU" altLang="ru-RU" sz="2800" b="1" dirty="0">
                <a:solidFill>
                  <a:srgbClr val="3333FF"/>
                </a:solidFill>
              </a:rPr>
              <a:t>Предположим, что </a:t>
            </a:r>
            <a:r>
              <a:rPr lang="en-US" altLang="ru-RU" sz="2800" b="1" dirty="0">
                <a:solidFill>
                  <a:srgbClr val="3333FF"/>
                </a:solidFill>
              </a:rPr>
              <a:t>n</a:t>
            </a:r>
            <a:r>
              <a:rPr lang="ru-RU" altLang="ru-RU" sz="2800" b="1" dirty="0">
                <a:solidFill>
                  <a:srgbClr val="3333FF"/>
                </a:solidFill>
              </a:rPr>
              <a:t>-кратная ось симметрии проходит перпендикулярно плоскости рисунка в узловых точках ряда. Тогда точка </a:t>
            </a:r>
            <a:r>
              <a:rPr lang="en-US" altLang="ru-RU" sz="2800" b="1" dirty="0">
                <a:solidFill>
                  <a:srgbClr val="3333FF"/>
                </a:solidFill>
              </a:rPr>
              <a:t>A</a:t>
            </a:r>
            <a:r>
              <a:rPr lang="ru-RU" altLang="ru-RU" sz="2800" b="1" dirty="0">
                <a:solidFill>
                  <a:srgbClr val="3333FF"/>
                </a:solidFill>
              </a:rPr>
              <a:t> должна повторится в точке </a:t>
            </a:r>
            <a:r>
              <a:rPr lang="en-US" altLang="ru-RU" sz="2800" b="1" dirty="0">
                <a:solidFill>
                  <a:srgbClr val="3333FF"/>
                </a:solidFill>
              </a:rPr>
              <a:t>B</a:t>
            </a:r>
            <a:r>
              <a:rPr lang="ru-RU" altLang="ru-RU" sz="2800" b="1" dirty="0">
                <a:solidFill>
                  <a:srgbClr val="3333FF"/>
                </a:solidFill>
              </a:rPr>
              <a:t>, а точка </a:t>
            </a:r>
            <a:r>
              <a:rPr lang="en-US" altLang="ru-RU" sz="2800" b="1" dirty="0">
                <a:solidFill>
                  <a:srgbClr val="3333FF"/>
                </a:solidFill>
              </a:rPr>
              <a:t>A’</a:t>
            </a:r>
            <a:r>
              <a:rPr lang="ru-RU" altLang="ru-RU" sz="2800" b="1" dirty="0">
                <a:solidFill>
                  <a:srgbClr val="3333FF"/>
                </a:solidFill>
              </a:rPr>
              <a:t> – в точке </a:t>
            </a:r>
            <a:r>
              <a:rPr lang="en-US" altLang="ru-RU" sz="2800" b="1" dirty="0">
                <a:solidFill>
                  <a:srgbClr val="3333FF"/>
                </a:solidFill>
              </a:rPr>
              <a:t>B’</a:t>
            </a:r>
            <a:r>
              <a:rPr lang="ru-RU" altLang="ru-RU" sz="2800" b="1" dirty="0">
                <a:solidFill>
                  <a:srgbClr val="3333FF"/>
                </a:solidFill>
              </a:rPr>
              <a:t> и </a:t>
            </a:r>
            <a:r>
              <a:rPr lang="ru-RU" altLang="ru-RU" sz="2800" b="1" dirty="0" err="1">
                <a:solidFill>
                  <a:srgbClr val="3333FF"/>
                </a:solidFill>
              </a:rPr>
              <a:t>тд</a:t>
            </a:r>
            <a:r>
              <a:rPr lang="en-US" altLang="ru-RU" sz="2800" b="1" dirty="0">
                <a:solidFill>
                  <a:srgbClr val="3333FF"/>
                </a:solidFill>
              </a:rPr>
              <a:t>.</a:t>
            </a:r>
            <a:r>
              <a:rPr lang="ru-RU" altLang="ru-RU" sz="2800" b="1" dirty="0">
                <a:solidFill>
                  <a:srgbClr val="3333FF"/>
                </a:solidFill>
              </a:rPr>
              <a:t> Угол поворота определяется </a:t>
            </a:r>
          </a:p>
          <a:p>
            <a:pPr algn="ctr" eaLnBrk="1" hangingPunct="1">
              <a:spcBef>
                <a:spcPct val="0"/>
              </a:spcBef>
              <a:buFontTx/>
              <a:buNone/>
            </a:pPr>
            <a:r>
              <a:rPr lang="ru-RU" altLang="ru-RU" sz="2800" b="1" dirty="0">
                <a:solidFill>
                  <a:srgbClr val="3333FF"/>
                </a:solidFill>
              </a:rPr>
              <a:t>порядком оси симметрии </a:t>
            </a:r>
            <a:r>
              <a:rPr lang="el-GR" altLang="ru-RU" sz="2800" b="1" dirty="0">
                <a:latin typeface="Times New Roman" panose="02020603050405020304" pitchFamily="18" charset="0"/>
                <a:cs typeface="Times New Roman" panose="02020603050405020304" pitchFamily="18" charset="0"/>
              </a:rPr>
              <a:t>α</a:t>
            </a:r>
            <a:r>
              <a:rPr lang="ru-RU" altLang="ru-RU" sz="2800" b="1" dirty="0"/>
              <a:t>=2</a:t>
            </a:r>
            <a:r>
              <a:rPr lang="en-US" altLang="ru-RU" sz="2800" b="1" dirty="0" err="1">
                <a:latin typeface="Symbol" panose="05050102010706020507" pitchFamily="18" charset="2"/>
              </a:rPr>
              <a:t>p</a:t>
            </a:r>
            <a:r>
              <a:rPr lang="en-US" altLang="ru-RU" sz="2800" b="1" dirty="0" err="1"/>
              <a:t>/n</a:t>
            </a:r>
            <a:r>
              <a:rPr lang="ru-RU" altLang="ru-RU" sz="2800" b="1" dirty="0">
                <a:solidFill>
                  <a:srgbClr val="3333FF"/>
                </a:solidFill>
              </a:rPr>
              <a:t>. </a:t>
            </a:r>
          </a:p>
          <a:p>
            <a:pPr algn="ctr" eaLnBrk="1" hangingPunct="1">
              <a:spcBef>
                <a:spcPct val="0"/>
              </a:spcBef>
              <a:buFontTx/>
              <a:buNone/>
            </a:pPr>
            <a:r>
              <a:rPr lang="ru-RU" altLang="ru-RU" sz="2800" b="1" dirty="0">
                <a:solidFill>
                  <a:srgbClr val="3333FF"/>
                </a:solidFill>
              </a:rPr>
              <a:t>Точки </a:t>
            </a:r>
            <a:r>
              <a:rPr lang="en-US" altLang="ru-RU" sz="2800" b="1" dirty="0">
                <a:solidFill>
                  <a:srgbClr val="3333FF"/>
                </a:solidFill>
              </a:rPr>
              <a:t>B </a:t>
            </a:r>
            <a:r>
              <a:rPr lang="ru-RU" altLang="ru-RU" sz="2800" b="1" dirty="0">
                <a:solidFill>
                  <a:srgbClr val="3333FF"/>
                </a:solidFill>
              </a:rPr>
              <a:t>и </a:t>
            </a:r>
            <a:r>
              <a:rPr lang="en-US" altLang="ru-RU" sz="2800" b="1" dirty="0">
                <a:solidFill>
                  <a:srgbClr val="3333FF"/>
                </a:solidFill>
              </a:rPr>
              <a:t>B’</a:t>
            </a:r>
            <a:r>
              <a:rPr lang="ru-RU" altLang="ru-RU" sz="2800" b="1" dirty="0">
                <a:solidFill>
                  <a:srgbClr val="3333FF"/>
                </a:solidFill>
              </a:rPr>
              <a:t> определяют новый ряд</a:t>
            </a:r>
            <a:r>
              <a:rPr lang="en-US" altLang="ru-RU" sz="2800" b="1" dirty="0">
                <a:solidFill>
                  <a:srgbClr val="3333FF"/>
                </a:solidFill>
              </a:rPr>
              <a:t> </a:t>
            </a:r>
            <a:r>
              <a:rPr lang="ru-RU" altLang="ru-RU" sz="2800" b="1" dirty="0">
                <a:solidFill>
                  <a:srgbClr val="3333FF"/>
                </a:solidFill>
              </a:rPr>
              <a:t>решетки параллельный ряду </a:t>
            </a:r>
            <a:r>
              <a:rPr lang="en-US" altLang="ru-RU" sz="2800" b="1" dirty="0">
                <a:solidFill>
                  <a:srgbClr val="3333FF"/>
                </a:solidFill>
              </a:rPr>
              <a:t>AA’</a:t>
            </a:r>
            <a:r>
              <a:rPr lang="ru-RU" altLang="ru-RU" sz="2800" b="1" dirty="0">
                <a:solidFill>
                  <a:srgbClr val="3333FF"/>
                </a:solidFill>
              </a:rPr>
              <a:t>. </a:t>
            </a:r>
          </a:p>
          <a:p>
            <a:pPr algn="ctr" eaLnBrk="1" hangingPunct="1">
              <a:spcBef>
                <a:spcPct val="0"/>
              </a:spcBef>
              <a:buFontTx/>
              <a:buNone/>
            </a:pPr>
            <a:r>
              <a:rPr lang="ru-RU" altLang="ru-RU" sz="2800" b="1" dirty="0"/>
              <a:t>Тогда расстояние между точками </a:t>
            </a:r>
            <a:r>
              <a:rPr lang="en-US" altLang="ru-RU" sz="2800" b="1" dirty="0"/>
              <a:t>BB’</a:t>
            </a:r>
            <a:r>
              <a:rPr lang="ru-RU" altLang="ru-RU" sz="2800" b="1" dirty="0"/>
              <a:t> должно составлять целое число </a:t>
            </a:r>
            <a:r>
              <a:rPr lang="en-US" altLang="ru-RU" sz="2800" b="1" dirty="0"/>
              <a:t>t</a:t>
            </a:r>
            <a:r>
              <a:rPr lang="ru-RU" altLang="ru-RU" sz="2800" b="1" dirty="0"/>
              <a:t>, т.е. </a:t>
            </a:r>
            <a:r>
              <a:rPr lang="en-US" altLang="ru-RU" sz="2800" b="1" dirty="0" err="1"/>
              <a:t>Nt</a:t>
            </a:r>
            <a:endParaRPr lang="ru-RU" altLang="ru-RU" sz="2800" dirty="0"/>
          </a:p>
        </p:txBody>
      </p:sp>
      <p:pic>
        <p:nvPicPr>
          <p:cNvPr id="11267" name="Рисунок 13">
            <a:extLst>
              <a:ext uri="{FF2B5EF4-FFF2-40B4-BE49-F238E27FC236}">
                <a16:creationId xmlns:a16="http://schemas.microsoft.com/office/drawing/2014/main" xmlns="" id="{2CB56810-333F-40BC-B053-4FEF010B232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8208" y="4508500"/>
            <a:ext cx="8247583" cy="234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6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90" name="Объект 1">
            <a:extLst>
              <a:ext uri="{FF2B5EF4-FFF2-40B4-BE49-F238E27FC236}">
                <a16:creationId xmlns:a16="http://schemas.microsoft.com/office/drawing/2014/main" xmlns="" id="{622E7F7C-D424-4082-9B22-622CE81CBEA8}"/>
              </a:ext>
            </a:extLst>
          </p:cNvPr>
          <p:cNvGraphicFramePr>
            <a:graphicFrameLocks noChangeAspect="1"/>
          </p:cNvGraphicFramePr>
          <p:nvPr/>
        </p:nvGraphicFramePr>
        <p:xfrm>
          <a:off x="-3175" y="4797425"/>
          <a:ext cx="9147175" cy="1509713"/>
        </p:xfrm>
        <a:graphic>
          <a:graphicData uri="http://schemas.openxmlformats.org/presentationml/2006/ole">
            <mc:AlternateContent xmlns:mc="http://schemas.openxmlformats.org/markup-compatibility/2006">
              <mc:Choice xmlns:v="urn:schemas-microsoft-com:vml" Requires="v">
                <p:oleObj spid="_x0000_s12429" name="Equation" r:id="rId3" imgW="2400300" imgH="393700" progId="Equation.DSMT4">
                  <p:embed/>
                </p:oleObj>
              </mc:Choice>
              <mc:Fallback>
                <p:oleObj name="Equation" r:id="rId3" imgW="2400300" imgH="393700" progId="Equation.DSMT4">
                  <p:embed/>
                  <p:pic>
                    <p:nvPicPr>
                      <p:cNvPr id="0" name="Объект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5" y="4797425"/>
                        <a:ext cx="9147175" cy="15097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extBox 1">
            <a:extLst>
              <a:ext uri="{FF2B5EF4-FFF2-40B4-BE49-F238E27FC236}">
                <a16:creationId xmlns:a16="http://schemas.microsoft.com/office/drawing/2014/main" xmlns="" id="{BBA5B905-74D3-485A-A463-84C9A10BED22}"/>
              </a:ext>
            </a:extLst>
          </p:cNvPr>
          <p:cNvSpPr txBox="1"/>
          <p:nvPr/>
        </p:nvSpPr>
        <p:spPr>
          <a:xfrm>
            <a:off x="-4690" y="260648"/>
            <a:ext cx="9148689" cy="954107"/>
          </a:xfrm>
          <a:prstGeom prst="rect">
            <a:avLst/>
          </a:prstGeom>
          <a:solidFill>
            <a:schemeClr val="bg1"/>
          </a:solidFill>
        </p:spPr>
        <p:txBody>
          <a:bodyPr wrap="square" rtlCol="0">
            <a:spAutoFit/>
          </a:bodyPr>
          <a:lstStyle/>
          <a:p>
            <a:pPr algn="ctr"/>
            <a:r>
              <a:rPr lang="ru-RU" sz="2800" b="1" dirty="0"/>
              <a:t>Определим расстояние между точками</a:t>
            </a:r>
            <a:r>
              <a:rPr lang="en-US" sz="2800" b="1" dirty="0"/>
              <a:t> BB’  </a:t>
            </a:r>
            <a:endParaRPr lang="ru-RU" sz="2800" b="1" dirty="0"/>
          </a:p>
          <a:p>
            <a:pPr algn="ctr"/>
            <a:r>
              <a:rPr lang="ru-RU" sz="2800" b="1" dirty="0"/>
              <a:t>т.е. период симметричного ряда</a:t>
            </a:r>
          </a:p>
        </p:txBody>
      </p:sp>
      <p:pic>
        <p:nvPicPr>
          <p:cNvPr id="5" name="Рисунок 4">
            <a:extLst>
              <a:ext uri="{FF2B5EF4-FFF2-40B4-BE49-F238E27FC236}">
                <a16:creationId xmlns:a16="http://schemas.microsoft.com/office/drawing/2014/main" xmlns="" id="{A801BE22-AF42-4B1A-B855-5368C1706FA2}"/>
              </a:ext>
            </a:extLst>
          </p:cNvPr>
          <p:cNvPicPr>
            <a:picLocks noChangeAspect="1"/>
          </p:cNvPicPr>
          <p:nvPr/>
        </p:nvPicPr>
        <p:blipFill>
          <a:blip r:embed="rId5"/>
          <a:stretch>
            <a:fillRect/>
          </a:stretch>
        </p:blipFill>
        <p:spPr>
          <a:xfrm>
            <a:off x="555463" y="1772816"/>
            <a:ext cx="8033074" cy="247044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a:extLst>
              <a:ext uri="{FF2B5EF4-FFF2-40B4-BE49-F238E27FC236}">
                <a16:creationId xmlns:a16="http://schemas.microsoft.com/office/drawing/2014/main" xmlns="" id="{36C2A9D4-827F-44EE-A3FD-9516E0049729}"/>
              </a:ext>
            </a:extLst>
          </p:cNvPr>
          <p:cNvSpPr/>
          <p:nvPr/>
        </p:nvSpPr>
        <p:spPr>
          <a:xfrm>
            <a:off x="0" y="1011500"/>
            <a:ext cx="9144000" cy="4093428"/>
          </a:xfrm>
          <a:prstGeom prst="rect">
            <a:avLst/>
          </a:prstGeom>
          <a:solidFill>
            <a:schemeClr val="bg1"/>
          </a:solidFill>
        </p:spPr>
        <p:txBody>
          <a:bodyPr wrap="square">
            <a:spAutoFit/>
          </a:bodyPr>
          <a:lstStyle/>
          <a:p>
            <a:pPr algn="ctr"/>
            <a:r>
              <a:rPr lang="ru-RU" sz="4000" dirty="0"/>
              <a:t>Кристаллы это твёрдые тела, </a:t>
            </a:r>
          </a:p>
          <a:p>
            <a:pPr algn="ctr"/>
            <a:r>
              <a:rPr lang="ru-RU" sz="4000" dirty="0"/>
              <a:t>имеющие форму правильных многогранников, состоящих из повторяющихся одинаковых элементов, получивших название </a:t>
            </a:r>
            <a:r>
              <a:rPr lang="ru-RU" sz="6000" b="1" dirty="0">
                <a:solidFill>
                  <a:srgbClr val="3333FF"/>
                </a:solidFill>
              </a:rPr>
              <a:t>элементарная ячейка</a:t>
            </a:r>
            <a:r>
              <a:rPr lang="ru-RU" sz="6000" dirty="0"/>
              <a:t> </a:t>
            </a:r>
          </a:p>
        </p:txBody>
      </p:sp>
    </p:spTree>
    <p:extLst>
      <p:ext uri="{BB962C8B-B14F-4D97-AF65-F5344CB8AC3E}">
        <p14:creationId xmlns:p14="http://schemas.microsoft.com/office/powerpoint/2010/main" val="11782622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oup 9">
            <a:extLst>
              <a:ext uri="{FF2B5EF4-FFF2-40B4-BE49-F238E27FC236}">
                <a16:creationId xmlns:a16="http://schemas.microsoft.com/office/drawing/2014/main" xmlns="" id="{DE3106D8-A7E5-471B-9E67-5DF1E857640D}"/>
              </a:ext>
            </a:extLst>
          </p:cNvPr>
          <p:cNvGraphicFramePr>
            <a:graphicFrameLocks noGrp="1"/>
          </p:cNvGraphicFramePr>
          <p:nvPr/>
        </p:nvGraphicFramePr>
        <p:xfrm>
          <a:off x="1679575" y="2101850"/>
          <a:ext cx="5676901" cy="3073400"/>
        </p:xfrm>
        <a:graphic>
          <a:graphicData uri="http://schemas.openxmlformats.org/drawingml/2006/table">
            <a:tbl>
              <a:tblPr/>
              <a:tblGrid>
                <a:gridCol w="992051">
                  <a:extLst>
                    <a:ext uri="{9D8B030D-6E8A-4147-A177-3AD203B41FA5}">
                      <a16:colId xmlns:a16="http://schemas.microsoft.com/office/drawing/2014/main" xmlns="" val="20000"/>
                    </a:ext>
                  </a:extLst>
                </a:gridCol>
                <a:gridCol w="810538">
                  <a:extLst>
                    <a:ext uri="{9D8B030D-6E8A-4147-A177-3AD203B41FA5}">
                      <a16:colId xmlns:a16="http://schemas.microsoft.com/office/drawing/2014/main" xmlns="" val="20001"/>
                    </a:ext>
                  </a:extLst>
                </a:gridCol>
                <a:gridCol w="901294">
                  <a:extLst>
                    <a:ext uri="{9D8B030D-6E8A-4147-A177-3AD203B41FA5}">
                      <a16:colId xmlns:a16="http://schemas.microsoft.com/office/drawing/2014/main" xmlns="" val="20002"/>
                    </a:ext>
                  </a:extLst>
                </a:gridCol>
                <a:gridCol w="1015812">
                  <a:extLst>
                    <a:ext uri="{9D8B030D-6E8A-4147-A177-3AD203B41FA5}">
                      <a16:colId xmlns:a16="http://schemas.microsoft.com/office/drawing/2014/main" xmlns="" val="20003"/>
                    </a:ext>
                  </a:extLst>
                </a:gridCol>
                <a:gridCol w="965158">
                  <a:extLst>
                    <a:ext uri="{9D8B030D-6E8A-4147-A177-3AD203B41FA5}">
                      <a16:colId xmlns:a16="http://schemas.microsoft.com/office/drawing/2014/main" xmlns="" val="20004"/>
                    </a:ext>
                  </a:extLst>
                </a:gridCol>
                <a:gridCol w="992048">
                  <a:extLst>
                    <a:ext uri="{9D8B030D-6E8A-4147-A177-3AD203B41FA5}">
                      <a16:colId xmlns:a16="http://schemas.microsoft.com/office/drawing/2014/main" xmlns="" val="20005"/>
                    </a:ext>
                  </a:extLst>
                </a:gridCol>
              </a:tblGrid>
              <a:tr h="7683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a:ln>
                            <a:noFill/>
                          </a:ln>
                          <a:solidFill>
                            <a:srgbClr val="3333FF"/>
                          </a:solidFill>
                          <a:effectLst/>
                          <a:latin typeface="Times New Roman" pitchFamily="18" charset="0"/>
                          <a:cs typeface="Times New Roman" pitchFamily="18" charset="0"/>
                        </a:rPr>
                        <a:t>N</a:t>
                      </a:r>
                      <a:endParaRPr kumimoji="0" lang="en-US" sz="3200" b="0" i="0" u="none" strike="noStrike" cap="none" normalizeH="0" baseline="0" dirty="0">
                        <a:ln>
                          <a:noFill/>
                        </a:ln>
                        <a:solidFill>
                          <a:srgbClr val="3333FF"/>
                        </a:solidFill>
                        <a:effectLst/>
                        <a:latin typeface="Arial" charset="0"/>
                        <a:cs typeface="Arial" charset="0"/>
                      </a:endParaRPr>
                    </a:p>
                  </a:txBody>
                  <a:tcPr marL="91441" marR="91441" marT="45736" marB="4573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a:ln>
                            <a:noFill/>
                          </a:ln>
                          <a:solidFill>
                            <a:srgbClr val="3333FF"/>
                          </a:solidFill>
                          <a:effectLst/>
                          <a:latin typeface="Times New Roman" pitchFamily="18" charset="0"/>
                          <a:cs typeface="Times New Roman" pitchFamily="18" charset="0"/>
                        </a:rPr>
                        <a:t>-1</a:t>
                      </a:r>
                      <a:endParaRPr kumimoji="0" lang="en-US" sz="3200" b="0" i="0" u="none" strike="noStrike" cap="none" normalizeH="0" baseline="0" dirty="0">
                        <a:ln>
                          <a:noFill/>
                        </a:ln>
                        <a:solidFill>
                          <a:srgbClr val="3333FF"/>
                        </a:solidFill>
                        <a:effectLst/>
                        <a:latin typeface="Arial" charset="0"/>
                        <a:cs typeface="Arial" charset="0"/>
                      </a:endParaRPr>
                    </a:p>
                  </a:txBody>
                  <a:tcPr marL="91441" marR="91441" marT="45736" marB="4573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a:ln>
                            <a:noFill/>
                          </a:ln>
                          <a:solidFill>
                            <a:srgbClr val="3333FF"/>
                          </a:solidFill>
                          <a:effectLst/>
                          <a:latin typeface="Times New Roman" pitchFamily="18" charset="0"/>
                          <a:cs typeface="Times New Roman" pitchFamily="18" charset="0"/>
                        </a:rPr>
                        <a:t>0</a:t>
                      </a:r>
                      <a:endParaRPr kumimoji="0" lang="en-US" sz="3200" b="0" i="0" u="none" strike="noStrike" cap="none" normalizeH="0" baseline="0" dirty="0">
                        <a:ln>
                          <a:noFill/>
                        </a:ln>
                        <a:solidFill>
                          <a:srgbClr val="3333FF"/>
                        </a:solidFill>
                        <a:effectLst/>
                        <a:latin typeface="Arial" charset="0"/>
                        <a:cs typeface="Arial" charset="0"/>
                      </a:endParaRPr>
                    </a:p>
                  </a:txBody>
                  <a:tcPr marL="91441" marR="91441" marT="45736" marB="4573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a:ln>
                            <a:noFill/>
                          </a:ln>
                          <a:solidFill>
                            <a:srgbClr val="3333FF"/>
                          </a:solidFill>
                          <a:effectLst/>
                          <a:latin typeface="Times New Roman" pitchFamily="18" charset="0"/>
                          <a:cs typeface="Times New Roman" pitchFamily="18" charset="0"/>
                        </a:rPr>
                        <a:t>1</a:t>
                      </a:r>
                      <a:endParaRPr kumimoji="0" lang="en-US" sz="3200" b="0" i="0" u="none" strike="noStrike" cap="none" normalizeH="0" baseline="0" dirty="0">
                        <a:ln>
                          <a:noFill/>
                        </a:ln>
                        <a:solidFill>
                          <a:srgbClr val="3333FF"/>
                        </a:solidFill>
                        <a:effectLst/>
                        <a:latin typeface="Arial" charset="0"/>
                        <a:cs typeface="Arial" charset="0"/>
                      </a:endParaRPr>
                    </a:p>
                  </a:txBody>
                  <a:tcPr marL="91441" marR="91441" marT="45736" marB="4573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a:ln>
                            <a:noFill/>
                          </a:ln>
                          <a:solidFill>
                            <a:srgbClr val="3333FF"/>
                          </a:solidFill>
                          <a:effectLst/>
                          <a:latin typeface="Times New Roman" pitchFamily="18" charset="0"/>
                          <a:cs typeface="Times New Roman" pitchFamily="18" charset="0"/>
                        </a:rPr>
                        <a:t>2</a:t>
                      </a:r>
                      <a:endParaRPr kumimoji="0" lang="en-US" sz="3200" b="0" i="0" u="none" strike="noStrike" cap="none" normalizeH="0" baseline="0" dirty="0">
                        <a:ln>
                          <a:noFill/>
                        </a:ln>
                        <a:solidFill>
                          <a:srgbClr val="3333FF"/>
                        </a:solidFill>
                        <a:effectLst/>
                        <a:latin typeface="Arial" charset="0"/>
                        <a:cs typeface="Arial" charset="0"/>
                      </a:endParaRPr>
                    </a:p>
                  </a:txBody>
                  <a:tcPr marL="91441" marR="91441" marT="45736" marB="4573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a:ln>
                            <a:noFill/>
                          </a:ln>
                          <a:solidFill>
                            <a:srgbClr val="3333FF"/>
                          </a:solidFill>
                          <a:effectLst/>
                          <a:latin typeface="Times New Roman" pitchFamily="18" charset="0"/>
                          <a:cs typeface="Times New Roman" pitchFamily="18" charset="0"/>
                        </a:rPr>
                        <a:t>3</a:t>
                      </a:r>
                      <a:endParaRPr kumimoji="0" lang="en-US" sz="3200" b="0" i="0" u="none" strike="noStrike" cap="none" normalizeH="0" baseline="0" dirty="0">
                        <a:ln>
                          <a:noFill/>
                        </a:ln>
                        <a:solidFill>
                          <a:srgbClr val="3333FF"/>
                        </a:solidFill>
                        <a:effectLst/>
                        <a:latin typeface="Arial" charset="0"/>
                        <a:cs typeface="Arial" charset="0"/>
                      </a:endParaRPr>
                    </a:p>
                  </a:txBody>
                  <a:tcPr marL="91441" marR="91441" marT="45736" marB="4573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0"/>
                  </a:ext>
                </a:extLst>
              </a:tr>
              <a:tr h="7683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err="1">
                          <a:ln>
                            <a:noFill/>
                          </a:ln>
                          <a:solidFill>
                            <a:srgbClr val="3333FF"/>
                          </a:solidFill>
                          <a:effectLst/>
                          <a:latin typeface="Times New Roman" pitchFamily="18" charset="0"/>
                          <a:cs typeface="Times New Roman" pitchFamily="18" charset="0"/>
                        </a:rPr>
                        <a:t>cos</a:t>
                      </a:r>
                      <a:r>
                        <a:rPr kumimoji="0" lang="en-US" sz="3200" b="0" i="0" u="none" strike="noStrike" cap="none" normalizeH="0" baseline="0" dirty="0" err="1">
                          <a:ln>
                            <a:noFill/>
                          </a:ln>
                          <a:solidFill>
                            <a:srgbClr val="3333FF"/>
                          </a:solidFill>
                          <a:effectLst/>
                          <a:latin typeface="Symbol" pitchFamily="18" charset="2"/>
                          <a:cs typeface="Times New Roman" pitchFamily="18" charset="0"/>
                        </a:rPr>
                        <a:t>a</a:t>
                      </a:r>
                      <a:endParaRPr kumimoji="0" lang="en-US" sz="3200" b="0" i="0" u="none" strike="noStrike" cap="none" normalizeH="0" baseline="0" dirty="0">
                        <a:ln>
                          <a:noFill/>
                        </a:ln>
                        <a:solidFill>
                          <a:srgbClr val="3333FF"/>
                        </a:solidFill>
                        <a:effectLst/>
                        <a:latin typeface="Arial" charset="0"/>
                        <a:cs typeface="Arial" charset="0"/>
                      </a:endParaRPr>
                    </a:p>
                  </a:txBody>
                  <a:tcPr marL="91441" marR="91441" marT="45736" marB="4573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a:ln>
                            <a:noFill/>
                          </a:ln>
                          <a:solidFill>
                            <a:srgbClr val="3333FF"/>
                          </a:solidFill>
                          <a:effectLst/>
                          <a:latin typeface="Times New Roman" pitchFamily="18" charset="0"/>
                          <a:cs typeface="Times New Roman" pitchFamily="18" charset="0"/>
                        </a:rPr>
                        <a:t>1</a:t>
                      </a:r>
                      <a:endParaRPr kumimoji="0" lang="en-US" sz="3200" b="0" i="0" u="none" strike="noStrike" cap="none" normalizeH="0" baseline="0" dirty="0">
                        <a:ln>
                          <a:noFill/>
                        </a:ln>
                        <a:solidFill>
                          <a:srgbClr val="3333FF"/>
                        </a:solidFill>
                        <a:effectLst/>
                        <a:latin typeface="Arial" charset="0"/>
                        <a:cs typeface="Arial" charset="0"/>
                      </a:endParaRPr>
                    </a:p>
                  </a:txBody>
                  <a:tcPr marL="91441" marR="91441" marT="45736" marB="4573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a:ln>
                            <a:noFill/>
                          </a:ln>
                          <a:solidFill>
                            <a:srgbClr val="3333FF"/>
                          </a:solidFill>
                          <a:effectLst/>
                          <a:latin typeface="Times New Roman" pitchFamily="18" charset="0"/>
                          <a:cs typeface="Times New Roman" pitchFamily="18" charset="0"/>
                        </a:rPr>
                        <a:t>0,5</a:t>
                      </a:r>
                      <a:endParaRPr kumimoji="0" lang="en-US" sz="3200" b="0" i="0" u="none" strike="noStrike" cap="none" normalizeH="0" baseline="0" dirty="0">
                        <a:ln>
                          <a:noFill/>
                        </a:ln>
                        <a:solidFill>
                          <a:srgbClr val="3333FF"/>
                        </a:solidFill>
                        <a:effectLst/>
                        <a:latin typeface="Arial" charset="0"/>
                        <a:cs typeface="Arial" charset="0"/>
                      </a:endParaRPr>
                    </a:p>
                  </a:txBody>
                  <a:tcPr marL="91441" marR="91441" marT="45736" marB="4573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a:ln>
                            <a:noFill/>
                          </a:ln>
                          <a:solidFill>
                            <a:srgbClr val="3333FF"/>
                          </a:solidFill>
                          <a:effectLst/>
                          <a:latin typeface="Times New Roman" pitchFamily="18" charset="0"/>
                          <a:cs typeface="Times New Roman" pitchFamily="18" charset="0"/>
                        </a:rPr>
                        <a:t>0</a:t>
                      </a:r>
                      <a:endParaRPr kumimoji="0" lang="en-US" sz="3200" b="0" i="0" u="none" strike="noStrike" cap="none" normalizeH="0" baseline="0" dirty="0">
                        <a:ln>
                          <a:noFill/>
                        </a:ln>
                        <a:solidFill>
                          <a:srgbClr val="3333FF"/>
                        </a:solidFill>
                        <a:effectLst/>
                        <a:latin typeface="Arial" charset="0"/>
                        <a:cs typeface="Arial" charset="0"/>
                      </a:endParaRPr>
                    </a:p>
                  </a:txBody>
                  <a:tcPr marL="91441" marR="91441" marT="45736" marB="4573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a:ln>
                            <a:noFill/>
                          </a:ln>
                          <a:solidFill>
                            <a:srgbClr val="3333FF"/>
                          </a:solidFill>
                          <a:effectLst/>
                          <a:latin typeface="Times New Roman" pitchFamily="18" charset="0"/>
                          <a:cs typeface="Times New Roman" pitchFamily="18" charset="0"/>
                        </a:rPr>
                        <a:t>-0,5</a:t>
                      </a:r>
                      <a:endParaRPr kumimoji="0" lang="en-US" sz="3200" b="0" i="0" u="none" strike="noStrike" cap="none" normalizeH="0" baseline="0" dirty="0">
                        <a:ln>
                          <a:noFill/>
                        </a:ln>
                        <a:solidFill>
                          <a:srgbClr val="3333FF"/>
                        </a:solidFill>
                        <a:effectLst/>
                        <a:latin typeface="Arial" charset="0"/>
                        <a:cs typeface="Arial" charset="0"/>
                      </a:endParaRPr>
                    </a:p>
                  </a:txBody>
                  <a:tcPr marL="91441" marR="91441" marT="45736" marB="4573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a:ln>
                            <a:noFill/>
                          </a:ln>
                          <a:solidFill>
                            <a:srgbClr val="3333FF"/>
                          </a:solidFill>
                          <a:effectLst/>
                          <a:latin typeface="Times New Roman" pitchFamily="18" charset="0"/>
                          <a:cs typeface="Times New Roman" pitchFamily="18" charset="0"/>
                        </a:rPr>
                        <a:t>-1</a:t>
                      </a:r>
                      <a:endParaRPr kumimoji="0" lang="en-US" sz="3200" b="0" i="0" u="none" strike="noStrike" cap="none" normalizeH="0" baseline="0" dirty="0">
                        <a:ln>
                          <a:noFill/>
                        </a:ln>
                        <a:solidFill>
                          <a:srgbClr val="3333FF"/>
                        </a:solidFill>
                        <a:effectLst/>
                        <a:latin typeface="Arial" charset="0"/>
                        <a:cs typeface="Arial" charset="0"/>
                      </a:endParaRPr>
                    </a:p>
                  </a:txBody>
                  <a:tcPr marL="91441" marR="91441" marT="45736" marB="4573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1"/>
                  </a:ext>
                </a:extLst>
              </a:tr>
              <a:tr h="7683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a:ln>
                            <a:noFill/>
                          </a:ln>
                          <a:solidFill>
                            <a:srgbClr val="3333FF"/>
                          </a:solidFill>
                          <a:effectLst/>
                          <a:latin typeface="Symbol" pitchFamily="18" charset="2"/>
                          <a:cs typeface="Times New Roman" pitchFamily="18" charset="0"/>
                        </a:rPr>
                        <a:t>a</a:t>
                      </a:r>
                      <a:endParaRPr kumimoji="0" lang="en-US" sz="3200" b="0" i="0" u="none" strike="noStrike" cap="none" normalizeH="0" baseline="0">
                        <a:ln>
                          <a:noFill/>
                        </a:ln>
                        <a:solidFill>
                          <a:srgbClr val="3333FF"/>
                        </a:solidFill>
                        <a:effectLst/>
                        <a:latin typeface="Arial" charset="0"/>
                        <a:cs typeface="Arial" charset="0"/>
                      </a:endParaRPr>
                    </a:p>
                  </a:txBody>
                  <a:tcPr marL="91441" marR="91441" marT="45736" marB="4573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a:ln>
                            <a:noFill/>
                          </a:ln>
                          <a:solidFill>
                            <a:srgbClr val="3333FF"/>
                          </a:solidFill>
                          <a:effectLst/>
                          <a:latin typeface="Times New Roman" pitchFamily="18" charset="0"/>
                          <a:cs typeface="Times New Roman" pitchFamily="18" charset="0"/>
                        </a:rPr>
                        <a:t>0</a:t>
                      </a:r>
                      <a:r>
                        <a:rPr kumimoji="0" lang="en-US" sz="3200" b="0" i="0" u="none" strike="noStrike" cap="none" normalizeH="0" baseline="30000">
                          <a:ln>
                            <a:noFill/>
                          </a:ln>
                          <a:solidFill>
                            <a:srgbClr val="3333FF"/>
                          </a:solidFill>
                          <a:effectLst/>
                          <a:latin typeface="Times New Roman" pitchFamily="18" charset="0"/>
                          <a:cs typeface="Times New Roman" pitchFamily="18" charset="0"/>
                        </a:rPr>
                        <a:t>0</a:t>
                      </a:r>
                      <a:endParaRPr kumimoji="0" lang="en-US" sz="3200" b="0" i="0" u="none" strike="noStrike" cap="none" normalizeH="0" baseline="0">
                        <a:ln>
                          <a:noFill/>
                        </a:ln>
                        <a:solidFill>
                          <a:srgbClr val="3333FF"/>
                        </a:solidFill>
                        <a:effectLst/>
                        <a:latin typeface="Arial" charset="0"/>
                        <a:cs typeface="Arial" charset="0"/>
                      </a:endParaRPr>
                    </a:p>
                  </a:txBody>
                  <a:tcPr marL="91441" marR="91441" marT="45736" marB="4573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a:ln>
                            <a:noFill/>
                          </a:ln>
                          <a:solidFill>
                            <a:srgbClr val="3333FF"/>
                          </a:solidFill>
                          <a:effectLst/>
                          <a:latin typeface="Times New Roman" pitchFamily="18" charset="0"/>
                          <a:cs typeface="Times New Roman" pitchFamily="18" charset="0"/>
                        </a:rPr>
                        <a:t>60</a:t>
                      </a:r>
                      <a:r>
                        <a:rPr kumimoji="0" lang="en-US" sz="3200" b="0" i="0" u="none" strike="noStrike" cap="none" normalizeH="0" baseline="30000">
                          <a:ln>
                            <a:noFill/>
                          </a:ln>
                          <a:solidFill>
                            <a:srgbClr val="3333FF"/>
                          </a:solidFill>
                          <a:effectLst/>
                          <a:latin typeface="Times New Roman" pitchFamily="18" charset="0"/>
                          <a:cs typeface="Times New Roman" pitchFamily="18" charset="0"/>
                        </a:rPr>
                        <a:t>0</a:t>
                      </a:r>
                      <a:endParaRPr kumimoji="0" lang="en-US" sz="3200" b="0" i="0" u="none" strike="noStrike" cap="none" normalizeH="0" baseline="0">
                        <a:ln>
                          <a:noFill/>
                        </a:ln>
                        <a:solidFill>
                          <a:srgbClr val="3333FF"/>
                        </a:solidFill>
                        <a:effectLst/>
                        <a:latin typeface="Arial" charset="0"/>
                        <a:cs typeface="Arial" charset="0"/>
                      </a:endParaRPr>
                    </a:p>
                  </a:txBody>
                  <a:tcPr marL="91441" marR="91441" marT="45736" marB="4573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a:ln>
                            <a:noFill/>
                          </a:ln>
                          <a:solidFill>
                            <a:srgbClr val="3333FF"/>
                          </a:solidFill>
                          <a:effectLst/>
                          <a:latin typeface="Times New Roman" pitchFamily="18" charset="0"/>
                          <a:cs typeface="Times New Roman" pitchFamily="18" charset="0"/>
                        </a:rPr>
                        <a:t>90</a:t>
                      </a:r>
                      <a:r>
                        <a:rPr kumimoji="0" lang="en-US" sz="3200" b="0" i="0" u="none" strike="noStrike" cap="none" normalizeH="0" baseline="30000">
                          <a:ln>
                            <a:noFill/>
                          </a:ln>
                          <a:solidFill>
                            <a:srgbClr val="3333FF"/>
                          </a:solidFill>
                          <a:effectLst/>
                          <a:latin typeface="Times New Roman" pitchFamily="18" charset="0"/>
                          <a:cs typeface="Times New Roman" pitchFamily="18" charset="0"/>
                        </a:rPr>
                        <a:t>0</a:t>
                      </a:r>
                      <a:endParaRPr kumimoji="0" lang="en-US" sz="3200" b="0" i="0" u="none" strike="noStrike" cap="none" normalizeH="0" baseline="0">
                        <a:ln>
                          <a:noFill/>
                        </a:ln>
                        <a:solidFill>
                          <a:srgbClr val="3333FF"/>
                        </a:solidFill>
                        <a:effectLst/>
                        <a:latin typeface="Arial" charset="0"/>
                        <a:cs typeface="Arial" charset="0"/>
                      </a:endParaRPr>
                    </a:p>
                  </a:txBody>
                  <a:tcPr marL="91441" marR="91441" marT="45736" marB="4573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a:ln>
                            <a:noFill/>
                          </a:ln>
                          <a:solidFill>
                            <a:srgbClr val="3333FF"/>
                          </a:solidFill>
                          <a:effectLst/>
                          <a:latin typeface="Times New Roman" pitchFamily="18" charset="0"/>
                          <a:cs typeface="Times New Roman" pitchFamily="18" charset="0"/>
                        </a:rPr>
                        <a:t>120</a:t>
                      </a:r>
                      <a:r>
                        <a:rPr kumimoji="0" lang="en-US" sz="3200" b="0" i="0" u="none" strike="noStrike" cap="none" normalizeH="0" baseline="30000">
                          <a:ln>
                            <a:noFill/>
                          </a:ln>
                          <a:solidFill>
                            <a:srgbClr val="3333FF"/>
                          </a:solidFill>
                          <a:effectLst/>
                          <a:latin typeface="Times New Roman" pitchFamily="18" charset="0"/>
                          <a:cs typeface="Times New Roman" pitchFamily="18" charset="0"/>
                        </a:rPr>
                        <a:t>0</a:t>
                      </a:r>
                      <a:endParaRPr kumimoji="0" lang="en-US" sz="3200" b="0" i="0" u="none" strike="noStrike" cap="none" normalizeH="0" baseline="0">
                        <a:ln>
                          <a:noFill/>
                        </a:ln>
                        <a:solidFill>
                          <a:srgbClr val="3333FF"/>
                        </a:solidFill>
                        <a:effectLst/>
                        <a:latin typeface="Arial" charset="0"/>
                        <a:cs typeface="Arial" charset="0"/>
                      </a:endParaRPr>
                    </a:p>
                  </a:txBody>
                  <a:tcPr marL="91441" marR="91441" marT="45736" marB="4573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a:ln>
                            <a:noFill/>
                          </a:ln>
                          <a:solidFill>
                            <a:srgbClr val="3333FF"/>
                          </a:solidFill>
                          <a:effectLst/>
                          <a:latin typeface="Times New Roman" pitchFamily="18" charset="0"/>
                          <a:cs typeface="Times New Roman" pitchFamily="18" charset="0"/>
                        </a:rPr>
                        <a:t>180</a:t>
                      </a:r>
                      <a:r>
                        <a:rPr kumimoji="0" lang="en-US" sz="3200" b="0" i="0" u="none" strike="noStrike" cap="none" normalizeH="0" baseline="30000" dirty="0">
                          <a:ln>
                            <a:noFill/>
                          </a:ln>
                          <a:solidFill>
                            <a:srgbClr val="3333FF"/>
                          </a:solidFill>
                          <a:effectLst/>
                          <a:latin typeface="Times New Roman" pitchFamily="18" charset="0"/>
                          <a:cs typeface="Times New Roman" pitchFamily="18" charset="0"/>
                        </a:rPr>
                        <a:t>0</a:t>
                      </a:r>
                      <a:endParaRPr kumimoji="0" lang="en-US" sz="3200" b="0" i="0" u="none" strike="noStrike" cap="none" normalizeH="0" baseline="0" dirty="0">
                        <a:ln>
                          <a:noFill/>
                        </a:ln>
                        <a:solidFill>
                          <a:srgbClr val="3333FF"/>
                        </a:solidFill>
                        <a:effectLst/>
                        <a:latin typeface="Arial" charset="0"/>
                        <a:cs typeface="Arial" charset="0"/>
                      </a:endParaRPr>
                    </a:p>
                  </a:txBody>
                  <a:tcPr marL="91441" marR="91441" marT="45736" marB="4573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2"/>
                  </a:ext>
                </a:extLst>
              </a:tr>
              <a:tr h="7683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a:ln>
                          <a:noFill/>
                        </a:ln>
                        <a:solidFill>
                          <a:srgbClr val="3333FF"/>
                        </a:solidFill>
                        <a:effectLst/>
                        <a:latin typeface="Arial" charset="0"/>
                        <a:cs typeface="Arial" charset="0"/>
                      </a:endParaRPr>
                    </a:p>
                  </a:txBody>
                  <a:tcPr marL="91441" marR="91441" marT="45736" marB="4573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a:ln>
                            <a:noFill/>
                          </a:ln>
                          <a:solidFill>
                            <a:srgbClr val="3333FF"/>
                          </a:solidFill>
                          <a:effectLst/>
                          <a:latin typeface="Arial" charset="0"/>
                          <a:cs typeface="Arial" charset="0"/>
                        </a:rPr>
                        <a:t>C</a:t>
                      </a:r>
                      <a:r>
                        <a:rPr kumimoji="0" lang="en-US" sz="3200" b="0" i="0" u="none" strike="noStrike" cap="none" normalizeH="0" baseline="-25000" dirty="0">
                          <a:ln>
                            <a:noFill/>
                          </a:ln>
                          <a:solidFill>
                            <a:srgbClr val="3333FF"/>
                          </a:solidFill>
                          <a:effectLst/>
                          <a:latin typeface="Arial" charset="0"/>
                          <a:cs typeface="Arial" charset="0"/>
                        </a:rPr>
                        <a:t>1</a:t>
                      </a:r>
                    </a:p>
                  </a:txBody>
                  <a:tcPr marL="91441" marR="91441" marT="45736" marB="4573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a:ln>
                            <a:noFill/>
                          </a:ln>
                          <a:solidFill>
                            <a:srgbClr val="3333FF"/>
                          </a:solidFill>
                          <a:effectLst/>
                          <a:latin typeface="Arial" charset="0"/>
                          <a:cs typeface="Arial" charset="0"/>
                        </a:rPr>
                        <a:t>C</a:t>
                      </a:r>
                      <a:r>
                        <a:rPr kumimoji="0" lang="en-US" sz="3200" b="0" i="0" u="none" strike="noStrike" cap="none" normalizeH="0" baseline="-25000" dirty="0">
                          <a:ln>
                            <a:noFill/>
                          </a:ln>
                          <a:solidFill>
                            <a:srgbClr val="3333FF"/>
                          </a:solidFill>
                          <a:effectLst/>
                          <a:latin typeface="Arial" charset="0"/>
                          <a:cs typeface="Arial" charset="0"/>
                        </a:rPr>
                        <a:t>6</a:t>
                      </a:r>
                    </a:p>
                  </a:txBody>
                  <a:tcPr marL="91441" marR="91441" marT="45736" marB="4573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a:ln>
                            <a:noFill/>
                          </a:ln>
                          <a:solidFill>
                            <a:srgbClr val="3333FF"/>
                          </a:solidFill>
                          <a:effectLst/>
                          <a:latin typeface="Arial" charset="0"/>
                          <a:cs typeface="Arial" charset="0"/>
                        </a:rPr>
                        <a:t>C</a:t>
                      </a:r>
                      <a:r>
                        <a:rPr kumimoji="0" lang="en-US" sz="3200" b="0" i="0" u="none" strike="noStrike" cap="none" normalizeH="0" baseline="-25000" dirty="0">
                          <a:ln>
                            <a:noFill/>
                          </a:ln>
                          <a:solidFill>
                            <a:srgbClr val="3333FF"/>
                          </a:solidFill>
                          <a:effectLst/>
                          <a:latin typeface="Arial" charset="0"/>
                          <a:cs typeface="Arial" charset="0"/>
                        </a:rPr>
                        <a:t>4</a:t>
                      </a:r>
                    </a:p>
                  </a:txBody>
                  <a:tcPr marL="91441" marR="91441" marT="45736" marB="4573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a:ln>
                            <a:noFill/>
                          </a:ln>
                          <a:solidFill>
                            <a:srgbClr val="3333FF"/>
                          </a:solidFill>
                          <a:effectLst/>
                          <a:latin typeface="Arial" charset="0"/>
                          <a:cs typeface="Arial" charset="0"/>
                        </a:rPr>
                        <a:t>C</a:t>
                      </a:r>
                      <a:r>
                        <a:rPr kumimoji="0" lang="en-US" sz="3200" b="0" i="0" u="none" strike="noStrike" cap="none" normalizeH="0" baseline="-25000" dirty="0">
                          <a:ln>
                            <a:noFill/>
                          </a:ln>
                          <a:solidFill>
                            <a:srgbClr val="3333FF"/>
                          </a:solidFill>
                          <a:effectLst/>
                          <a:latin typeface="Arial" charset="0"/>
                          <a:cs typeface="Arial" charset="0"/>
                        </a:rPr>
                        <a:t>3</a:t>
                      </a:r>
                    </a:p>
                  </a:txBody>
                  <a:tcPr marL="91441" marR="91441" marT="45736" marB="4573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a:ln>
                            <a:noFill/>
                          </a:ln>
                          <a:solidFill>
                            <a:srgbClr val="3333FF"/>
                          </a:solidFill>
                          <a:effectLst/>
                          <a:latin typeface="Arial" charset="0"/>
                          <a:cs typeface="Arial" charset="0"/>
                        </a:rPr>
                        <a:t>C</a:t>
                      </a:r>
                      <a:r>
                        <a:rPr kumimoji="0" lang="en-US" sz="3200" b="0" i="0" u="none" strike="noStrike" cap="none" normalizeH="0" baseline="-25000" dirty="0">
                          <a:ln>
                            <a:noFill/>
                          </a:ln>
                          <a:solidFill>
                            <a:srgbClr val="3333FF"/>
                          </a:solidFill>
                          <a:effectLst/>
                          <a:latin typeface="Arial" charset="0"/>
                          <a:cs typeface="Arial" charset="0"/>
                        </a:rPr>
                        <a:t>2</a:t>
                      </a:r>
                    </a:p>
                  </a:txBody>
                  <a:tcPr marL="91441" marR="91441" marT="45736" marB="4573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3"/>
                  </a:ext>
                </a:extLst>
              </a:tr>
            </a:tbl>
          </a:graphicData>
        </a:graphic>
      </p:graphicFrame>
      <p:sp>
        <p:nvSpPr>
          <p:cNvPr id="4" name="Text Box 39">
            <a:extLst>
              <a:ext uri="{FF2B5EF4-FFF2-40B4-BE49-F238E27FC236}">
                <a16:creationId xmlns:a16="http://schemas.microsoft.com/office/drawing/2014/main" xmlns="" id="{19406882-F969-4192-B078-FE53D6777F5B}"/>
              </a:ext>
            </a:extLst>
          </p:cNvPr>
          <p:cNvSpPr txBox="1">
            <a:spLocks noChangeArrowheads="1"/>
          </p:cNvSpPr>
          <p:nvPr/>
        </p:nvSpPr>
        <p:spPr bwMode="auto">
          <a:xfrm>
            <a:off x="-107950" y="5464175"/>
            <a:ext cx="9251950" cy="13843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ru-RU" altLang="ru-RU" sz="2800" b="1" dirty="0">
                <a:solidFill>
                  <a:srgbClr val="3333FF"/>
                </a:solidFill>
              </a:rPr>
              <a:t>Возможные решения соответствуют осям симметрии первого, второго, третьего четвертого и шестого порядков </a:t>
            </a:r>
          </a:p>
        </p:txBody>
      </p:sp>
      <p:graphicFrame>
        <p:nvGraphicFramePr>
          <p:cNvPr id="13352" name="Объект 11">
            <a:extLst>
              <a:ext uri="{FF2B5EF4-FFF2-40B4-BE49-F238E27FC236}">
                <a16:creationId xmlns:a16="http://schemas.microsoft.com/office/drawing/2014/main" xmlns="" id="{0926ADB8-1699-49B8-92F7-7B0CADDDCC69}"/>
              </a:ext>
            </a:extLst>
          </p:cNvPr>
          <p:cNvGraphicFramePr>
            <a:graphicFrameLocks noChangeAspect="1"/>
          </p:cNvGraphicFramePr>
          <p:nvPr/>
        </p:nvGraphicFramePr>
        <p:xfrm>
          <a:off x="4356100" y="473075"/>
          <a:ext cx="4629150" cy="952500"/>
        </p:xfrm>
        <a:graphic>
          <a:graphicData uri="http://schemas.openxmlformats.org/presentationml/2006/ole">
            <mc:AlternateContent xmlns:mc="http://schemas.openxmlformats.org/markup-compatibility/2006">
              <mc:Choice xmlns:v="urn:schemas-microsoft-com:vml" Requires="v">
                <p:oleObj spid="_x0000_s13626" name="Equation" r:id="rId3" imgW="863225" imgH="177723" progId="Equation.DSMT4">
                  <p:embed/>
                </p:oleObj>
              </mc:Choice>
              <mc:Fallback>
                <p:oleObj name="Equation" r:id="rId3" imgW="863225" imgH="177723" progId="Equation.DSMT4">
                  <p:embed/>
                  <p:pic>
                    <p:nvPicPr>
                      <p:cNvPr id="0" name="Объект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6100" y="473075"/>
                        <a:ext cx="4629150" cy="9525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353" name="Объект 12">
            <a:extLst>
              <a:ext uri="{FF2B5EF4-FFF2-40B4-BE49-F238E27FC236}">
                <a16:creationId xmlns:a16="http://schemas.microsoft.com/office/drawing/2014/main" xmlns="" id="{777B2F8D-6DF6-4CDA-BD67-01203FDD01A3}"/>
              </a:ext>
            </a:extLst>
          </p:cNvPr>
          <p:cNvGraphicFramePr>
            <a:graphicFrameLocks noChangeAspect="1"/>
          </p:cNvGraphicFramePr>
          <p:nvPr/>
        </p:nvGraphicFramePr>
        <p:xfrm>
          <a:off x="107950" y="84138"/>
          <a:ext cx="3678238" cy="1728787"/>
        </p:xfrm>
        <a:graphic>
          <a:graphicData uri="http://schemas.openxmlformats.org/presentationml/2006/ole">
            <mc:AlternateContent xmlns:mc="http://schemas.openxmlformats.org/markup-compatibility/2006">
              <mc:Choice xmlns:v="urn:schemas-microsoft-com:vml" Requires="v">
                <p:oleObj spid="_x0000_s13627" name="Equation" r:id="rId5" imgW="837836" imgH="393529" progId="Equation.DSMT4">
                  <p:embed/>
                </p:oleObj>
              </mc:Choice>
              <mc:Fallback>
                <p:oleObj name="Equation" r:id="rId5" imgW="837836" imgH="393529" progId="Equation.DSMT4">
                  <p:embed/>
                  <p:pic>
                    <p:nvPicPr>
                      <p:cNvPr id="0" name="Объект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950" y="84138"/>
                        <a:ext cx="3678238" cy="17287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5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35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358B5DA9-B97A-4203-81C1-163EEFB2C4EC}"/>
              </a:ext>
            </a:extLst>
          </p:cNvPr>
          <p:cNvSpPr txBox="1"/>
          <p:nvPr/>
        </p:nvSpPr>
        <p:spPr>
          <a:xfrm>
            <a:off x="0" y="1196752"/>
            <a:ext cx="9144000" cy="4154984"/>
          </a:xfrm>
          <a:prstGeom prst="rect">
            <a:avLst/>
          </a:prstGeom>
          <a:solidFill>
            <a:schemeClr val="bg1"/>
          </a:solidFill>
        </p:spPr>
        <p:txBody>
          <a:bodyPr wrap="square" rtlCol="0">
            <a:spAutoFit/>
          </a:bodyPr>
          <a:lstStyle/>
          <a:p>
            <a:pPr algn="ctr"/>
            <a:r>
              <a:rPr lang="ru-RU" sz="4400" b="1" dirty="0">
                <a:solidFill>
                  <a:srgbClr val="FF0000"/>
                </a:solidFill>
              </a:rPr>
              <a:t>Сочетание </a:t>
            </a:r>
          </a:p>
          <a:p>
            <a:pPr algn="ctr"/>
            <a:r>
              <a:rPr lang="ru-RU" sz="4400" b="1" dirty="0">
                <a:solidFill>
                  <a:srgbClr val="3333FF"/>
                </a:solidFill>
              </a:rPr>
              <a:t>поворотной симметрии </a:t>
            </a:r>
          </a:p>
          <a:p>
            <a:pPr algn="ctr"/>
            <a:r>
              <a:rPr lang="ru-RU" sz="4400" b="1" dirty="0">
                <a:solidFill>
                  <a:srgbClr val="3333FF"/>
                </a:solidFill>
              </a:rPr>
              <a:t>с трансляционной симметрией</a:t>
            </a:r>
            <a:r>
              <a:rPr lang="ru-RU" sz="4400" b="1" dirty="0">
                <a:solidFill>
                  <a:srgbClr val="FF0000"/>
                </a:solidFill>
              </a:rPr>
              <a:t> приводит к запрету </a:t>
            </a:r>
          </a:p>
          <a:p>
            <a:pPr algn="ctr"/>
            <a:r>
              <a:rPr lang="ru-RU" sz="4400" b="1" dirty="0">
                <a:solidFill>
                  <a:srgbClr val="FF0000"/>
                </a:solidFill>
              </a:rPr>
              <a:t>оси симметрии 5-ого порядка </a:t>
            </a:r>
          </a:p>
          <a:p>
            <a:pPr algn="ctr"/>
            <a:r>
              <a:rPr lang="ru-RU" sz="4400" b="1" dirty="0">
                <a:solidFill>
                  <a:srgbClr val="FF0000"/>
                </a:solidFill>
              </a:rPr>
              <a:t>в кристаллографии</a:t>
            </a:r>
          </a:p>
        </p:txBody>
      </p:sp>
    </p:spTree>
    <p:extLst>
      <p:ext uri="{BB962C8B-B14F-4D97-AF65-F5344CB8AC3E}">
        <p14:creationId xmlns:p14="http://schemas.microsoft.com/office/powerpoint/2010/main" val="6986553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a:extLst>
              <a:ext uri="{FF2B5EF4-FFF2-40B4-BE49-F238E27FC236}">
                <a16:creationId xmlns:a16="http://schemas.microsoft.com/office/drawing/2014/main" xmlns="" id="{FD7EACE8-C158-4980-888A-B02AB3CF9E87}"/>
              </a:ext>
            </a:extLst>
          </p:cNvPr>
          <p:cNvSpPr txBox="1">
            <a:spLocks noChangeArrowheads="1"/>
          </p:cNvSpPr>
          <p:nvPr/>
        </p:nvSpPr>
        <p:spPr bwMode="auto">
          <a:xfrm>
            <a:off x="0" y="0"/>
            <a:ext cx="9144000" cy="70788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ru-RU" altLang="ru-RU" sz="4000" b="1" dirty="0">
                <a:solidFill>
                  <a:srgbClr val="3333FF"/>
                </a:solidFill>
              </a:rPr>
              <a:t>Группы симметрии </a:t>
            </a:r>
          </a:p>
        </p:txBody>
      </p:sp>
      <p:pic>
        <p:nvPicPr>
          <p:cNvPr id="3" name="Picture 5" descr="H:\кварц 2.tif">
            <a:extLst>
              <a:ext uri="{FF2B5EF4-FFF2-40B4-BE49-F238E27FC236}">
                <a16:creationId xmlns:a16="http://schemas.microsoft.com/office/drawing/2014/main" xmlns="" id="{22AF3BB6-AAA5-461C-98B1-0F5AA77E78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31" y="900669"/>
            <a:ext cx="3157240" cy="3810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Прямоугольник 3">
            <a:extLst>
              <a:ext uri="{FF2B5EF4-FFF2-40B4-BE49-F238E27FC236}">
                <a16:creationId xmlns:a16="http://schemas.microsoft.com/office/drawing/2014/main" xmlns="" id="{05DA769F-BD15-424F-981C-20D11B8B5273}"/>
              </a:ext>
            </a:extLst>
          </p:cNvPr>
          <p:cNvSpPr>
            <a:spLocks noChangeArrowheads="1"/>
          </p:cNvSpPr>
          <p:nvPr/>
        </p:nvSpPr>
        <p:spPr bwMode="auto">
          <a:xfrm>
            <a:off x="3190874" y="772557"/>
            <a:ext cx="5953125" cy="120032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ru-RU" altLang="ru-RU" sz="2400" b="1" dirty="0">
                <a:solidFill>
                  <a:srgbClr val="3333FF"/>
                </a:solidFill>
              </a:rPr>
              <a:t>Кристаллу может быть присуща не одна, а несколько </a:t>
            </a:r>
          </a:p>
          <a:p>
            <a:pPr algn="ctr" eaLnBrk="1" hangingPunct="1">
              <a:spcBef>
                <a:spcPct val="0"/>
              </a:spcBef>
              <a:buFontTx/>
              <a:buNone/>
            </a:pPr>
            <a:r>
              <a:rPr lang="ru-RU" altLang="ru-RU" sz="2400" b="1" dirty="0">
                <a:solidFill>
                  <a:srgbClr val="3333FF"/>
                </a:solidFill>
              </a:rPr>
              <a:t>операций симметрии. </a:t>
            </a:r>
            <a:endParaRPr lang="ru-RU" altLang="ru-RU" sz="2400" b="1" dirty="0"/>
          </a:p>
        </p:txBody>
      </p:sp>
      <p:sp>
        <p:nvSpPr>
          <p:cNvPr id="5" name="Прямоугольник 4">
            <a:extLst>
              <a:ext uri="{FF2B5EF4-FFF2-40B4-BE49-F238E27FC236}">
                <a16:creationId xmlns:a16="http://schemas.microsoft.com/office/drawing/2014/main" xmlns="" id="{1E80F31F-A0D1-4F50-B3D3-0D2F41841D93}"/>
              </a:ext>
            </a:extLst>
          </p:cNvPr>
          <p:cNvSpPr>
            <a:spLocks noChangeArrowheads="1"/>
          </p:cNvSpPr>
          <p:nvPr/>
        </p:nvSpPr>
        <p:spPr bwMode="auto">
          <a:xfrm>
            <a:off x="3190874" y="2011622"/>
            <a:ext cx="5953126" cy="132343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457200" indent="-457200" algn="ctr" eaLnBrk="1" hangingPunct="1">
              <a:spcBef>
                <a:spcPct val="0"/>
              </a:spcBef>
              <a:buFontTx/>
              <a:buAutoNum type="arabicPeriod"/>
            </a:pPr>
            <a:r>
              <a:rPr lang="ru-RU" altLang="ru-RU" sz="2000" dirty="0">
                <a:solidFill>
                  <a:srgbClr val="3333FF"/>
                </a:solidFill>
              </a:rPr>
              <a:t>Кристалл кварца совмещается с собой при повороте на 120° и 240° </a:t>
            </a:r>
          </a:p>
          <a:p>
            <a:pPr algn="ctr" eaLnBrk="1" hangingPunct="1">
              <a:spcBef>
                <a:spcPct val="0"/>
              </a:spcBef>
              <a:buNone/>
            </a:pPr>
            <a:r>
              <a:rPr lang="ru-RU" altLang="ru-RU" sz="2000" dirty="0">
                <a:solidFill>
                  <a:srgbClr val="3333FF"/>
                </a:solidFill>
              </a:rPr>
              <a:t>вокруг оси 3-его порядка  </a:t>
            </a:r>
          </a:p>
          <a:p>
            <a:pPr algn="ctr" eaLnBrk="1" hangingPunct="1">
              <a:spcBef>
                <a:spcPct val="0"/>
              </a:spcBef>
              <a:buNone/>
            </a:pPr>
            <a:r>
              <a:rPr lang="ru-RU" altLang="ru-RU" sz="2000" dirty="0">
                <a:solidFill>
                  <a:srgbClr val="FF0000"/>
                </a:solidFill>
              </a:rPr>
              <a:t>(операция симметрии </a:t>
            </a:r>
            <a:r>
              <a:rPr lang="ru-RU" altLang="ru-RU" sz="2000" b="1" dirty="0">
                <a:solidFill>
                  <a:srgbClr val="FF0000"/>
                </a:solidFill>
              </a:rPr>
              <a:t>g</a:t>
            </a:r>
            <a:r>
              <a:rPr lang="ru-RU" altLang="ru-RU" sz="2000" b="1" baseline="-25000" dirty="0">
                <a:solidFill>
                  <a:srgbClr val="FF0000"/>
                </a:solidFill>
              </a:rPr>
              <a:t>1</a:t>
            </a:r>
            <a:r>
              <a:rPr lang="ru-RU" altLang="ru-RU" sz="2000" dirty="0">
                <a:solidFill>
                  <a:srgbClr val="FF0000"/>
                </a:solidFill>
              </a:rPr>
              <a:t>)</a:t>
            </a:r>
          </a:p>
        </p:txBody>
      </p:sp>
      <p:sp>
        <p:nvSpPr>
          <p:cNvPr id="6" name="Прямоугольник 5">
            <a:extLst>
              <a:ext uri="{FF2B5EF4-FFF2-40B4-BE49-F238E27FC236}">
                <a16:creationId xmlns:a16="http://schemas.microsoft.com/office/drawing/2014/main" xmlns="" id="{EBD91E70-EB9E-4F1D-861D-76D9D10CB16B}"/>
              </a:ext>
            </a:extLst>
          </p:cNvPr>
          <p:cNvSpPr>
            <a:spLocks noChangeArrowheads="1"/>
          </p:cNvSpPr>
          <p:nvPr/>
        </p:nvSpPr>
        <p:spPr bwMode="auto">
          <a:xfrm>
            <a:off x="3190874" y="3387867"/>
            <a:ext cx="5953126" cy="132343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ru-RU" altLang="ru-RU" sz="2000" dirty="0">
                <a:solidFill>
                  <a:srgbClr val="3333FF"/>
                </a:solidFill>
              </a:rPr>
              <a:t>2. Кристалл кварца совмещается с собой при повороте на 180° вокруг трех осей второго порядка 2</a:t>
            </a:r>
            <a:r>
              <a:rPr lang="ru-RU" altLang="ru-RU" sz="2000" i="1" dirty="0">
                <a:solidFill>
                  <a:srgbClr val="3333FF"/>
                </a:solidFill>
              </a:rPr>
              <a:t>x</a:t>
            </a:r>
            <a:r>
              <a:rPr lang="ru-RU" altLang="ru-RU" sz="2000" dirty="0">
                <a:solidFill>
                  <a:srgbClr val="3333FF"/>
                </a:solidFill>
              </a:rPr>
              <a:t>, 2</a:t>
            </a:r>
            <a:r>
              <a:rPr lang="ru-RU" altLang="ru-RU" sz="2000" i="1" dirty="0">
                <a:solidFill>
                  <a:srgbClr val="3333FF"/>
                </a:solidFill>
              </a:rPr>
              <a:t>y</a:t>
            </a:r>
            <a:r>
              <a:rPr lang="ru-RU" altLang="ru-RU" sz="2000" dirty="0">
                <a:solidFill>
                  <a:srgbClr val="3333FF"/>
                </a:solidFill>
              </a:rPr>
              <a:t>, 2</a:t>
            </a:r>
            <a:r>
              <a:rPr lang="ru-RU" altLang="ru-RU" sz="2000" i="1" dirty="0">
                <a:solidFill>
                  <a:srgbClr val="3333FF"/>
                </a:solidFill>
              </a:rPr>
              <a:t>w </a:t>
            </a:r>
          </a:p>
          <a:p>
            <a:pPr algn="ctr" eaLnBrk="1" hangingPunct="1">
              <a:spcBef>
                <a:spcPct val="0"/>
              </a:spcBef>
              <a:buFontTx/>
              <a:buNone/>
            </a:pPr>
            <a:r>
              <a:rPr lang="ru-RU" altLang="ru-RU" sz="2000" dirty="0">
                <a:solidFill>
                  <a:srgbClr val="FF0000"/>
                </a:solidFill>
              </a:rPr>
              <a:t>(операции симметрии </a:t>
            </a:r>
            <a:r>
              <a:rPr lang="ru-RU" altLang="ru-RU" sz="2000" b="1" dirty="0">
                <a:solidFill>
                  <a:srgbClr val="FF0000"/>
                </a:solidFill>
              </a:rPr>
              <a:t>g</a:t>
            </a:r>
            <a:r>
              <a:rPr lang="ru-RU" altLang="ru-RU" sz="2000" b="1" baseline="-25000" dirty="0">
                <a:solidFill>
                  <a:srgbClr val="FF0000"/>
                </a:solidFill>
              </a:rPr>
              <a:t>2</a:t>
            </a:r>
            <a:r>
              <a:rPr lang="en-US" altLang="ru-RU" sz="2000" b="1" dirty="0">
                <a:solidFill>
                  <a:srgbClr val="FF0000"/>
                </a:solidFill>
              </a:rPr>
              <a:t>, g</a:t>
            </a:r>
            <a:r>
              <a:rPr lang="en-US" altLang="ru-RU" sz="2000" b="1" baseline="-25000" dirty="0">
                <a:solidFill>
                  <a:srgbClr val="FF0000"/>
                </a:solidFill>
              </a:rPr>
              <a:t>3</a:t>
            </a:r>
            <a:r>
              <a:rPr lang="en-US" altLang="ru-RU" sz="2000" b="1" dirty="0">
                <a:solidFill>
                  <a:srgbClr val="FF0000"/>
                </a:solidFill>
              </a:rPr>
              <a:t>, g</a:t>
            </a:r>
            <a:r>
              <a:rPr lang="en-US" altLang="ru-RU" sz="2000" b="1" baseline="-25000" dirty="0">
                <a:solidFill>
                  <a:srgbClr val="FF0000"/>
                </a:solidFill>
              </a:rPr>
              <a:t>4</a:t>
            </a:r>
            <a:r>
              <a:rPr lang="ru-RU" altLang="ru-RU" sz="2000" dirty="0">
                <a:solidFill>
                  <a:srgbClr val="FF0000"/>
                </a:solidFill>
              </a:rPr>
              <a:t>)</a:t>
            </a:r>
          </a:p>
        </p:txBody>
      </p:sp>
      <p:sp>
        <p:nvSpPr>
          <p:cNvPr id="7" name="Прямоугольник 6">
            <a:extLst>
              <a:ext uri="{FF2B5EF4-FFF2-40B4-BE49-F238E27FC236}">
                <a16:creationId xmlns:a16="http://schemas.microsoft.com/office/drawing/2014/main" xmlns="" id="{2DC60595-E690-418F-9984-803A2D3CFE6A}"/>
              </a:ext>
            </a:extLst>
          </p:cNvPr>
          <p:cNvSpPr>
            <a:spLocks noChangeArrowheads="1"/>
          </p:cNvSpPr>
          <p:nvPr/>
        </p:nvSpPr>
        <p:spPr bwMode="auto">
          <a:xfrm>
            <a:off x="0" y="4797152"/>
            <a:ext cx="9144000" cy="10156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ru-RU" altLang="ru-RU" sz="2000" b="1">
                <a:solidFill>
                  <a:srgbClr val="FF0000"/>
                </a:solidFill>
              </a:rPr>
              <a:t>Совокупность всех операций симметрии [</a:t>
            </a:r>
            <a:r>
              <a:rPr lang="ru-RU" altLang="ru-RU" sz="2000" b="1" i="1">
                <a:solidFill>
                  <a:srgbClr val="FF0000"/>
                </a:solidFill>
              </a:rPr>
              <a:t>g</a:t>
            </a:r>
            <a:r>
              <a:rPr lang="ru-RU" altLang="ru-RU" sz="2000" b="1" i="1" baseline="-25000">
                <a:solidFill>
                  <a:srgbClr val="FF0000"/>
                </a:solidFill>
              </a:rPr>
              <a:t>1</a:t>
            </a:r>
            <a:r>
              <a:rPr lang="ru-RU" altLang="ru-RU" sz="2000" b="1">
                <a:solidFill>
                  <a:srgbClr val="FF0000"/>
                </a:solidFill>
              </a:rPr>
              <a:t>,..., </a:t>
            </a:r>
            <a:r>
              <a:rPr lang="ru-RU" altLang="ru-RU" sz="2000" b="1" i="1">
                <a:solidFill>
                  <a:srgbClr val="FF0000"/>
                </a:solidFill>
              </a:rPr>
              <a:t>g</a:t>
            </a:r>
            <a:r>
              <a:rPr lang="ru-RU" altLang="ru-RU" sz="2000" b="1" i="1" baseline="-25000">
                <a:solidFill>
                  <a:srgbClr val="FF0000"/>
                </a:solidFill>
              </a:rPr>
              <a:t>n</a:t>
            </a:r>
            <a:r>
              <a:rPr lang="ru-RU" altLang="ru-RU" sz="2000" b="1">
                <a:solidFill>
                  <a:srgbClr val="FF0000"/>
                </a:solidFill>
              </a:rPr>
              <a:t>] для данного кристалла образует группу симметрии. Число операций, образующих группу G, называется порядком группы симметрии (</a:t>
            </a:r>
            <a:r>
              <a:rPr lang="en-US" altLang="ru-RU" sz="2000" b="1">
                <a:solidFill>
                  <a:srgbClr val="FF0000"/>
                </a:solidFill>
              </a:rPr>
              <a:t>G</a:t>
            </a:r>
            <a:r>
              <a:rPr lang="en-US" altLang="ru-RU" sz="2000" b="1" baseline="-25000">
                <a:solidFill>
                  <a:srgbClr val="FF0000"/>
                </a:solidFill>
              </a:rPr>
              <a:t>n</a:t>
            </a:r>
            <a:r>
              <a:rPr lang="en-US" altLang="ru-RU" sz="2000" b="1">
                <a:solidFill>
                  <a:srgbClr val="FF0000"/>
                </a:solidFill>
              </a:rPr>
              <a:t>)</a:t>
            </a:r>
            <a:r>
              <a:rPr lang="ru-RU" altLang="ru-RU" sz="2000" b="1">
                <a:solidFill>
                  <a:srgbClr val="FF0000"/>
                </a:solidFill>
              </a:rPr>
              <a:t>.</a:t>
            </a:r>
            <a:r>
              <a:rPr lang="en-US" altLang="ru-RU" sz="2000" b="1">
                <a:solidFill>
                  <a:srgbClr val="FF0000"/>
                </a:solidFill>
              </a:rPr>
              <a:t> </a:t>
            </a:r>
            <a:endParaRPr lang="ru-RU" altLang="ru-RU" sz="2000" b="1">
              <a:solidFill>
                <a:srgbClr val="FF0000"/>
              </a:solidFill>
            </a:endParaRPr>
          </a:p>
        </p:txBody>
      </p:sp>
      <p:sp>
        <p:nvSpPr>
          <p:cNvPr id="11272" name="TextBox 7">
            <a:extLst>
              <a:ext uri="{FF2B5EF4-FFF2-40B4-BE49-F238E27FC236}">
                <a16:creationId xmlns:a16="http://schemas.microsoft.com/office/drawing/2014/main" xmlns="" id="{D8A0A95B-4E03-4ED9-BC50-5F0E474FBCE3}"/>
              </a:ext>
            </a:extLst>
          </p:cNvPr>
          <p:cNvSpPr txBox="1">
            <a:spLocks noChangeArrowheads="1"/>
          </p:cNvSpPr>
          <p:nvPr/>
        </p:nvSpPr>
        <p:spPr bwMode="auto">
          <a:xfrm>
            <a:off x="0" y="5855028"/>
            <a:ext cx="9144000" cy="83099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ru-RU" altLang="ru-RU" sz="2400">
                <a:solidFill>
                  <a:srgbClr val="0000CC"/>
                </a:solidFill>
              </a:rPr>
              <a:t>В данном случае для кристалла кварца порядок группы симметрии равен 4 </a:t>
            </a:r>
            <a:r>
              <a:rPr lang="ru-RU" altLang="ru-RU" sz="2400" b="1">
                <a:solidFill>
                  <a:srgbClr val="FF0000"/>
                </a:solidFill>
              </a:rPr>
              <a:t>(</a:t>
            </a:r>
            <a:r>
              <a:rPr lang="en-US" altLang="ru-RU" sz="2400" b="1">
                <a:solidFill>
                  <a:srgbClr val="FF0000"/>
                </a:solidFill>
              </a:rPr>
              <a:t>G</a:t>
            </a:r>
            <a:r>
              <a:rPr lang="en-US" altLang="ru-RU" sz="2400" b="1" baseline="-25000">
                <a:solidFill>
                  <a:srgbClr val="FF0000"/>
                </a:solidFill>
              </a:rPr>
              <a:t>4</a:t>
            </a:r>
            <a:r>
              <a:rPr lang="en-US" altLang="ru-RU" sz="2400" b="1">
                <a:solidFill>
                  <a:srgbClr val="FF0000"/>
                </a:solidFill>
              </a:rPr>
              <a:t>)</a:t>
            </a:r>
            <a:endParaRPr lang="ru-RU" altLang="ru-RU" sz="2400" b="1">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2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7" grpId="0" animBg="1"/>
      <p:bldP spid="1127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xmlns="" id="{F7D3349D-D3E0-436E-82CE-14B793773C03}"/>
              </a:ext>
            </a:extLst>
          </p:cNvPr>
          <p:cNvSpPr>
            <a:spLocks noChangeArrowheads="1"/>
          </p:cNvSpPr>
          <p:nvPr/>
        </p:nvSpPr>
        <p:spPr bwMode="auto">
          <a:xfrm>
            <a:off x="0" y="277456"/>
            <a:ext cx="9144000" cy="600164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ru-RU" altLang="ru-RU" b="1" dirty="0">
                <a:solidFill>
                  <a:srgbClr val="3333FF"/>
                </a:solidFill>
              </a:rPr>
              <a:t>Геометрически возможные сочетания операций симметрии определяют ту или иную точечную группу, которые изображаются обычно на стереографической проекции. </a:t>
            </a:r>
          </a:p>
          <a:p>
            <a:pPr algn="ctr" eaLnBrk="1" hangingPunct="1">
              <a:spcBef>
                <a:spcPct val="0"/>
              </a:spcBef>
              <a:buFontTx/>
              <a:buNone/>
            </a:pPr>
            <a:r>
              <a:rPr lang="ru-RU" altLang="ru-RU" b="1" dirty="0">
                <a:solidFill>
                  <a:srgbClr val="FF0000"/>
                </a:solidFill>
              </a:rPr>
              <a:t>При преобразованиях точечной симметрии по крайней мере одна точка объекта остаётся неподвижной — преобразуется сама в себя.</a:t>
            </a:r>
            <a:r>
              <a:rPr lang="ru-RU" altLang="ru-RU" b="1" dirty="0">
                <a:solidFill>
                  <a:srgbClr val="3333FF"/>
                </a:solidFill>
              </a:rPr>
              <a:t> </a:t>
            </a:r>
          </a:p>
          <a:p>
            <a:pPr algn="ctr" eaLnBrk="1" hangingPunct="1">
              <a:spcBef>
                <a:spcPct val="0"/>
              </a:spcBef>
              <a:buFontTx/>
              <a:buNone/>
            </a:pPr>
            <a:r>
              <a:rPr lang="ru-RU" altLang="ru-RU" b="1" dirty="0">
                <a:solidFill>
                  <a:srgbClr val="3333FF"/>
                </a:solidFill>
              </a:rPr>
              <a:t>В ней пересекаются все элементы симметрии, и она является центром стереографической проекции</a:t>
            </a:r>
            <a:endParaRPr lang="ru-RU" altLang="ru-RU" dirty="0"/>
          </a:p>
        </p:txBody>
      </p:sp>
    </p:spTree>
    <p:extLst>
      <p:ext uri="{BB962C8B-B14F-4D97-AF65-F5344CB8AC3E}">
        <p14:creationId xmlns:p14="http://schemas.microsoft.com/office/powerpoint/2010/main" val="4064127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xmlns="" id="{F8A31E6C-C861-481F-86B1-00B179A48B9F}"/>
              </a:ext>
            </a:extLst>
          </p:cNvPr>
          <p:cNvSpPr>
            <a:spLocks noChangeArrowheads="1"/>
          </p:cNvSpPr>
          <p:nvPr/>
        </p:nvSpPr>
        <p:spPr bwMode="auto">
          <a:xfrm>
            <a:off x="0" y="185727"/>
            <a:ext cx="9165993" cy="655564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ru-RU" altLang="ru-RU" sz="4400" b="1" dirty="0"/>
              <a:t>Операциями </a:t>
            </a:r>
          </a:p>
          <a:p>
            <a:pPr algn="ctr" eaLnBrk="1" hangingPunct="1">
              <a:spcBef>
                <a:spcPct val="0"/>
              </a:spcBef>
              <a:buFontTx/>
              <a:buNone/>
            </a:pPr>
            <a:r>
              <a:rPr lang="ru-RU" altLang="ru-RU" sz="4400" b="1" dirty="0"/>
              <a:t>точечной группы симметрии являются:</a:t>
            </a:r>
          </a:p>
          <a:p>
            <a:pPr algn="ctr" eaLnBrk="1" hangingPunct="1">
              <a:spcBef>
                <a:spcPct val="0"/>
              </a:spcBef>
              <a:buFontTx/>
              <a:buNone/>
            </a:pPr>
            <a:r>
              <a:rPr lang="ru-RU" altLang="ru-RU" b="1" dirty="0"/>
              <a:t> </a:t>
            </a:r>
          </a:p>
          <a:p>
            <a:pPr indent="538163" eaLnBrk="1" hangingPunct="1">
              <a:spcBef>
                <a:spcPct val="0"/>
              </a:spcBef>
              <a:buNone/>
            </a:pPr>
            <a:r>
              <a:rPr lang="ru-RU" altLang="ru-RU" b="1" dirty="0">
                <a:solidFill>
                  <a:srgbClr val="0000CC"/>
                </a:solidFill>
              </a:rPr>
              <a:t>1. Повороты вокруг оси симметрии </a:t>
            </a:r>
          </a:p>
          <a:p>
            <a:pPr indent="538163" eaLnBrk="1" hangingPunct="1">
              <a:spcBef>
                <a:spcPct val="0"/>
              </a:spcBef>
              <a:buNone/>
            </a:pPr>
            <a:r>
              <a:rPr lang="ru-RU" altLang="ru-RU" b="1" dirty="0">
                <a:solidFill>
                  <a:srgbClr val="0000CC"/>
                </a:solidFill>
              </a:rPr>
              <a:t>порядка </a:t>
            </a:r>
            <a:r>
              <a:rPr lang="ru-RU" altLang="ru-RU" b="1" i="1" dirty="0">
                <a:solidFill>
                  <a:srgbClr val="0000CC"/>
                </a:solidFill>
              </a:rPr>
              <a:t>N</a:t>
            </a:r>
            <a:r>
              <a:rPr lang="ru-RU" altLang="ru-RU" b="1" dirty="0">
                <a:solidFill>
                  <a:srgbClr val="0000CC"/>
                </a:solidFill>
              </a:rPr>
              <a:t> на 360°/</a:t>
            </a:r>
            <a:r>
              <a:rPr lang="en-US" altLang="ru-RU" b="1" dirty="0">
                <a:solidFill>
                  <a:srgbClr val="0000CC"/>
                </a:solidFill>
              </a:rPr>
              <a:t>N</a:t>
            </a:r>
            <a:r>
              <a:rPr lang="ru-RU" altLang="ru-RU" b="1" dirty="0">
                <a:solidFill>
                  <a:srgbClr val="0000CC"/>
                </a:solidFill>
              </a:rPr>
              <a:t>, </a:t>
            </a:r>
          </a:p>
          <a:p>
            <a:pPr marL="538163" eaLnBrk="1" hangingPunct="1">
              <a:spcBef>
                <a:spcPct val="0"/>
              </a:spcBef>
              <a:buNone/>
            </a:pPr>
            <a:r>
              <a:rPr lang="ru-RU" altLang="ru-RU" b="1" dirty="0">
                <a:solidFill>
                  <a:srgbClr val="00B050"/>
                </a:solidFill>
              </a:rPr>
              <a:t>2. Отражение в плоскости симметрии (зеркальное отражение), </a:t>
            </a:r>
          </a:p>
          <a:p>
            <a:pPr marL="538163" eaLnBrk="1" hangingPunct="1">
              <a:spcBef>
                <a:spcPct val="0"/>
              </a:spcBef>
              <a:buNone/>
            </a:pPr>
            <a:r>
              <a:rPr lang="ru-RU" altLang="ru-RU" b="1" dirty="0">
                <a:solidFill>
                  <a:srgbClr val="C00000"/>
                </a:solidFill>
              </a:rPr>
              <a:t>3. Инверсия (отражение в точке); инверсионные повороты  (комбинация поворота на 360°/</a:t>
            </a:r>
            <a:r>
              <a:rPr lang="ru-RU" altLang="ru-RU" b="1" i="1" dirty="0">
                <a:solidFill>
                  <a:srgbClr val="C00000"/>
                </a:solidFill>
              </a:rPr>
              <a:t>N</a:t>
            </a:r>
            <a:r>
              <a:rPr lang="ru-RU" altLang="ru-RU" b="1" dirty="0">
                <a:solidFill>
                  <a:srgbClr val="C00000"/>
                </a:solidFill>
              </a:rPr>
              <a:t> с одновременной инверсией) </a:t>
            </a:r>
            <a:endParaRPr lang="ru-RU" altLang="ru-RU" dirty="0">
              <a:solidFill>
                <a:srgbClr val="C00000"/>
              </a:solidFill>
            </a:endParaRPr>
          </a:p>
        </p:txBody>
      </p:sp>
    </p:spTree>
    <p:extLst>
      <p:ext uri="{BB962C8B-B14F-4D97-AF65-F5344CB8AC3E}">
        <p14:creationId xmlns:p14="http://schemas.microsoft.com/office/powerpoint/2010/main" val="2146405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a:extLst>
              <a:ext uri="{FF2B5EF4-FFF2-40B4-BE49-F238E27FC236}">
                <a16:creationId xmlns:a16="http://schemas.microsoft.com/office/drawing/2014/main" xmlns="" id="{CB9E937E-ABD3-486F-BD26-15B3367AA03C}"/>
              </a:ext>
            </a:extLst>
          </p:cNvPr>
          <p:cNvSpPr txBox="1">
            <a:spLocks noChangeArrowheads="1"/>
          </p:cNvSpPr>
          <p:nvPr/>
        </p:nvSpPr>
        <p:spPr bwMode="auto">
          <a:xfrm>
            <a:off x="0" y="260648"/>
            <a:ext cx="9144000" cy="169277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ru-RU" altLang="ru-RU" b="1" dirty="0">
                <a:solidFill>
                  <a:srgbClr val="3333FF"/>
                </a:solidFill>
              </a:rPr>
              <a:t>Внешняя форма кристалла (огранка) </a:t>
            </a:r>
          </a:p>
          <a:p>
            <a:pPr algn="ctr" eaLnBrk="1" hangingPunct="1">
              <a:spcBef>
                <a:spcPct val="0"/>
              </a:spcBef>
              <a:buFontTx/>
              <a:buNone/>
            </a:pPr>
            <a:r>
              <a:rPr lang="ru-RU" altLang="ru-RU" b="1" dirty="0">
                <a:solidFill>
                  <a:srgbClr val="3333FF"/>
                </a:solidFill>
              </a:rPr>
              <a:t>определяется </a:t>
            </a:r>
          </a:p>
          <a:p>
            <a:pPr algn="ctr" eaLnBrk="1" hangingPunct="1">
              <a:spcBef>
                <a:spcPct val="0"/>
              </a:spcBef>
              <a:buFontTx/>
              <a:buNone/>
            </a:pPr>
            <a:r>
              <a:rPr lang="ru-RU" altLang="ru-RU" sz="4000" b="1" dirty="0">
                <a:solidFill>
                  <a:srgbClr val="FF0000"/>
                </a:solidFill>
              </a:rPr>
              <a:t>точечной группой симметрии</a:t>
            </a:r>
            <a:r>
              <a:rPr lang="ru-RU" altLang="ru-RU" sz="4000" dirty="0">
                <a:solidFill>
                  <a:srgbClr val="FF0000"/>
                </a:solidFill>
              </a:rPr>
              <a:t> </a:t>
            </a:r>
          </a:p>
        </p:txBody>
      </p:sp>
      <p:sp>
        <p:nvSpPr>
          <p:cNvPr id="3" name="Text Box 5">
            <a:extLst>
              <a:ext uri="{FF2B5EF4-FFF2-40B4-BE49-F238E27FC236}">
                <a16:creationId xmlns:a16="http://schemas.microsoft.com/office/drawing/2014/main" xmlns="" id="{EB4D3392-5499-436D-BFAD-A93873A84267}"/>
              </a:ext>
            </a:extLst>
          </p:cNvPr>
          <p:cNvSpPr txBox="1">
            <a:spLocks noChangeArrowheads="1"/>
          </p:cNvSpPr>
          <p:nvPr/>
        </p:nvSpPr>
        <p:spPr bwMode="auto">
          <a:xfrm>
            <a:off x="0" y="2132856"/>
            <a:ext cx="9144000" cy="403187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ru-RU" altLang="ru-RU" sz="2800" b="1" dirty="0">
                <a:solidFill>
                  <a:srgbClr val="3333FF"/>
                </a:solidFill>
              </a:rPr>
              <a:t>Совокупность операций симметрии, при которых остается неподвижной одна из точек кристалла, называются точечными группами симметрии. В кристаллографии для описания симметрии </a:t>
            </a:r>
            <a:r>
              <a:rPr lang="ru-RU" altLang="ru-RU" b="1" dirty="0"/>
              <a:t>существует только </a:t>
            </a:r>
          </a:p>
          <a:p>
            <a:pPr algn="ctr" eaLnBrk="1" hangingPunct="1">
              <a:spcBef>
                <a:spcPct val="0"/>
              </a:spcBef>
              <a:buFontTx/>
              <a:buNone/>
            </a:pPr>
            <a:r>
              <a:rPr lang="ru-RU" altLang="ru-RU" sz="2800" b="1" i="1" dirty="0">
                <a:solidFill>
                  <a:srgbClr val="FF0000"/>
                </a:solidFill>
              </a:rPr>
              <a:t>32 точечные группы симметрии</a:t>
            </a:r>
            <a:r>
              <a:rPr lang="ru-RU" altLang="ru-RU" sz="2800" b="1" dirty="0">
                <a:solidFill>
                  <a:srgbClr val="3333FF"/>
                </a:solidFill>
              </a:rPr>
              <a:t> </a:t>
            </a:r>
          </a:p>
          <a:p>
            <a:pPr algn="ctr" eaLnBrk="1" hangingPunct="1">
              <a:spcBef>
                <a:spcPct val="0"/>
              </a:spcBef>
              <a:buFontTx/>
              <a:buNone/>
            </a:pPr>
            <a:r>
              <a:rPr lang="ru-RU" altLang="ru-RU" sz="2800" b="1" dirty="0">
                <a:solidFill>
                  <a:srgbClr val="3333FF"/>
                </a:solidFill>
              </a:rPr>
              <a:t>(1830 год, </a:t>
            </a:r>
            <a:r>
              <a:rPr lang="ru-RU" altLang="ru-RU" sz="2800" b="1" dirty="0" err="1">
                <a:solidFill>
                  <a:srgbClr val="3333FF"/>
                </a:solidFill>
              </a:rPr>
              <a:t>Ф.Гессель</a:t>
            </a:r>
            <a:r>
              <a:rPr lang="ru-RU" altLang="ru-RU" sz="2800" b="1" dirty="0">
                <a:solidFill>
                  <a:srgbClr val="3333FF"/>
                </a:solidFill>
              </a:rPr>
              <a:t>). </a:t>
            </a:r>
            <a:endParaRPr lang="en-US" altLang="ru-RU" sz="2800" b="1" dirty="0">
              <a:solidFill>
                <a:srgbClr val="3333FF"/>
              </a:solidFill>
            </a:endParaRPr>
          </a:p>
          <a:p>
            <a:pPr algn="ctr" eaLnBrk="1" hangingPunct="1">
              <a:spcBef>
                <a:spcPct val="0"/>
              </a:spcBef>
              <a:buFontTx/>
              <a:buNone/>
            </a:pPr>
            <a:r>
              <a:rPr lang="ru-RU" altLang="ru-RU" sz="2800" b="1" dirty="0">
                <a:solidFill>
                  <a:srgbClr val="FF0000"/>
                </a:solidFill>
              </a:rPr>
              <a:t>Точечные группы симметрии описывают внешнюю форму кристалла</a:t>
            </a:r>
            <a:r>
              <a:rPr lang="ru-RU" altLang="ru-RU" sz="2000" b="1" dirty="0">
                <a:solidFill>
                  <a:srgbClr val="FF0000"/>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xmlns="" id="{0E1105DC-443F-4788-A0BA-9E37938C2BBD}"/>
              </a:ext>
            </a:extLst>
          </p:cNvPr>
          <p:cNvSpPr/>
          <p:nvPr/>
        </p:nvSpPr>
        <p:spPr>
          <a:xfrm>
            <a:off x="0" y="188640"/>
            <a:ext cx="9144000" cy="3139321"/>
          </a:xfrm>
          <a:prstGeom prst="rect">
            <a:avLst/>
          </a:prstGeom>
          <a:solidFill>
            <a:schemeClr val="bg1"/>
          </a:solidFill>
        </p:spPr>
        <p:txBody>
          <a:bodyPr wrap="square">
            <a:spAutoFit/>
          </a:bodyPr>
          <a:lstStyle/>
          <a:p>
            <a:pPr algn="ctr"/>
            <a:r>
              <a:rPr lang="ru-RU" sz="6600" b="1" dirty="0">
                <a:solidFill>
                  <a:srgbClr val="FF0000"/>
                </a:solidFill>
              </a:rPr>
              <a:t>Точечные группы</a:t>
            </a:r>
            <a:r>
              <a:rPr lang="en-US" sz="6600" b="1" dirty="0">
                <a:solidFill>
                  <a:srgbClr val="FF0000"/>
                </a:solidFill>
              </a:rPr>
              <a:t> </a:t>
            </a:r>
            <a:r>
              <a:rPr lang="ru-RU" sz="6600" b="1" dirty="0">
                <a:solidFill>
                  <a:srgbClr val="FF0000"/>
                </a:solidFill>
              </a:rPr>
              <a:t>симметрии кристаллов </a:t>
            </a:r>
            <a:r>
              <a:rPr lang="ru-RU" sz="6600" b="1" dirty="0"/>
              <a:t>(32) </a:t>
            </a:r>
          </a:p>
        </p:txBody>
      </p:sp>
      <p:sp>
        <p:nvSpPr>
          <p:cNvPr id="3" name="Прямоугольник 2">
            <a:extLst>
              <a:ext uri="{FF2B5EF4-FFF2-40B4-BE49-F238E27FC236}">
                <a16:creationId xmlns:a16="http://schemas.microsoft.com/office/drawing/2014/main" xmlns="" id="{B6FB11B8-7389-4FD3-A999-D37098517412}"/>
              </a:ext>
            </a:extLst>
          </p:cNvPr>
          <p:cNvSpPr/>
          <p:nvPr/>
        </p:nvSpPr>
        <p:spPr>
          <a:xfrm>
            <a:off x="0" y="3645024"/>
            <a:ext cx="9144000" cy="1569660"/>
          </a:xfrm>
          <a:prstGeom prst="rect">
            <a:avLst/>
          </a:prstGeom>
          <a:solidFill>
            <a:schemeClr val="bg1"/>
          </a:solidFill>
        </p:spPr>
        <p:txBody>
          <a:bodyPr wrap="square">
            <a:spAutoFit/>
          </a:bodyPr>
          <a:lstStyle/>
          <a:p>
            <a:pPr algn="ctr"/>
            <a:r>
              <a:rPr lang="ru-RU" sz="4800" dirty="0">
                <a:solidFill>
                  <a:srgbClr val="3333FF"/>
                </a:solidFill>
              </a:rPr>
              <a:t>Они описывают внешнюю форму (огранку) кристаллов!!!</a:t>
            </a:r>
          </a:p>
        </p:txBody>
      </p:sp>
      <p:sp>
        <p:nvSpPr>
          <p:cNvPr id="4" name="TextBox 3"/>
          <p:cNvSpPr txBox="1"/>
          <p:nvPr/>
        </p:nvSpPr>
        <p:spPr>
          <a:xfrm>
            <a:off x="0" y="5537904"/>
            <a:ext cx="9144000" cy="1077218"/>
          </a:xfrm>
          <a:prstGeom prst="rect">
            <a:avLst/>
          </a:prstGeom>
          <a:solidFill>
            <a:schemeClr val="bg1"/>
          </a:solidFill>
        </p:spPr>
        <p:txBody>
          <a:bodyPr wrap="square" rtlCol="0">
            <a:spAutoFit/>
          </a:bodyPr>
          <a:lstStyle/>
          <a:p>
            <a:pPr algn="ctr"/>
            <a:r>
              <a:rPr lang="ru-RU" altLang="ru-RU" sz="3200" b="1" dirty="0"/>
              <a:t>1830 год, </a:t>
            </a:r>
            <a:r>
              <a:rPr lang="ru-RU" sz="3200" dirty="0"/>
              <a:t>Иоганн Фридрих Христиан </a:t>
            </a:r>
            <a:r>
              <a:rPr lang="ru-RU" sz="3200" b="1" dirty="0" err="1"/>
              <a:t>Гессель</a:t>
            </a:r>
            <a:r>
              <a:rPr lang="ru-RU" sz="3200" dirty="0"/>
              <a:t> — немецкий учёный</a:t>
            </a:r>
          </a:p>
        </p:txBody>
      </p:sp>
    </p:spTree>
    <p:extLst>
      <p:ext uri="{BB962C8B-B14F-4D97-AF65-F5344CB8AC3E}">
        <p14:creationId xmlns:p14="http://schemas.microsoft.com/office/powerpoint/2010/main" val="1988424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a:extLst>
              <a:ext uri="{FF2B5EF4-FFF2-40B4-BE49-F238E27FC236}">
                <a16:creationId xmlns:a16="http://schemas.microsoft.com/office/drawing/2014/main" xmlns="" id="{8C39C2BF-F3CC-45FB-B1B2-ADEF7DB96D16}"/>
              </a:ext>
            </a:extLst>
          </p:cNvPr>
          <p:cNvSpPr txBox="1">
            <a:spLocks noChangeArrowheads="1"/>
          </p:cNvSpPr>
          <p:nvPr/>
        </p:nvSpPr>
        <p:spPr bwMode="auto">
          <a:xfrm>
            <a:off x="0" y="764704"/>
            <a:ext cx="9144000" cy="452431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ru-RU" altLang="ru-RU" sz="3600" dirty="0">
                <a:solidFill>
                  <a:srgbClr val="3333FF"/>
                </a:solidFill>
              </a:rPr>
              <a:t>Эти группы объединяются по симметрии формы элементарной ячейки </a:t>
            </a:r>
          </a:p>
          <a:p>
            <a:pPr algn="ctr" eaLnBrk="1" hangingPunct="1">
              <a:spcBef>
                <a:spcPct val="0"/>
              </a:spcBef>
              <a:buFontTx/>
              <a:buNone/>
            </a:pPr>
            <a:r>
              <a:rPr lang="ru-RU" altLang="ru-RU" sz="3600" dirty="0">
                <a:solidFill>
                  <a:srgbClr val="3333FF"/>
                </a:solidFill>
              </a:rPr>
              <a:t>(с периодами </a:t>
            </a:r>
            <a:r>
              <a:rPr lang="ru-RU" altLang="ru-RU" sz="3600" i="1" dirty="0">
                <a:solidFill>
                  <a:srgbClr val="3333FF"/>
                </a:solidFill>
              </a:rPr>
              <a:t>а</a:t>
            </a:r>
            <a:r>
              <a:rPr lang="ru-RU" altLang="ru-RU" sz="3600" dirty="0">
                <a:solidFill>
                  <a:srgbClr val="3333FF"/>
                </a:solidFill>
              </a:rPr>
              <a:t>, </a:t>
            </a:r>
            <a:r>
              <a:rPr lang="ru-RU" altLang="ru-RU" sz="3600" i="1" dirty="0">
                <a:solidFill>
                  <a:srgbClr val="3333FF"/>
                </a:solidFill>
              </a:rPr>
              <a:t>b</a:t>
            </a:r>
            <a:r>
              <a:rPr lang="ru-RU" altLang="ru-RU" sz="3600" dirty="0">
                <a:solidFill>
                  <a:srgbClr val="3333FF"/>
                </a:solidFill>
              </a:rPr>
              <a:t>, </a:t>
            </a:r>
            <a:r>
              <a:rPr lang="ru-RU" altLang="ru-RU" sz="3600" i="1" dirty="0">
                <a:solidFill>
                  <a:srgbClr val="3333FF"/>
                </a:solidFill>
              </a:rPr>
              <a:t>с</a:t>
            </a:r>
            <a:r>
              <a:rPr lang="ru-RU" altLang="ru-RU" sz="3600" dirty="0">
                <a:solidFill>
                  <a:srgbClr val="3333FF"/>
                </a:solidFill>
              </a:rPr>
              <a:t> и углами </a:t>
            </a:r>
            <a:r>
              <a:rPr lang="ru-RU" altLang="ru-RU" sz="3600" dirty="0">
                <a:solidFill>
                  <a:srgbClr val="3333FF"/>
                </a:solidFill>
                <a:latin typeface="Symbol" panose="05050102010706020507" pitchFamily="18" charset="2"/>
              </a:rPr>
              <a:t>a</a:t>
            </a:r>
            <a:r>
              <a:rPr lang="ru-RU" altLang="ru-RU" sz="3600" dirty="0">
                <a:solidFill>
                  <a:srgbClr val="3333FF"/>
                </a:solidFill>
              </a:rPr>
              <a:t>, </a:t>
            </a:r>
            <a:r>
              <a:rPr lang="ru-RU" altLang="ru-RU" sz="3600" dirty="0">
                <a:solidFill>
                  <a:srgbClr val="3333FF"/>
                </a:solidFill>
                <a:latin typeface="Symbol" panose="05050102010706020507" pitchFamily="18" charset="2"/>
              </a:rPr>
              <a:t>b</a:t>
            </a:r>
            <a:r>
              <a:rPr lang="ru-RU" altLang="ru-RU" sz="3600" dirty="0">
                <a:solidFill>
                  <a:srgbClr val="3333FF"/>
                </a:solidFill>
              </a:rPr>
              <a:t>, </a:t>
            </a:r>
            <a:r>
              <a:rPr lang="ru-RU" altLang="ru-RU" sz="3600" dirty="0">
                <a:solidFill>
                  <a:srgbClr val="3333FF"/>
                </a:solidFill>
                <a:latin typeface="Symbol" panose="05050102010706020507" pitchFamily="18" charset="2"/>
              </a:rPr>
              <a:t>g</a:t>
            </a:r>
            <a:r>
              <a:rPr lang="ru-RU" altLang="ru-RU" sz="3600" dirty="0">
                <a:solidFill>
                  <a:srgbClr val="3333FF"/>
                </a:solidFill>
              </a:rPr>
              <a:t>) </a:t>
            </a:r>
          </a:p>
          <a:p>
            <a:pPr algn="ctr" eaLnBrk="1" hangingPunct="1">
              <a:spcBef>
                <a:spcPct val="0"/>
              </a:spcBef>
              <a:buFontTx/>
              <a:buNone/>
            </a:pPr>
            <a:r>
              <a:rPr lang="ru-RU" altLang="ru-RU" sz="3600" dirty="0">
                <a:solidFill>
                  <a:srgbClr val="3333FF"/>
                </a:solidFill>
              </a:rPr>
              <a:t>в 7 </a:t>
            </a:r>
            <a:r>
              <a:rPr lang="ru-RU" altLang="ru-RU" sz="3600" i="1" u="sng" dirty="0">
                <a:solidFill>
                  <a:srgbClr val="3333FF"/>
                </a:solidFill>
                <a:hlinkClick r:id="rId2"/>
              </a:rPr>
              <a:t>кристаллографических</a:t>
            </a:r>
            <a:r>
              <a:rPr lang="ru-RU" altLang="ru-RU" sz="3600" dirty="0">
                <a:solidFill>
                  <a:srgbClr val="3333FF"/>
                </a:solidFill>
              </a:rPr>
              <a:t> </a:t>
            </a:r>
            <a:r>
              <a:rPr lang="ru-RU" altLang="ru-RU" sz="3600" i="1" u="sng" dirty="0" err="1">
                <a:solidFill>
                  <a:srgbClr val="3333FF"/>
                </a:solidFill>
                <a:hlinkClick r:id="rId2"/>
              </a:rPr>
              <a:t>сингоний</a:t>
            </a:r>
            <a:r>
              <a:rPr lang="ru-RU" altLang="ru-RU" sz="3600" i="1" u="sng" dirty="0">
                <a:solidFill>
                  <a:srgbClr val="3333FF"/>
                </a:solidFill>
              </a:rPr>
              <a:t> (систем, классов): </a:t>
            </a:r>
            <a:endParaRPr lang="ru-RU" altLang="ru-RU" sz="3600" dirty="0">
              <a:solidFill>
                <a:srgbClr val="3333FF"/>
              </a:solidFill>
            </a:endParaRPr>
          </a:p>
          <a:p>
            <a:pPr algn="ctr" eaLnBrk="1" hangingPunct="1">
              <a:spcBef>
                <a:spcPct val="0"/>
              </a:spcBef>
              <a:buFontTx/>
              <a:buNone/>
            </a:pPr>
            <a:r>
              <a:rPr lang="ru-RU" altLang="ru-RU" sz="3600" dirty="0">
                <a:solidFill>
                  <a:srgbClr val="3333FF"/>
                </a:solidFill>
              </a:rPr>
              <a:t>триклинную, моноклинную, ромбическую, тетрагональную, тригональную, гексагональную, кубическую.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
            <a:extLst>
              <a:ext uri="{FF2B5EF4-FFF2-40B4-BE49-F238E27FC236}">
                <a16:creationId xmlns:a16="http://schemas.microsoft.com/office/drawing/2014/main" xmlns="" id="{B11E475D-E012-4353-B17C-D8EE1DFCD140}"/>
              </a:ext>
            </a:extLst>
          </p:cNvPr>
          <p:cNvSpPr txBox="1">
            <a:spLocks noChangeArrowheads="1"/>
          </p:cNvSpPr>
          <p:nvPr/>
        </p:nvSpPr>
        <p:spPr bwMode="auto">
          <a:xfrm>
            <a:off x="0" y="1090479"/>
            <a:ext cx="9144000" cy="255454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ru-RU" altLang="ru-RU" b="1" dirty="0" err="1">
                <a:solidFill>
                  <a:srgbClr val="3333FF"/>
                </a:solidFill>
              </a:rPr>
              <a:t>Сингони́я</a:t>
            </a:r>
            <a:r>
              <a:rPr lang="ru-RU" altLang="ru-RU" dirty="0">
                <a:solidFill>
                  <a:srgbClr val="3333FF"/>
                </a:solidFill>
              </a:rPr>
              <a:t> (от греч. «</a:t>
            </a:r>
            <a:r>
              <a:rPr lang="ru-RU" altLang="ru-RU" dirty="0" err="1">
                <a:solidFill>
                  <a:srgbClr val="3333FF"/>
                </a:solidFill>
              </a:rPr>
              <a:t>сходноугольность</a:t>
            </a:r>
            <a:r>
              <a:rPr lang="ru-RU" altLang="ru-RU" dirty="0">
                <a:solidFill>
                  <a:srgbClr val="3333FF"/>
                </a:solidFill>
              </a:rPr>
              <a:t>») </a:t>
            </a:r>
          </a:p>
          <a:p>
            <a:pPr algn="ctr" eaLnBrk="1" hangingPunct="1">
              <a:spcBef>
                <a:spcPct val="0"/>
              </a:spcBef>
              <a:buFontTx/>
              <a:buNone/>
            </a:pPr>
            <a:r>
              <a:rPr lang="ru-RU" altLang="ru-RU" dirty="0"/>
              <a:t>классификация кристаллографических групп по симметрии кристаллических решёток </a:t>
            </a:r>
          </a:p>
          <a:p>
            <a:pPr algn="ctr" eaLnBrk="1" hangingPunct="1">
              <a:spcBef>
                <a:spcPct val="0"/>
              </a:spcBef>
              <a:buFontTx/>
              <a:buNone/>
            </a:pPr>
            <a:r>
              <a:rPr lang="ru-RU" altLang="ru-RU" dirty="0">
                <a:solidFill>
                  <a:srgbClr val="FF0000"/>
                </a:solidFill>
              </a:rPr>
              <a:t>в зависимости </a:t>
            </a:r>
          </a:p>
          <a:p>
            <a:pPr algn="ctr" eaLnBrk="1" hangingPunct="1">
              <a:spcBef>
                <a:spcPct val="0"/>
              </a:spcBef>
              <a:buFontTx/>
              <a:buNone/>
            </a:pPr>
            <a:r>
              <a:rPr lang="ru-RU" altLang="ru-RU" dirty="0">
                <a:solidFill>
                  <a:srgbClr val="FF0000"/>
                </a:solidFill>
              </a:rPr>
              <a:t>от геометрии системы координат </a:t>
            </a:r>
          </a:p>
        </p:txBody>
      </p:sp>
      <p:sp>
        <p:nvSpPr>
          <p:cNvPr id="13" name="TextBox 12">
            <a:extLst>
              <a:ext uri="{FF2B5EF4-FFF2-40B4-BE49-F238E27FC236}">
                <a16:creationId xmlns:a16="http://schemas.microsoft.com/office/drawing/2014/main" xmlns="" id="{39DC019B-EF32-441F-8BE9-B3E9D9B38F7A}"/>
              </a:ext>
            </a:extLst>
          </p:cNvPr>
          <p:cNvSpPr txBox="1"/>
          <p:nvPr/>
        </p:nvSpPr>
        <p:spPr>
          <a:xfrm>
            <a:off x="0" y="4293096"/>
            <a:ext cx="9144000" cy="1200329"/>
          </a:xfrm>
          <a:prstGeom prst="rect">
            <a:avLst/>
          </a:prstGeom>
          <a:solidFill>
            <a:schemeClr val="bg1"/>
          </a:solidFill>
        </p:spPr>
        <p:txBody>
          <a:bodyPr wrap="square" rtlCol="0">
            <a:spAutoFit/>
          </a:bodyPr>
          <a:lstStyle/>
          <a:p>
            <a:pPr algn="ctr"/>
            <a:r>
              <a:rPr lang="ru-RU" sz="2400" dirty="0"/>
              <a:t>Христиан </a:t>
            </a:r>
            <a:r>
              <a:rPr lang="ru-RU" sz="2400" dirty="0" err="1"/>
              <a:t>Самуэль</a:t>
            </a:r>
            <a:r>
              <a:rPr lang="ru-RU" sz="2400" dirty="0"/>
              <a:t> </a:t>
            </a:r>
            <a:r>
              <a:rPr lang="ru-RU" sz="2400" b="1" dirty="0" err="1"/>
              <a:t>Вейс</a:t>
            </a:r>
            <a:r>
              <a:rPr lang="ru-RU" sz="2400" dirty="0"/>
              <a:t> (</a:t>
            </a:r>
            <a:r>
              <a:rPr lang="ru-RU" sz="2400" dirty="0" err="1"/>
              <a:t>Вайс</a:t>
            </a:r>
            <a:r>
              <a:rPr lang="ru-RU" sz="2400" dirty="0"/>
              <a:t>) </a:t>
            </a:r>
          </a:p>
          <a:p>
            <a:pPr algn="ctr"/>
            <a:r>
              <a:rPr lang="ru-RU" sz="2400" dirty="0"/>
              <a:t>и  Карл Фридрих </a:t>
            </a:r>
            <a:r>
              <a:rPr lang="ru-RU" sz="2400" b="1" dirty="0"/>
              <a:t>Моос</a:t>
            </a:r>
            <a:r>
              <a:rPr lang="ru-RU" sz="2400" dirty="0"/>
              <a:t> – </a:t>
            </a:r>
          </a:p>
          <a:p>
            <a:pPr algn="ctr"/>
            <a:r>
              <a:rPr lang="ru-RU" sz="2400" dirty="0"/>
              <a:t>немецкие ученые, начало 19-ого века. </a:t>
            </a:r>
          </a:p>
        </p:txBody>
      </p:sp>
    </p:spTree>
    <p:extLst>
      <p:ext uri="{BB962C8B-B14F-4D97-AF65-F5344CB8AC3E}">
        <p14:creationId xmlns:p14="http://schemas.microsoft.com/office/powerpoint/2010/main" val="1743030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Box 3">
            <a:extLst>
              <a:ext uri="{FF2B5EF4-FFF2-40B4-BE49-F238E27FC236}">
                <a16:creationId xmlns:a16="http://schemas.microsoft.com/office/drawing/2014/main" xmlns="" id="{0866FB2D-0525-401B-BD8B-16568AFDFEA5}"/>
              </a:ext>
            </a:extLst>
          </p:cNvPr>
          <p:cNvSpPr txBox="1">
            <a:spLocks noChangeArrowheads="1"/>
          </p:cNvSpPr>
          <p:nvPr/>
        </p:nvSpPr>
        <p:spPr bwMode="auto">
          <a:xfrm>
            <a:off x="0" y="1341438"/>
            <a:ext cx="9144000" cy="39703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ru-RU" altLang="ru-RU" sz="2800" b="1" dirty="0" err="1"/>
              <a:t>Сингони́я</a:t>
            </a:r>
            <a:r>
              <a:rPr lang="ru-RU" altLang="ru-RU" sz="2800" dirty="0"/>
              <a:t> (от греч. </a:t>
            </a:r>
            <a:r>
              <a:rPr lang="ru-RU" altLang="ru-RU" sz="2800" dirty="0" err="1"/>
              <a:t>syn</a:t>
            </a:r>
            <a:r>
              <a:rPr lang="ru-RU" altLang="ru-RU" sz="2800" dirty="0"/>
              <a:t> «согласно, вместе, рядом» и </a:t>
            </a:r>
            <a:r>
              <a:rPr lang="ru-RU" altLang="ru-RU" sz="2800" dirty="0" err="1"/>
              <a:t>gonia</a:t>
            </a:r>
            <a:r>
              <a:rPr lang="ru-RU" altLang="ru-RU" sz="2800" dirty="0"/>
              <a:t> «угол»; буквально </a:t>
            </a:r>
            <a:r>
              <a:rPr lang="ru-RU" altLang="ru-RU" sz="2800" b="1" dirty="0"/>
              <a:t>«</a:t>
            </a:r>
            <a:r>
              <a:rPr lang="ru-RU" altLang="ru-RU" sz="2800" b="1" dirty="0" err="1"/>
              <a:t>сходноугольность</a:t>
            </a:r>
            <a:r>
              <a:rPr lang="ru-RU" altLang="ru-RU" sz="2800" b="1" dirty="0"/>
              <a:t>»</a:t>
            </a:r>
            <a:r>
              <a:rPr lang="ru-RU" altLang="ru-RU" sz="2800" dirty="0"/>
              <a:t>) и классификация кристаллографических групп симметрии, кристаллов и кристаллических решеток по признаку симметрии элементарной ячейки; группы симметрии с единой координатной системой объединяются в одну сингонию. Кристаллы, принадлежащие к одной и той же сингонии, имеют подобные углы и рёбра элементарной ячейки</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Горный хрусталь">
            <a:extLst>
              <a:ext uri="{FF2B5EF4-FFF2-40B4-BE49-F238E27FC236}">
                <a16:creationId xmlns:a16="http://schemas.microsoft.com/office/drawing/2014/main" xmlns="" id="{FFDD81D8-7EC0-4C5D-A6CB-B44B837A96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564904"/>
            <a:ext cx="9144000" cy="4075612"/>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a:extLst>
              <a:ext uri="{FF2B5EF4-FFF2-40B4-BE49-F238E27FC236}">
                <a16:creationId xmlns:a16="http://schemas.microsoft.com/office/drawing/2014/main" xmlns="" id="{2228980B-5EEB-4F5C-B40C-D4DC2BA7633E}"/>
              </a:ext>
            </a:extLst>
          </p:cNvPr>
          <p:cNvSpPr/>
          <p:nvPr/>
        </p:nvSpPr>
        <p:spPr>
          <a:xfrm>
            <a:off x="-1" y="260648"/>
            <a:ext cx="9144001" cy="2246769"/>
          </a:xfrm>
          <a:prstGeom prst="rect">
            <a:avLst/>
          </a:prstGeom>
          <a:solidFill>
            <a:schemeClr val="bg1"/>
          </a:solidFill>
        </p:spPr>
        <p:txBody>
          <a:bodyPr wrap="square">
            <a:spAutoFit/>
          </a:bodyPr>
          <a:lstStyle/>
          <a:p>
            <a:pPr algn="ctr"/>
            <a:r>
              <a:rPr lang="ru-RU" sz="2800" dirty="0">
                <a:solidFill>
                  <a:srgbClr val="3333FF"/>
                </a:solidFill>
              </a:rPr>
              <a:t>Название «кристалл» произошло от двух греческих слов – «холод» и «застывать», </a:t>
            </a:r>
          </a:p>
          <a:p>
            <a:pPr algn="ctr"/>
            <a:r>
              <a:rPr lang="ru-RU" sz="2800" dirty="0">
                <a:solidFill>
                  <a:srgbClr val="3333FF"/>
                </a:solidFill>
              </a:rPr>
              <a:t>что означало «застывший лед» и относилось к кристаллам горного хрусталя, </a:t>
            </a:r>
          </a:p>
          <a:p>
            <a:pPr algn="ctr"/>
            <a:r>
              <a:rPr lang="ru-RU" sz="2800" dirty="0">
                <a:solidFill>
                  <a:srgbClr val="3333FF"/>
                </a:solidFill>
              </a:rPr>
              <a:t>считавшимися в те времена окаменевшим льдом</a:t>
            </a:r>
            <a:endParaRPr lang="ru-RU" sz="2800" dirty="0"/>
          </a:p>
        </p:txBody>
      </p:sp>
    </p:spTree>
    <p:extLst>
      <p:ext uri="{BB962C8B-B14F-4D97-AF65-F5344CB8AC3E}">
        <p14:creationId xmlns:p14="http://schemas.microsoft.com/office/powerpoint/2010/main" val="1727096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a:extLst>
              <a:ext uri="{FF2B5EF4-FFF2-40B4-BE49-F238E27FC236}">
                <a16:creationId xmlns:a16="http://schemas.microsoft.com/office/drawing/2014/main" xmlns="" id="{A8AEE866-A971-44A9-B9EE-B00C83412D1C}"/>
              </a:ext>
            </a:extLst>
          </p:cNvPr>
          <p:cNvPicPr>
            <a:picLocks noChangeAspect="1"/>
          </p:cNvPicPr>
          <p:nvPr/>
        </p:nvPicPr>
        <p:blipFill>
          <a:blip r:embed="rId2"/>
          <a:stretch>
            <a:fillRect/>
          </a:stretch>
        </p:blipFill>
        <p:spPr>
          <a:xfrm>
            <a:off x="215440" y="783010"/>
            <a:ext cx="8713119" cy="6093296"/>
          </a:xfrm>
          <a:prstGeom prst="rect">
            <a:avLst/>
          </a:prstGeom>
        </p:spPr>
      </p:pic>
      <p:sp>
        <p:nvSpPr>
          <p:cNvPr id="8" name="Text Box 5">
            <a:extLst>
              <a:ext uri="{FF2B5EF4-FFF2-40B4-BE49-F238E27FC236}">
                <a16:creationId xmlns:a16="http://schemas.microsoft.com/office/drawing/2014/main" xmlns="" id="{C699451E-79EC-4E90-8601-C89AC4F67007}"/>
              </a:ext>
            </a:extLst>
          </p:cNvPr>
          <p:cNvSpPr txBox="1">
            <a:spLocks noChangeArrowheads="1"/>
          </p:cNvSpPr>
          <p:nvPr/>
        </p:nvSpPr>
        <p:spPr bwMode="auto">
          <a:xfrm>
            <a:off x="7938" y="0"/>
            <a:ext cx="9136062" cy="70788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ru-RU" altLang="ru-RU" sz="4000" b="1" dirty="0">
                <a:solidFill>
                  <a:srgbClr val="3333FF"/>
                </a:solidFill>
              </a:rPr>
              <a:t>32 класса симметрии </a:t>
            </a:r>
            <a:r>
              <a:rPr lang="ru-RU" altLang="ru-RU" sz="4000" b="1" dirty="0"/>
              <a:t>(</a:t>
            </a:r>
            <a:r>
              <a:rPr lang="en-US" altLang="ru-RU" sz="4000" b="1" dirty="0"/>
              <a:t>7 </a:t>
            </a:r>
            <a:r>
              <a:rPr lang="ru-RU" altLang="ru-RU" sz="4000" b="1" dirty="0" err="1"/>
              <a:t>сингоний</a:t>
            </a:r>
            <a:r>
              <a:rPr lang="ru-RU" altLang="ru-RU" sz="4000" b="1" dirty="0"/>
              <a:t>)</a:t>
            </a:r>
            <a:endParaRPr lang="ru-RU" altLang="ru-RU" sz="4000" b="1" dirty="0">
              <a:solidFill>
                <a:srgbClr val="3333FF"/>
              </a:solidFill>
            </a:endParaRPr>
          </a:p>
        </p:txBody>
      </p:sp>
    </p:spTree>
    <p:extLst>
      <p:ext uri="{BB962C8B-B14F-4D97-AF65-F5344CB8AC3E}">
        <p14:creationId xmlns:p14="http://schemas.microsoft.com/office/powerpoint/2010/main" val="656204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5895552" cy="68686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72530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Text Box 3">
            <a:extLst>
              <a:ext uri="{FF2B5EF4-FFF2-40B4-BE49-F238E27FC236}">
                <a16:creationId xmlns:a16="http://schemas.microsoft.com/office/drawing/2014/main" xmlns="" id="{B1D67731-0527-412A-B73D-54FE0403E083}"/>
              </a:ext>
            </a:extLst>
          </p:cNvPr>
          <p:cNvSpPr txBox="1">
            <a:spLocks noChangeArrowheads="1"/>
          </p:cNvSpPr>
          <p:nvPr/>
        </p:nvSpPr>
        <p:spPr bwMode="auto">
          <a:xfrm>
            <a:off x="15875" y="0"/>
            <a:ext cx="9144000" cy="8302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ru-RU" altLang="ru-RU" sz="2400" b="1" dirty="0">
                <a:solidFill>
                  <a:srgbClr val="3333FF"/>
                </a:solidFill>
              </a:rPr>
              <a:t>Кристаллические классы (32 класса </a:t>
            </a:r>
            <a:r>
              <a:rPr lang="ru-RU" altLang="ru-RU" sz="2400" b="1" dirty="0" err="1">
                <a:solidFill>
                  <a:srgbClr val="3333FF"/>
                </a:solidFill>
              </a:rPr>
              <a:t>Ф.Гессель</a:t>
            </a:r>
            <a:r>
              <a:rPr lang="ru-RU" altLang="ru-RU" sz="2400" b="1" dirty="0">
                <a:solidFill>
                  <a:srgbClr val="3333FF"/>
                </a:solidFill>
              </a:rPr>
              <a:t>) </a:t>
            </a:r>
          </a:p>
          <a:p>
            <a:pPr algn="ctr" eaLnBrk="1" hangingPunct="1">
              <a:spcBef>
                <a:spcPct val="0"/>
              </a:spcBef>
              <a:buFontTx/>
              <a:buNone/>
            </a:pPr>
            <a:r>
              <a:rPr lang="ru-RU" altLang="ru-RU" sz="2400" b="1" dirty="0">
                <a:solidFill>
                  <a:srgbClr val="3333FF"/>
                </a:solidFill>
              </a:rPr>
              <a:t>и их распределения по </a:t>
            </a:r>
            <a:r>
              <a:rPr lang="ru-RU" altLang="ru-RU" sz="2400" b="1" dirty="0" err="1">
                <a:solidFill>
                  <a:srgbClr val="3333FF"/>
                </a:solidFill>
              </a:rPr>
              <a:t>сингониям</a:t>
            </a:r>
            <a:r>
              <a:rPr lang="ru-RU" altLang="ru-RU" sz="2400" b="1" dirty="0">
                <a:solidFill>
                  <a:srgbClr val="3333FF"/>
                </a:solidFill>
              </a:rPr>
              <a:t> (системам)</a:t>
            </a:r>
            <a:r>
              <a:rPr lang="en-US" altLang="ru-RU" sz="2400" b="1" dirty="0">
                <a:solidFill>
                  <a:srgbClr val="3333FF"/>
                </a:solidFill>
              </a:rPr>
              <a:t> </a:t>
            </a:r>
            <a:endParaRPr lang="ru-RU" altLang="ru-RU" sz="2400" dirty="0"/>
          </a:p>
        </p:txBody>
      </p:sp>
      <p:pic>
        <p:nvPicPr>
          <p:cNvPr id="3" name="Рисунок 2">
            <a:extLst>
              <a:ext uri="{FF2B5EF4-FFF2-40B4-BE49-F238E27FC236}">
                <a16:creationId xmlns:a16="http://schemas.microsoft.com/office/drawing/2014/main" xmlns="" id="{583A676B-EE91-4B16-873A-5E815152197B}"/>
              </a:ext>
            </a:extLst>
          </p:cNvPr>
          <p:cNvPicPr>
            <a:picLocks noChangeAspect="1"/>
          </p:cNvPicPr>
          <p:nvPr/>
        </p:nvPicPr>
        <p:blipFill>
          <a:blip r:embed="rId3"/>
          <a:stretch>
            <a:fillRect/>
          </a:stretch>
        </p:blipFill>
        <p:spPr>
          <a:xfrm>
            <a:off x="15875" y="852919"/>
            <a:ext cx="9128125" cy="6005081"/>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xmlns="" id="{222EA5F3-37B2-4D34-9A5D-3672CCFEB207}"/>
              </a:ext>
            </a:extLst>
          </p:cNvPr>
          <p:cNvPicPr>
            <a:picLocks noChangeAspect="1"/>
          </p:cNvPicPr>
          <p:nvPr/>
        </p:nvPicPr>
        <p:blipFill>
          <a:blip r:embed="rId2"/>
          <a:stretch>
            <a:fillRect/>
          </a:stretch>
        </p:blipFill>
        <p:spPr>
          <a:xfrm>
            <a:off x="0" y="0"/>
            <a:ext cx="9144000" cy="6848872"/>
          </a:xfrm>
          <a:prstGeom prst="rect">
            <a:avLst/>
          </a:prstGeom>
        </p:spPr>
      </p:pic>
    </p:spTree>
    <p:extLst>
      <p:ext uri="{BB962C8B-B14F-4D97-AF65-F5344CB8AC3E}">
        <p14:creationId xmlns:p14="http://schemas.microsoft.com/office/powerpoint/2010/main" val="29080698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C701DE3A-E455-4552-A422-A55281AF0714}"/>
              </a:ext>
            </a:extLst>
          </p:cNvPr>
          <p:cNvSpPr txBox="1"/>
          <p:nvPr/>
        </p:nvSpPr>
        <p:spPr>
          <a:xfrm>
            <a:off x="0" y="1628800"/>
            <a:ext cx="9137130" cy="2862322"/>
          </a:xfrm>
          <a:prstGeom prst="rect">
            <a:avLst/>
          </a:prstGeom>
          <a:solidFill>
            <a:schemeClr val="bg1"/>
          </a:solidFill>
        </p:spPr>
        <p:txBody>
          <a:bodyPr wrap="square" rtlCol="0">
            <a:spAutoFit/>
          </a:bodyPr>
          <a:lstStyle/>
          <a:p>
            <a:pPr algn="ctr"/>
            <a:r>
              <a:rPr lang="ru-RU" sz="6000" b="1" dirty="0"/>
              <a:t>Кристаллические</a:t>
            </a:r>
            <a:r>
              <a:rPr lang="en-US" sz="6000" b="1" dirty="0"/>
              <a:t> </a:t>
            </a:r>
            <a:r>
              <a:rPr lang="ru-RU" sz="6000" b="1" dirty="0"/>
              <a:t>классы </a:t>
            </a:r>
          </a:p>
          <a:p>
            <a:pPr algn="ctr"/>
            <a:r>
              <a:rPr lang="ru-RU" sz="6000" dirty="0">
                <a:solidFill>
                  <a:srgbClr val="FF0000"/>
                </a:solidFill>
              </a:rPr>
              <a:t>системы</a:t>
            </a:r>
            <a:r>
              <a:rPr lang="ru-RU" sz="6000" dirty="0"/>
              <a:t> - </a:t>
            </a:r>
            <a:r>
              <a:rPr lang="ru-RU" sz="6000" dirty="0">
                <a:solidFill>
                  <a:srgbClr val="3333FF"/>
                </a:solidFill>
              </a:rPr>
              <a:t>сингонии</a:t>
            </a:r>
          </a:p>
        </p:txBody>
      </p:sp>
    </p:spTree>
    <p:extLst>
      <p:ext uri="{BB962C8B-B14F-4D97-AF65-F5344CB8AC3E}">
        <p14:creationId xmlns:p14="http://schemas.microsoft.com/office/powerpoint/2010/main" val="3350457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D663CE31-F6C0-4288-BD60-FA18A790C910}"/>
              </a:ext>
            </a:extLst>
          </p:cNvPr>
          <p:cNvSpPr txBox="1"/>
          <p:nvPr/>
        </p:nvSpPr>
        <p:spPr>
          <a:xfrm>
            <a:off x="0" y="0"/>
            <a:ext cx="9144000" cy="707886"/>
          </a:xfrm>
          <a:prstGeom prst="rect">
            <a:avLst/>
          </a:prstGeom>
          <a:solidFill>
            <a:schemeClr val="bg1"/>
          </a:solidFill>
        </p:spPr>
        <p:txBody>
          <a:bodyPr wrap="square" rtlCol="0">
            <a:spAutoFit/>
          </a:bodyPr>
          <a:lstStyle/>
          <a:p>
            <a:pPr algn="ctr"/>
            <a:r>
              <a:rPr lang="en-US" sz="4000" dirty="0"/>
              <a:t>1</a:t>
            </a:r>
            <a:r>
              <a:rPr lang="ru-RU" sz="4000" dirty="0"/>
              <a:t>. Триклинная система (сингония) </a:t>
            </a:r>
          </a:p>
        </p:txBody>
      </p:sp>
      <p:sp>
        <p:nvSpPr>
          <p:cNvPr id="7" name="TextBox 6">
            <a:extLst>
              <a:ext uri="{FF2B5EF4-FFF2-40B4-BE49-F238E27FC236}">
                <a16:creationId xmlns:a16="http://schemas.microsoft.com/office/drawing/2014/main" xmlns="" id="{22895140-8175-4CD8-9683-601224082876}"/>
              </a:ext>
            </a:extLst>
          </p:cNvPr>
          <p:cNvSpPr txBox="1"/>
          <p:nvPr/>
        </p:nvSpPr>
        <p:spPr>
          <a:xfrm>
            <a:off x="3013434" y="958706"/>
            <a:ext cx="1297150" cy="584775"/>
          </a:xfrm>
          <a:prstGeom prst="rect">
            <a:avLst/>
          </a:prstGeom>
          <a:solidFill>
            <a:schemeClr val="bg1"/>
          </a:solidFill>
        </p:spPr>
        <p:txBody>
          <a:bodyPr wrap="none" rtlCol="0">
            <a:spAutoFit/>
          </a:bodyPr>
          <a:lstStyle/>
          <a:p>
            <a:r>
              <a:rPr lang="en-US" sz="3200" dirty="0" err="1">
                <a:solidFill>
                  <a:srgbClr val="3333FF"/>
                </a:solidFill>
              </a:rPr>
              <a:t>a≠b≠c</a:t>
            </a:r>
            <a:endParaRPr lang="ru-RU" sz="3200" dirty="0">
              <a:solidFill>
                <a:srgbClr val="3333FF"/>
              </a:solidFill>
            </a:endParaRPr>
          </a:p>
        </p:txBody>
      </p:sp>
      <p:sp>
        <p:nvSpPr>
          <p:cNvPr id="8" name="TextBox 7">
            <a:extLst>
              <a:ext uri="{FF2B5EF4-FFF2-40B4-BE49-F238E27FC236}">
                <a16:creationId xmlns:a16="http://schemas.microsoft.com/office/drawing/2014/main" xmlns="" id="{51D5C86E-1154-4684-B798-08CC1E66E9DA}"/>
              </a:ext>
            </a:extLst>
          </p:cNvPr>
          <p:cNvSpPr txBox="1"/>
          <p:nvPr/>
        </p:nvSpPr>
        <p:spPr>
          <a:xfrm>
            <a:off x="4310584" y="958704"/>
            <a:ext cx="2159566" cy="584775"/>
          </a:xfrm>
          <a:prstGeom prst="rect">
            <a:avLst/>
          </a:prstGeom>
          <a:solidFill>
            <a:schemeClr val="bg1"/>
          </a:solidFill>
        </p:spPr>
        <p:txBody>
          <a:bodyPr wrap="none" rtlCol="0">
            <a:spAutoFit/>
          </a:bodyPr>
          <a:lstStyle/>
          <a:p>
            <a:r>
              <a:rPr lang="el-GR" sz="3200" dirty="0">
                <a:solidFill>
                  <a:srgbClr val="3333FF"/>
                </a:solidFill>
              </a:rPr>
              <a:t>α≠β≠γ≠</a:t>
            </a:r>
            <a:r>
              <a:rPr lang="en-US" sz="3200" dirty="0">
                <a:solidFill>
                  <a:srgbClr val="3333FF"/>
                </a:solidFill>
              </a:rPr>
              <a:t>90°</a:t>
            </a:r>
            <a:endParaRPr lang="ru-RU" sz="3200" dirty="0">
              <a:solidFill>
                <a:srgbClr val="3333FF"/>
              </a:solidFill>
            </a:endParaRPr>
          </a:p>
        </p:txBody>
      </p:sp>
      <p:pic>
        <p:nvPicPr>
          <p:cNvPr id="4" name="Рисунок 3">
            <a:extLst>
              <a:ext uri="{FF2B5EF4-FFF2-40B4-BE49-F238E27FC236}">
                <a16:creationId xmlns:a16="http://schemas.microsoft.com/office/drawing/2014/main" xmlns="" id="{5D8F14C8-7043-4EC5-88A3-163863E620C4}"/>
              </a:ext>
            </a:extLst>
          </p:cNvPr>
          <p:cNvPicPr>
            <a:picLocks noChangeAspect="1"/>
          </p:cNvPicPr>
          <p:nvPr/>
        </p:nvPicPr>
        <p:blipFill>
          <a:blip r:embed="rId2"/>
          <a:stretch>
            <a:fillRect/>
          </a:stretch>
        </p:blipFill>
        <p:spPr>
          <a:xfrm>
            <a:off x="1187624" y="1794299"/>
            <a:ext cx="7149056" cy="5023098"/>
          </a:xfrm>
          <a:prstGeom prst="rect">
            <a:avLst/>
          </a:prstGeom>
        </p:spPr>
      </p:pic>
    </p:spTree>
    <p:extLst>
      <p:ext uri="{BB962C8B-B14F-4D97-AF65-F5344CB8AC3E}">
        <p14:creationId xmlns:p14="http://schemas.microsoft.com/office/powerpoint/2010/main" val="4293919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C9D3DF47-4DDD-4100-8548-7896F2E2A58A}"/>
              </a:ext>
            </a:extLst>
          </p:cNvPr>
          <p:cNvSpPr txBox="1"/>
          <p:nvPr/>
        </p:nvSpPr>
        <p:spPr>
          <a:xfrm>
            <a:off x="0" y="0"/>
            <a:ext cx="9144000" cy="707886"/>
          </a:xfrm>
          <a:prstGeom prst="rect">
            <a:avLst/>
          </a:prstGeom>
          <a:solidFill>
            <a:schemeClr val="bg1"/>
          </a:solidFill>
        </p:spPr>
        <p:txBody>
          <a:bodyPr wrap="square" rtlCol="0">
            <a:spAutoFit/>
          </a:bodyPr>
          <a:lstStyle/>
          <a:p>
            <a:pPr algn="ctr"/>
            <a:r>
              <a:rPr lang="en-US" sz="4000" dirty="0"/>
              <a:t>2</a:t>
            </a:r>
            <a:r>
              <a:rPr lang="ru-RU" sz="4000" dirty="0"/>
              <a:t>. Моноклинная система</a:t>
            </a:r>
          </a:p>
        </p:txBody>
      </p:sp>
      <p:sp>
        <p:nvSpPr>
          <p:cNvPr id="3" name="TextBox 2">
            <a:extLst>
              <a:ext uri="{FF2B5EF4-FFF2-40B4-BE49-F238E27FC236}">
                <a16:creationId xmlns:a16="http://schemas.microsoft.com/office/drawing/2014/main" xmlns="" id="{C1FDBE3C-FE4B-4A01-BAFC-79082684672A}"/>
              </a:ext>
            </a:extLst>
          </p:cNvPr>
          <p:cNvSpPr txBox="1"/>
          <p:nvPr/>
        </p:nvSpPr>
        <p:spPr>
          <a:xfrm>
            <a:off x="2905682" y="825430"/>
            <a:ext cx="1297150" cy="584775"/>
          </a:xfrm>
          <a:prstGeom prst="rect">
            <a:avLst/>
          </a:prstGeom>
          <a:solidFill>
            <a:schemeClr val="bg1"/>
          </a:solidFill>
        </p:spPr>
        <p:txBody>
          <a:bodyPr wrap="none" rtlCol="0">
            <a:spAutoFit/>
          </a:bodyPr>
          <a:lstStyle/>
          <a:p>
            <a:r>
              <a:rPr lang="en-US" sz="3200" dirty="0" err="1">
                <a:solidFill>
                  <a:srgbClr val="3333FF"/>
                </a:solidFill>
              </a:rPr>
              <a:t>a≠b≠c</a:t>
            </a:r>
            <a:endParaRPr lang="ru-RU" sz="3200" dirty="0">
              <a:solidFill>
                <a:srgbClr val="3333FF"/>
              </a:solidFill>
            </a:endParaRPr>
          </a:p>
        </p:txBody>
      </p:sp>
      <p:sp>
        <p:nvSpPr>
          <p:cNvPr id="4" name="TextBox 3">
            <a:extLst>
              <a:ext uri="{FF2B5EF4-FFF2-40B4-BE49-F238E27FC236}">
                <a16:creationId xmlns:a16="http://schemas.microsoft.com/office/drawing/2014/main" xmlns="" id="{C1E4CC77-EB69-41DE-A73B-A4863EF3549A}"/>
              </a:ext>
            </a:extLst>
          </p:cNvPr>
          <p:cNvSpPr txBox="1"/>
          <p:nvPr/>
        </p:nvSpPr>
        <p:spPr>
          <a:xfrm>
            <a:off x="4177680" y="831710"/>
            <a:ext cx="2188420" cy="584775"/>
          </a:xfrm>
          <a:prstGeom prst="rect">
            <a:avLst/>
          </a:prstGeom>
          <a:solidFill>
            <a:schemeClr val="bg1"/>
          </a:solidFill>
        </p:spPr>
        <p:txBody>
          <a:bodyPr wrap="none" rtlCol="0">
            <a:spAutoFit/>
          </a:bodyPr>
          <a:lstStyle/>
          <a:p>
            <a:r>
              <a:rPr lang="el-GR" sz="3200" dirty="0">
                <a:solidFill>
                  <a:srgbClr val="3333FF"/>
                </a:solidFill>
              </a:rPr>
              <a:t>α</a:t>
            </a:r>
            <a:r>
              <a:rPr lang="en-US" sz="3200" dirty="0">
                <a:solidFill>
                  <a:srgbClr val="3333FF"/>
                </a:solidFill>
              </a:rPr>
              <a:t>=</a:t>
            </a:r>
            <a:r>
              <a:rPr lang="el-GR" sz="3200" dirty="0">
                <a:solidFill>
                  <a:srgbClr val="3333FF"/>
                </a:solidFill>
              </a:rPr>
              <a:t>β</a:t>
            </a:r>
            <a:r>
              <a:rPr lang="en-US" sz="3200" dirty="0">
                <a:solidFill>
                  <a:srgbClr val="3333FF"/>
                </a:solidFill>
              </a:rPr>
              <a:t>=90°≠</a:t>
            </a:r>
            <a:r>
              <a:rPr lang="el-GR" sz="3200" dirty="0">
                <a:solidFill>
                  <a:srgbClr val="3333FF"/>
                </a:solidFill>
              </a:rPr>
              <a:t>γ</a:t>
            </a:r>
            <a:endParaRPr lang="ru-RU" sz="3200" dirty="0">
              <a:solidFill>
                <a:srgbClr val="3333FF"/>
              </a:solidFill>
            </a:endParaRPr>
          </a:p>
        </p:txBody>
      </p:sp>
      <p:pic>
        <p:nvPicPr>
          <p:cNvPr id="8" name="Рисунок 7">
            <a:extLst>
              <a:ext uri="{FF2B5EF4-FFF2-40B4-BE49-F238E27FC236}">
                <a16:creationId xmlns:a16="http://schemas.microsoft.com/office/drawing/2014/main" xmlns="" id="{8DE2F8AC-6766-4179-8020-9D78843CAA3D}"/>
              </a:ext>
            </a:extLst>
          </p:cNvPr>
          <p:cNvPicPr>
            <a:picLocks noChangeAspect="1"/>
          </p:cNvPicPr>
          <p:nvPr/>
        </p:nvPicPr>
        <p:blipFill>
          <a:blip r:embed="rId2"/>
          <a:stretch>
            <a:fillRect/>
          </a:stretch>
        </p:blipFill>
        <p:spPr>
          <a:xfrm>
            <a:off x="899592" y="1676400"/>
            <a:ext cx="7458075" cy="5181600"/>
          </a:xfrm>
          <a:prstGeom prst="rect">
            <a:avLst/>
          </a:prstGeom>
        </p:spPr>
      </p:pic>
    </p:spTree>
    <p:extLst>
      <p:ext uri="{BB962C8B-B14F-4D97-AF65-F5344CB8AC3E}">
        <p14:creationId xmlns:p14="http://schemas.microsoft.com/office/powerpoint/2010/main" val="1866161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17D2E7BA-AFF1-48F6-A8E7-3A5328CF69BC}"/>
              </a:ext>
            </a:extLst>
          </p:cNvPr>
          <p:cNvSpPr txBox="1"/>
          <p:nvPr/>
        </p:nvSpPr>
        <p:spPr>
          <a:xfrm>
            <a:off x="1935" y="-34627"/>
            <a:ext cx="9142065" cy="707886"/>
          </a:xfrm>
          <a:prstGeom prst="rect">
            <a:avLst/>
          </a:prstGeom>
          <a:solidFill>
            <a:schemeClr val="bg1"/>
          </a:solidFill>
        </p:spPr>
        <p:txBody>
          <a:bodyPr wrap="square" rtlCol="0">
            <a:spAutoFit/>
          </a:bodyPr>
          <a:lstStyle/>
          <a:p>
            <a:pPr algn="ctr"/>
            <a:r>
              <a:rPr lang="en-US" sz="4000" dirty="0"/>
              <a:t>3</a:t>
            </a:r>
            <a:r>
              <a:rPr lang="ru-RU" sz="4000" dirty="0"/>
              <a:t>. Ромбическая система </a:t>
            </a:r>
          </a:p>
        </p:txBody>
      </p:sp>
      <p:sp>
        <p:nvSpPr>
          <p:cNvPr id="5" name="TextBox 4">
            <a:extLst>
              <a:ext uri="{FF2B5EF4-FFF2-40B4-BE49-F238E27FC236}">
                <a16:creationId xmlns:a16="http://schemas.microsoft.com/office/drawing/2014/main" xmlns="" id="{F06478D0-BABC-43DC-AC57-AB423908BC46}"/>
              </a:ext>
            </a:extLst>
          </p:cNvPr>
          <p:cNvSpPr txBox="1"/>
          <p:nvPr/>
        </p:nvSpPr>
        <p:spPr>
          <a:xfrm>
            <a:off x="3144938" y="742128"/>
            <a:ext cx="1297150" cy="584775"/>
          </a:xfrm>
          <a:prstGeom prst="rect">
            <a:avLst/>
          </a:prstGeom>
          <a:solidFill>
            <a:schemeClr val="bg1"/>
          </a:solidFill>
        </p:spPr>
        <p:txBody>
          <a:bodyPr wrap="none" rtlCol="0">
            <a:spAutoFit/>
          </a:bodyPr>
          <a:lstStyle/>
          <a:p>
            <a:r>
              <a:rPr lang="en-US" sz="3200" dirty="0" err="1">
                <a:solidFill>
                  <a:srgbClr val="3333FF"/>
                </a:solidFill>
              </a:rPr>
              <a:t>a≠b≠c</a:t>
            </a:r>
            <a:endParaRPr lang="ru-RU" sz="3200" dirty="0">
              <a:solidFill>
                <a:srgbClr val="3333FF"/>
              </a:solidFill>
            </a:endParaRPr>
          </a:p>
        </p:txBody>
      </p:sp>
      <p:sp>
        <p:nvSpPr>
          <p:cNvPr id="6" name="TextBox 5">
            <a:extLst>
              <a:ext uri="{FF2B5EF4-FFF2-40B4-BE49-F238E27FC236}">
                <a16:creationId xmlns:a16="http://schemas.microsoft.com/office/drawing/2014/main" xmlns="" id="{F3A547EF-1AD4-422A-A346-B4EBBA345D0D}"/>
              </a:ext>
            </a:extLst>
          </p:cNvPr>
          <p:cNvSpPr txBox="1"/>
          <p:nvPr/>
        </p:nvSpPr>
        <p:spPr>
          <a:xfrm>
            <a:off x="4355976" y="742127"/>
            <a:ext cx="2193229" cy="584775"/>
          </a:xfrm>
          <a:prstGeom prst="rect">
            <a:avLst/>
          </a:prstGeom>
          <a:solidFill>
            <a:schemeClr val="bg1"/>
          </a:solidFill>
        </p:spPr>
        <p:txBody>
          <a:bodyPr wrap="none" rtlCol="0">
            <a:spAutoFit/>
          </a:bodyPr>
          <a:lstStyle/>
          <a:p>
            <a:r>
              <a:rPr lang="en-US" sz="3200" dirty="0">
                <a:solidFill>
                  <a:srgbClr val="3333FF"/>
                </a:solidFill>
              </a:rPr>
              <a:t>a=</a:t>
            </a:r>
            <a:r>
              <a:rPr lang="el-GR" sz="3200" dirty="0">
                <a:solidFill>
                  <a:srgbClr val="3333FF"/>
                </a:solidFill>
              </a:rPr>
              <a:t>β</a:t>
            </a:r>
            <a:r>
              <a:rPr lang="en-US" sz="3200" dirty="0">
                <a:solidFill>
                  <a:srgbClr val="3333FF"/>
                </a:solidFill>
              </a:rPr>
              <a:t>=</a:t>
            </a:r>
            <a:r>
              <a:rPr lang="el-GR" sz="3200" dirty="0">
                <a:solidFill>
                  <a:srgbClr val="3333FF"/>
                </a:solidFill>
              </a:rPr>
              <a:t>γ</a:t>
            </a:r>
            <a:r>
              <a:rPr lang="ru-RU" sz="3200" dirty="0">
                <a:solidFill>
                  <a:srgbClr val="3333FF"/>
                </a:solidFill>
              </a:rPr>
              <a:t>=</a:t>
            </a:r>
            <a:r>
              <a:rPr lang="en-US" sz="3200" dirty="0">
                <a:solidFill>
                  <a:srgbClr val="3333FF"/>
                </a:solidFill>
              </a:rPr>
              <a:t>90°</a:t>
            </a:r>
            <a:endParaRPr lang="ru-RU" sz="3200" dirty="0">
              <a:solidFill>
                <a:srgbClr val="3333FF"/>
              </a:solidFill>
            </a:endParaRPr>
          </a:p>
        </p:txBody>
      </p:sp>
      <p:pic>
        <p:nvPicPr>
          <p:cNvPr id="7" name="Рисунок 6">
            <a:extLst>
              <a:ext uri="{FF2B5EF4-FFF2-40B4-BE49-F238E27FC236}">
                <a16:creationId xmlns:a16="http://schemas.microsoft.com/office/drawing/2014/main" xmlns="" id="{0F84EC7B-783A-4E30-BF67-8513358E4B26}"/>
              </a:ext>
            </a:extLst>
          </p:cNvPr>
          <p:cNvPicPr>
            <a:picLocks noChangeAspect="1"/>
          </p:cNvPicPr>
          <p:nvPr/>
        </p:nvPicPr>
        <p:blipFill>
          <a:blip r:embed="rId2"/>
          <a:stretch>
            <a:fillRect/>
          </a:stretch>
        </p:blipFill>
        <p:spPr>
          <a:xfrm>
            <a:off x="1362000" y="1423900"/>
            <a:ext cx="6419999" cy="5429536"/>
          </a:xfrm>
          <a:prstGeom prst="rect">
            <a:avLst/>
          </a:prstGeom>
        </p:spPr>
      </p:pic>
    </p:spTree>
    <p:extLst>
      <p:ext uri="{BB962C8B-B14F-4D97-AF65-F5344CB8AC3E}">
        <p14:creationId xmlns:p14="http://schemas.microsoft.com/office/powerpoint/2010/main" val="2709459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xmlns="" id="{0FEC4133-6703-4721-A04A-ED25DE0B55E4}"/>
              </a:ext>
            </a:extLst>
          </p:cNvPr>
          <p:cNvPicPr>
            <a:picLocks noChangeAspect="1"/>
          </p:cNvPicPr>
          <p:nvPr/>
        </p:nvPicPr>
        <p:blipFill>
          <a:blip r:embed="rId2"/>
          <a:stretch>
            <a:fillRect/>
          </a:stretch>
        </p:blipFill>
        <p:spPr>
          <a:xfrm>
            <a:off x="1691680" y="2362440"/>
            <a:ext cx="5544616" cy="4495556"/>
          </a:xfrm>
          <a:prstGeom prst="rect">
            <a:avLst/>
          </a:prstGeom>
        </p:spPr>
      </p:pic>
      <p:sp>
        <p:nvSpPr>
          <p:cNvPr id="4" name="TextBox 3">
            <a:extLst>
              <a:ext uri="{FF2B5EF4-FFF2-40B4-BE49-F238E27FC236}">
                <a16:creationId xmlns:a16="http://schemas.microsoft.com/office/drawing/2014/main" xmlns="" id="{8A54F3AE-7E66-4595-B80D-8592ABBA2AE9}"/>
              </a:ext>
            </a:extLst>
          </p:cNvPr>
          <p:cNvSpPr txBox="1"/>
          <p:nvPr/>
        </p:nvSpPr>
        <p:spPr>
          <a:xfrm>
            <a:off x="0" y="0"/>
            <a:ext cx="9144000" cy="1323439"/>
          </a:xfrm>
          <a:prstGeom prst="rect">
            <a:avLst/>
          </a:prstGeom>
          <a:solidFill>
            <a:schemeClr val="bg1"/>
          </a:solidFill>
        </p:spPr>
        <p:txBody>
          <a:bodyPr wrap="square" rtlCol="0">
            <a:spAutoFit/>
          </a:bodyPr>
          <a:lstStyle/>
          <a:p>
            <a:pPr algn="ctr"/>
            <a:r>
              <a:rPr lang="ru-RU" sz="4000" dirty="0"/>
              <a:t>4. Тригональная</a:t>
            </a:r>
          </a:p>
          <a:p>
            <a:pPr algn="ctr"/>
            <a:r>
              <a:rPr lang="ru-RU" sz="4000" dirty="0"/>
              <a:t>(ромбоэдрическая) система</a:t>
            </a:r>
          </a:p>
        </p:txBody>
      </p:sp>
      <p:sp>
        <p:nvSpPr>
          <p:cNvPr id="5" name="TextBox 4">
            <a:extLst>
              <a:ext uri="{FF2B5EF4-FFF2-40B4-BE49-F238E27FC236}">
                <a16:creationId xmlns:a16="http://schemas.microsoft.com/office/drawing/2014/main" xmlns="" id="{6935E5C9-505E-4582-9058-654A80C926DF}"/>
              </a:ext>
            </a:extLst>
          </p:cNvPr>
          <p:cNvSpPr txBox="1"/>
          <p:nvPr/>
        </p:nvSpPr>
        <p:spPr>
          <a:xfrm>
            <a:off x="2849953" y="1550552"/>
            <a:ext cx="1326004" cy="584775"/>
          </a:xfrm>
          <a:prstGeom prst="rect">
            <a:avLst/>
          </a:prstGeom>
          <a:solidFill>
            <a:schemeClr val="bg1"/>
          </a:solidFill>
        </p:spPr>
        <p:txBody>
          <a:bodyPr wrap="none" rtlCol="0">
            <a:spAutoFit/>
          </a:bodyPr>
          <a:lstStyle/>
          <a:p>
            <a:r>
              <a:rPr lang="en-US" sz="3200" dirty="0">
                <a:solidFill>
                  <a:srgbClr val="3333FF"/>
                </a:solidFill>
              </a:rPr>
              <a:t>a</a:t>
            </a:r>
            <a:r>
              <a:rPr lang="ru-RU" sz="3200" dirty="0">
                <a:solidFill>
                  <a:srgbClr val="3333FF"/>
                </a:solidFill>
              </a:rPr>
              <a:t>=</a:t>
            </a:r>
            <a:r>
              <a:rPr lang="en-US" sz="3200" dirty="0">
                <a:solidFill>
                  <a:srgbClr val="3333FF"/>
                </a:solidFill>
              </a:rPr>
              <a:t>b</a:t>
            </a:r>
            <a:r>
              <a:rPr lang="ru-RU" sz="3200" dirty="0">
                <a:solidFill>
                  <a:srgbClr val="3333FF"/>
                </a:solidFill>
              </a:rPr>
              <a:t>=</a:t>
            </a:r>
            <a:r>
              <a:rPr lang="en-US" sz="3200" dirty="0">
                <a:solidFill>
                  <a:srgbClr val="3333FF"/>
                </a:solidFill>
              </a:rPr>
              <a:t>c</a:t>
            </a:r>
            <a:endParaRPr lang="ru-RU" sz="3200" dirty="0">
              <a:solidFill>
                <a:srgbClr val="3333FF"/>
              </a:solidFill>
            </a:endParaRPr>
          </a:p>
        </p:txBody>
      </p:sp>
      <p:sp>
        <p:nvSpPr>
          <p:cNvPr id="6" name="TextBox 5">
            <a:extLst>
              <a:ext uri="{FF2B5EF4-FFF2-40B4-BE49-F238E27FC236}">
                <a16:creationId xmlns:a16="http://schemas.microsoft.com/office/drawing/2014/main" xmlns="" id="{7B108525-8598-436D-B48B-15BE8D678B5F}"/>
              </a:ext>
            </a:extLst>
          </p:cNvPr>
          <p:cNvSpPr txBox="1"/>
          <p:nvPr/>
        </p:nvSpPr>
        <p:spPr>
          <a:xfrm>
            <a:off x="4175957" y="1550553"/>
            <a:ext cx="2159566" cy="584775"/>
          </a:xfrm>
          <a:prstGeom prst="rect">
            <a:avLst/>
          </a:prstGeom>
          <a:solidFill>
            <a:schemeClr val="bg1"/>
          </a:solidFill>
        </p:spPr>
        <p:txBody>
          <a:bodyPr wrap="none" rtlCol="0">
            <a:spAutoFit/>
          </a:bodyPr>
          <a:lstStyle/>
          <a:p>
            <a:r>
              <a:rPr lang="el-GR" sz="3200" dirty="0">
                <a:solidFill>
                  <a:srgbClr val="3333FF"/>
                </a:solidFill>
              </a:rPr>
              <a:t>α</a:t>
            </a:r>
            <a:r>
              <a:rPr lang="en-US" sz="3200" dirty="0">
                <a:solidFill>
                  <a:srgbClr val="3333FF"/>
                </a:solidFill>
              </a:rPr>
              <a:t>≠</a:t>
            </a:r>
            <a:r>
              <a:rPr lang="el-GR" sz="3200" dirty="0">
                <a:solidFill>
                  <a:srgbClr val="3333FF"/>
                </a:solidFill>
              </a:rPr>
              <a:t>β</a:t>
            </a:r>
            <a:r>
              <a:rPr lang="en-US" sz="3200" dirty="0">
                <a:solidFill>
                  <a:srgbClr val="3333FF"/>
                </a:solidFill>
              </a:rPr>
              <a:t>≠</a:t>
            </a:r>
            <a:r>
              <a:rPr lang="el-GR" sz="3200" dirty="0">
                <a:solidFill>
                  <a:srgbClr val="3333FF"/>
                </a:solidFill>
              </a:rPr>
              <a:t>γ</a:t>
            </a:r>
            <a:r>
              <a:rPr lang="ru-RU" sz="3200" dirty="0">
                <a:solidFill>
                  <a:srgbClr val="3333FF"/>
                </a:solidFill>
              </a:rPr>
              <a:t>≠</a:t>
            </a:r>
            <a:r>
              <a:rPr lang="en-US" sz="3200" dirty="0">
                <a:solidFill>
                  <a:srgbClr val="3333FF"/>
                </a:solidFill>
              </a:rPr>
              <a:t>90°</a:t>
            </a:r>
            <a:endParaRPr lang="ru-RU" sz="3200" dirty="0">
              <a:solidFill>
                <a:srgbClr val="3333FF"/>
              </a:solidFill>
            </a:endParaRPr>
          </a:p>
        </p:txBody>
      </p:sp>
    </p:spTree>
    <p:extLst>
      <p:ext uri="{BB962C8B-B14F-4D97-AF65-F5344CB8AC3E}">
        <p14:creationId xmlns:p14="http://schemas.microsoft.com/office/powerpoint/2010/main" val="3389622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3C2589F2-1F11-4985-9CAF-E003B4D82A9E}"/>
              </a:ext>
            </a:extLst>
          </p:cNvPr>
          <p:cNvSpPr txBox="1"/>
          <p:nvPr/>
        </p:nvSpPr>
        <p:spPr>
          <a:xfrm>
            <a:off x="0" y="1563"/>
            <a:ext cx="9144000" cy="707886"/>
          </a:xfrm>
          <a:prstGeom prst="rect">
            <a:avLst/>
          </a:prstGeom>
          <a:solidFill>
            <a:schemeClr val="bg1"/>
          </a:solidFill>
        </p:spPr>
        <p:txBody>
          <a:bodyPr wrap="square" rtlCol="0">
            <a:spAutoFit/>
          </a:bodyPr>
          <a:lstStyle/>
          <a:p>
            <a:pPr algn="ctr"/>
            <a:r>
              <a:rPr lang="en-US" sz="4000" dirty="0"/>
              <a:t>5</a:t>
            </a:r>
            <a:r>
              <a:rPr lang="ru-RU" sz="4000" dirty="0"/>
              <a:t>. Гексагональная система</a:t>
            </a:r>
          </a:p>
        </p:txBody>
      </p:sp>
      <p:sp>
        <p:nvSpPr>
          <p:cNvPr id="5" name="TextBox 4">
            <a:extLst>
              <a:ext uri="{FF2B5EF4-FFF2-40B4-BE49-F238E27FC236}">
                <a16:creationId xmlns:a16="http://schemas.microsoft.com/office/drawing/2014/main" xmlns="" id="{F42FBB17-02D5-4FDE-84A3-03E16BFFB14A}"/>
              </a:ext>
            </a:extLst>
          </p:cNvPr>
          <p:cNvSpPr txBox="1"/>
          <p:nvPr/>
        </p:nvSpPr>
        <p:spPr>
          <a:xfrm>
            <a:off x="2208834" y="980729"/>
            <a:ext cx="1311578" cy="584775"/>
          </a:xfrm>
          <a:prstGeom prst="rect">
            <a:avLst/>
          </a:prstGeom>
          <a:solidFill>
            <a:schemeClr val="bg1"/>
          </a:solidFill>
        </p:spPr>
        <p:txBody>
          <a:bodyPr wrap="none" rtlCol="0">
            <a:spAutoFit/>
          </a:bodyPr>
          <a:lstStyle/>
          <a:p>
            <a:r>
              <a:rPr lang="en-US" sz="3200" dirty="0">
                <a:solidFill>
                  <a:srgbClr val="3333FF"/>
                </a:solidFill>
              </a:rPr>
              <a:t>a</a:t>
            </a:r>
            <a:r>
              <a:rPr lang="ru-RU" sz="3200" dirty="0">
                <a:solidFill>
                  <a:srgbClr val="3333FF"/>
                </a:solidFill>
              </a:rPr>
              <a:t>=</a:t>
            </a:r>
            <a:r>
              <a:rPr lang="en-US" sz="3200" dirty="0">
                <a:solidFill>
                  <a:srgbClr val="3333FF"/>
                </a:solidFill>
              </a:rPr>
              <a:t>b</a:t>
            </a:r>
            <a:r>
              <a:rPr lang="ru-RU" sz="3200" dirty="0">
                <a:solidFill>
                  <a:srgbClr val="3333FF"/>
                </a:solidFill>
              </a:rPr>
              <a:t>≠</a:t>
            </a:r>
            <a:r>
              <a:rPr lang="en-US" sz="3200" dirty="0">
                <a:solidFill>
                  <a:srgbClr val="3333FF"/>
                </a:solidFill>
              </a:rPr>
              <a:t>c</a:t>
            </a:r>
            <a:endParaRPr lang="ru-RU" sz="3200" dirty="0">
              <a:solidFill>
                <a:srgbClr val="3333FF"/>
              </a:solidFill>
            </a:endParaRPr>
          </a:p>
        </p:txBody>
      </p:sp>
      <p:sp>
        <p:nvSpPr>
          <p:cNvPr id="6" name="TextBox 5">
            <a:extLst>
              <a:ext uri="{FF2B5EF4-FFF2-40B4-BE49-F238E27FC236}">
                <a16:creationId xmlns:a16="http://schemas.microsoft.com/office/drawing/2014/main" xmlns="" id="{006A393D-6EA9-449E-B910-DE4E626048B9}"/>
              </a:ext>
            </a:extLst>
          </p:cNvPr>
          <p:cNvSpPr txBox="1"/>
          <p:nvPr/>
        </p:nvSpPr>
        <p:spPr>
          <a:xfrm>
            <a:off x="3520412" y="980728"/>
            <a:ext cx="3276859" cy="584775"/>
          </a:xfrm>
          <a:prstGeom prst="rect">
            <a:avLst/>
          </a:prstGeom>
          <a:solidFill>
            <a:schemeClr val="bg1"/>
          </a:solidFill>
        </p:spPr>
        <p:txBody>
          <a:bodyPr wrap="none" rtlCol="0">
            <a:spAutoFit/>
          </a:bodyPr>
          <a:lstStyle/>
          <a:p>
            <a:r>
              <a:rPr lang="el-GR" sz="3200" dirty="0">
                <a:solidFill>
                  <a:srgbClr val="3333FF"/>
                </a:solidFill>
              </a:rPr>
              <a:t>α</a:t>
            </a:r>
            <a:r>
              <a:rPr lang="ru-RU" sz="3200" dirty="0">
                <a:solidFill>
                  <a:srgbClr val="3333FF"/>
                </a:solidFill>
              </a:rPr>
              <a:t>=</a:t>
            </a:r>
            <a:r>
              <a:rPr lang="el-GR" sz="3200" dirty="0">
                <a:solidFill>
                  <a:srgbClr val="3333FF"/>
                </a:solidFill>
              </a:rPr>
              <a:t>β</a:t>
            </a:r>
            <a:r>
              <a:rPr lang="ru-RU" sz="3200" dirty="0">
                <a:solidFill>
                  <a:srgbClr val="3333FF"/>
                </a:solidFill>
              </a:rPr>
              <a:t>=</a:t>
            </a:r>
            <a:r>
              <a:rPr lang="en-US" sz="3200" dirty="0">
                <a:solidFill>
                  <a:srgbClr val="3333FF"/>
                </a:solidFill>
              </a:rPr>
              <a:t>90°</a:t>
            </a:r>
            <a:r>
              <a:rPr lang="ru-RU" sz="3200" dirty="0">
                <a:solidFill>
                  <a:srgbClr val="3333FF"/>
                </a:solidFill>
              </a:rPr>
              <a:t>; </a:t>
            </a:r>
            <a:r>
              <a:rPr lang="el-GR" sz="3200" dirty="0">
                <a:solidFill>
                  <a:srgbClr val="3333FF"/>
                </a:solidFill>
              </a:rPr>
              <a:t>γ</a:t>
            </a:r>
            <a:r>
              <a:rPr lang="ru-RU" sz="3200" dirty="0">
                <a:solidFill>
                  <a:srgbClr val="3333FF"/>
                </a:solidFill>
              </a:rPr>
              <a:t>=120°</a:t>
            </a:r>
          </a:p>
        </p:txBody>
      </p:sp>
      <p:pic>
        <p:nvPicPr>
          <p:cNvPr id="14" name="Рисунок 13">
            <a:extLst>
              <a:ext uri="{FF2B5EF4-FFF2-40B4-BE49-F238E27FC236}">
                <a16:creationId xmlns:a16="http://schemas.microsoft.com/office/drawing/2014/main" xmlns="" id="{E9DC64DB-2E82-4632-81CB-FB0320D217CE}"/>
              </a:ext>
            </a:extLst>
          </p:cNvPr>
          <p:cNvPicPr>
            <a:picLocks noChangeAspect="1"/>
          </p:cNvPicPr>
          <p:nvPr/>
        </p:nvPicPr>
        <p:blipFill>
          <a:blip r:embed="rId2"/>
          <a:stretch>
            <a:fillRect/>
          </a:stretch>
        </p:blipFill>
        <p:spPr>
          <a:xfrm>
            <a:off x="2556897" y="2000084"/>
            <a:ext cx="4030206" cy="4857916"/>
          </a:xfrm>
          <a:prstGeom prst="rect">
            <a:avLst/>
          </a:prstGeom>
        </p:spPr>
      </p:pic>
    </p:spTree>
    <p:extLst>
      <p:ext uri="{BB962C8B-B14F-4D97-AF65-F5344CB8AC3E}">
        <p14:creationId xmlns:p14="http://schemas.microsoft.com/office/powerpoint/2010/main" val="2986105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descr="Формы кристаллов">
            <a:extLst>
              <a:ext uri="{FF2B5EF4-FFF2-40B4-BE49-F238E27FC236}">
                <a16:creationId xmlns:a16="http://schemas.microsoft.com/office/drawing/2014/main" xmlns="" id="{1198822F-7E14-4168-A286-6C517C2CB6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1999456"/>
            <a:ext cx="7117806" cy="482954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xmlns="" id="{FBD67DDE-EB72-4C16-AF76-22C1AA4970A1}"/>
              </a:ext>
            </a:extLst>
          </p:cNvPr>
          <p:cNvSpPr txBox="1"/>
          <p:nvPr/>
        </p:nvSpPr>
        <p:spPr>
          <a:xfrm>
            <a:off x="0" y="13742"/>
            <a:ext cx="9144000" cy="1569660"/>
          </a:xfrm>
          <a:prstGeom prst="rect">
            <a:avLst/>
          </a:prstGeom>
          <a:solidFill>
            <a:schemeClr val="bg1"/>
          </a:solidFill>
        </p:spPr>
        <p:txBody>
          <a:bodyPr wrap="square" rtlCol="0">
            <a:spAutoFit/>
          </a:bodyPr>
          <a:lstStyle/>
          <a:p>
            <a:pPr algn="ctr"/>
            <a:r>
              <a:rPr lang="ru-RU" sz="3200" dirty="0"/>
              <a:t>Разные кристаллические материалы имеют разные формы (огранку) </a:t>
            </a:r>
          </a:p>
          <a:p>
            <a:pPr algn="ctr"/>
            <a:r>
              <a:rPr lang="ru-RU" sz="3200" dirty="0"/>
              <a:t>и обладают </a:t>
            </a:r>
            <a:r>
              <a:rPr lang="ru-RU" sz="3200" b="1" dirty="0">
                <a:solidFill>
                  <a:srgbClr val="3333FF"/>
                </a:solidFill>
              </a:rPr>
              <a:t>симметрией </a:t>
            </a:r>
          </a:p>
        </p:txBody>
      </p:sp>
    </p:spTree>
    <p:extLst>
      <p:ext uri="{BB962C8B-B14F-4D97-AF65-F5344CB8AC3E}">
        <p14:creationId xmlns:p14="http://schemas.microsoft.com/office/powerpoint/2010/main" val="734091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57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6C233640-D31C-4674-87E5-F47B40E5CBD6}"/>
              </a:ext>
            </a:extLst>
          </p:cNvPr>
          <p:cNvSpPr txBox="1"/>
          <p:nvPr/>
        </p:nvSpPr>
        <p:spPr>
          <a:xfrm>
            <a:off x="13370" y="0"/>
            <a:ext cx="9144000" cy="707886"/>
          </a:xfrm>
          <a:prstGeom prst="rect">
            <a:avLst/>
          </a:prstGeom>
          <a:solidFill>
            <a:schemeClr val="bg1"/>
          </a:solidFill>
        </p:spPr>
        <p:txBody>
          <a:bodyPr wrap="square" rtlCol="0">
            <a:spAutoFit/>
          </a:bodyPr>
          <a:lstStyle/>
          <a:p>
            <a:pPr algn="ctr"/>
            <a:r>
              <a:rPr lang="ru-RU" sz="4000" dirty="0"/>
              <a:t>6. Тетрагональная система</a:t>
            </a:r>
          </a:p>
        </p:txBody>
      </p:sp>
      <p:sp>
        <p:nvSpPr>
          <p:cNvPr id="4" name="TextBox 3">
            <a:extLst>
              <a:ext uri="{FF2B5EF4-FFF2-40B4-BE49-F238E27FC236}">
                <a16:creationId xmlns:a16="http://schemas.microsoft.com/office/drawing/2014/main" xmlns="" id="{205FBCAD-F28C-4825-8BB3-257C8CA540AD}"/>
              </a:ext>
            </a:extLst>
          </p:cNvPr>
          <p:cNvSpPr txBox="1"/>
          <p:nvPr/>
        </p:nvSpPr>
        <p:spPr>
          <a:xfrm>
            <a:off x="2712890" y="836713"/>
            <a:ext cx="1311578" cy="584775"/>
          </a:xfrm>
          <a:prstGeom prst="rect">
            <a:avLst/>
          </a:prstGeom>
          <a:solidFill>
            <a:schemeClr val="bg1"/>
          </a:solidFill>
        </p:spPr>
        <p:txBody>
          <a:bodyPr wrap="none" rtlCol="0">
            <a:spAutoFit/>
          </a:bodyPr>
          <a:lstStyle/>
          <a:p>
            <a:r>
              <a:rPr lang="en-US" sz="3200" dirty="0">
                <a:solidFill>
                  <a:srgbClr val="3333FF"/>
                </a:solidFill>
              </a:rPr>
              <a:t>a</a:t>
            </a:r>
            <a:r>
              <a:rPr lang="ru-RU" sz="3200" dirty="0">
                <a:solidFill>
                  <a:srgbClr val="3333FF"/>
                </a:solidFill>
              </a:rPr>
              <a:t>=</a:t>
            </a:r>
            <a:r>
              <a:rPr lang="en-US" sz="3200" dirty="0">
                <a:solidFill>
                  <a:srgbClr val="3333FF"/>
                </a:solidFill>
              </a:rPr>
              <a:t>b</a:t>
            </a:r>
            <a:r>
              <a:rPr lang="ru-RU" sz="3200" dirty="0">
                <a:solidFill>
                  <a:srgbClr val="3333FF"/>
                </a:solidFill>
              </a:rPr>
              <a:t>≠</a:t>
            </a:r>
            <a:r>
              <a:rPr lang="en-US" sz="3200" dirty="0">
                <a:solidFill>
                  <a:srgbClr val="3333FF"/>
                </a:solidFill>
              </a:rPr>
              <a:t>c</a:t>
            </a:r>
            <a:endParaRPr lang="ru-RU" sz="3200" dirty="0">
              <a:solidFill>
                <a:srgbClr val="3333FF"/>
              </a:solidFill>
            </a:endParaRPr>
          </a:p>
        </p:txBody>
      </p:sp>
      <p:sp>
        <p:nvSpPr>
          <p:cNvPr id="5" name="TextBox 4">
            <a:extLst>
              <a:ext uri="{FF2B5EF4-FFF2-40B4-BE49-F238E27FC236}">
                <a16:creationId xmlns:a16="http://schemas.microsoft.com/office/drawing/2014/main" xmlns="" id="{1002370E-9373-4D48-8BA3-FDF471D17FAC}"/>
              </a:ext>
            </a:extLst>
          </p:cNvPr>
          <p:cNvSpPr txBox="1"/>
          <p:nvPr/>
        </p:nvSpPr>
        <p:spPr>
          <a:xfrm>
            <a:off x="4024468" y="836712"/>
            <a:ext cx="2316660" cy="584775"/>
          </a:xfrm>
          <a:prstGeom prst="rect">
            <a:avLst/>
          </a:prstGeom>
          <a:solidFill>
            <a:schemeClr val="bg1"/>
          </a:solidFill>
        </p:spPr>
        <p:txBody>
          <a:bodyPr wrap="none" rtlCol="0">
            <a:spAutoFit/>
          </a:bodyPr>
          <a:lstStyle/>
          <a:p>
            <a:r>
              <a:rPr lang="el-GR" sz="3200" dirty="0">
                <a:solidFill>
                  <a:srgbClr val="3333FF"/>
                </a:solidFill>
              </a:rPr>
              <a:t>α</a:t>
            </a:r>
            <a:r>
              <a:rPr lang="ru-RU" sz="3200" dirty="0">
                <a:solidFill>
                  <a:srgbClr val="3333FF"/>
                </a:solidFill>
              </a:rPr>
              <a:t>=</a:t>
            </a:r>
            <a:r>
              <a:rPr lang="el-GR" sz="3200" dirty="0">
                <a:solidFill>
                  <a:srgbClr val="3333FF"/>
                </a:solidFill>
              </a:rPr>
              <a:t>β</a:t>
            </a:r>
            <a:r>
              <a:rPr lang="ru-RU" sz="3200" dirty="0">
                <a:solidFill>
                  <a:srgbClr val="3333FF"/>
                </a:solidFill>
              </a:rPr>
              <a:t>=</a:t>
            </a:r>
            <a:r>
              <a:rPr lang="el-GR" sz="3200" dirty="0">
                <a:solidFill>
                  <a:srgbClr val="3333FF"/>
                </a:solidFill>
              </a:rPr>
              <a:t>γ</a:t>
            </a:r>
            <a:r>
              <a:rPr lang="ru-RU" sz="3200" dirty="0">
                <a:solidFill>
                  <a:srgbClr val="3333FF"/>
                </a:solidFill>
              </a:rPr>
              <a:t>=</a:t>
            </a:r>
            <a:r>
              <a:rPr lang="en-US" sz="3200" dirty="0">
                <a:solidFill>
                  <a:srgbClr val="3333FF"/>
                </a:solidFill>
              </a:rPr>
              <a:t>90°</a:t>
            </a:r>
            <a:r>
              <a:rPr lang="ru-RU" sz="3200" dirty="0">
                <a:solidFill>
                  <a:srgbClr val="3333FF"/>
                </a:solidFill>
              </a:rPr>
              <a:t> </a:t>
            </a:r>
          </a:p>
        </p:txBody>
      </p:sp>
      <p:pic>
        <p:nvPicPr>
          <p:cNvPr id="56" name="Рисунок 55">
            <a:extLst>
              <a:ext uri="{FF2B5EF4-FFF2-40B4-BE49-F238E27FC236}">
                <a16:creationId xmlns:a16="http://schemas.microsoft.com/office/drawing/2014/main" xmlns="" id="{0DFF2BE6-C748-49A0-97AF-F0019798325E}"/>
              </a:ext>
            </a:extLst>
          </p:cNvPr>
          <p:cNvPicPr>
            <a:picLocks noChangeAspect="1"/>
          </p:cNvPicPr>
          <p:nvPr/>
        </p:nvPicPr>
        <p:blipFill>
          <a:blip r:embed="rId2"/>
          <a:stretch>
            <a:fillRect/>
          </a:stretch>
        </p:blipFill>
        <p:spPr>
          <a:xfrm>
            <a:off x="1691680" y="1685924"/>
            <a:ext cx="5553623" cy="5172076"/>
          </a:xfrm>
          <a:prstGeom prst="rect">
            <a:avLst/>
          </a:prstGeom>
        </p:spPr>
      </p:pic>
    </p:spTree>
    <p:extLst>
      <p:ext uri="{BB962C8B-B14F-4D97-AF65-F5344CB8AC3E}">
        <p14:creationId xmlns:p14="http://schemas.microsoft.com/office/powerpoint/2010/main" val="2384761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8111C923-B75C-4FF5-89E1-A175E321F4B7}"/>
              </a:ext>
            </a:extLst>
          </p:cNvPr>
          <p:cNvSpPr txBox="1"/>
          <p:nvPr/>
        </p:nvSpPr>
        <p:spPr>
          <a:xfrm>
            <a:off x="-29691" y="0"/>
            <a:ext cx="9173691" cy="707886"/>
          </a:xfrm>
          <a:prstGeom prst="rect">
            <a:avLst/>
          </a:prstGeom>
          <a:solidFill>
            <a:schemeClr val="bg1"/>
          </a:solidFill>
        </p:spPr>
        <p:txBody>
          <a:bodyPr wrap="square" rtlCol="0">
            <a:spAutoFit/>
          </a:bodyPr>
          <a:lstStyle/>
          <a:p>
            <a:pPr algn="ctr"/>
            <a:r>
              <a:rPr lang="ru-RU" sz="4000" dirty="0"/>
              <a:t>7. Кубическая система</a:t>
            </a:r>
          </a:p>
        </p:txBody>
      </p:sp>
      <p:sp>
        <p:nvSpPr>
          <p:cNvPr id="3" name="TextBox 2">
            <a:extLst>
              <a:ext uri="{FF2B5EF4-FFF2-40B4-BE49-F238E27FC236}">
                <a16:creationId xmlns:a16="http://schemas.microsoft.com/office/drawing/2014/main" xmlns="" id="{CE6DD37D-8F29-41E3-B8A1-72FD909D9D22}"/>
              </a:ext>
            </a:extLst>
          </p:cNvPr>
          <p:cNvSpPr txBox="1"/>
          <p:nvPr/>
        </p:nvSpPr>
        <p:spPr>
          <a:xfrm>
            <a:off x="2699792" y="1028210"/>
            <a:ext cx="1326004" cy="584775"/>
          </a:xfrm>
          <a:prstGeom prst="rect">
            <a:avLst/>
          </a:prstGeom>
          <a:solidFill>
            <a:schemeClr val="bg1"/>
          </a:solidFill>
        </p:spPr>
        <p:txBody>
          <a:bodyPr wrap="none" rtlCol="0">
            <a:spAutoFit/>
          </a:bodyPr>
          <a:lstStyle/>
          <a:p>
            <a:pPr algn="ctr"/>
            <a:r>
              <a:rPr lang="en-US" sz="3200" dirty="0">
                <a:solidFill>
                  <a:srgbClr val="3333FF"/>
                </a:solidFill>
              </a:rPr>
              <a:t>a</a:t>
            </a:r>
            <a:r>
              <a:rPr lang="ru-RU" sz="3200" dirty="0">
                <a:solidFill>
                  <a:srgbClr val="3333FF"/>
                </a:solidFill>
              </a:rPr>
              <a:t>=</a:t>
            </a:r>
            <a:r>
              <a:rPr lang="en-US" sz="3200" dirty="0">
                <a:solidFill>
                  <a:srgbClr val="3333FF"/>
                </a:solidFill>
              </a:rPr>
              <a:t>b</a:t>
            </a:r>
            <a:r>
              <a:rPr lang="ru-RU" sz="3200" dirty="0">
                <a:solidFill>
                  <a:srgbClr val="3333FF"/>
                </a:solidFill>
              </a:rPr>
              <a:t>=</a:t>
            </a:r>
            <a:r>
              <a:rPr lang="en-US" sz="3200" dirty="0">
                <a:solidFill>
                  <a:srgbClr val="3333FF"/>
                </a:solidFill>
              </a:rPr>
              <a:t>c</a:t>
            </a:r>
            <a:endParaRPr lang="ru-RU" sz="3200" dirty="0">
              <a:solidFill>
                <a:srgbClr val="3333FF"/>
              </a:solidFill>
            </a:endParaRPr>
          </a:p>
        </p:txBody>
      </p:sp>
      <p:sp>
        <p:nvSpPr>
          <p:cNvPr id="4" name="TextBox 3">
            <a:extLst>
              <a:ext uri="{FF2B5EF4-FFF2-40B4-BE49-F238E27FC236}">
                <a16:creationId xmlns:a16="http://schemas.microsoft.com/office/drawing/2014/main" xmlns="" id="{C7ED1F2E-EF79-4A2E-BA45-E85B2B840011}"/>
              </a:ext>
            </a:extLst>
          </p:cNvPr>
          <p:cNvSpPr txBox="1"/>
          <p:nvPr/>
        </p:nvSpPr>
        <p:spPr>
          <a:xfrm>
            <a:off x="3959875" y="1028209"/>
            <a:ext cx="2316661" cy="584775"/>
          </a:xfrm>
          <a:prstGeom prst="rect">
            <a:avLst/>
          </a:prstGeom>
          <a:solidFill>
            <a:schemeClr val="bg1"/>
          </a:solidFill>
        </p:spPr>
        <p:txBody>
          <a:bodyPr wrap="none" rtlCol="0">
            <a:spAutoFit/>
          </a:bodyPr>
          <a:lstStyle/>
          <a:p>
            <a:pPr algn="ctr"/>
            <a:r>
              <a:rPr lang="el-GR" sz="3200" dirty="0">
                <a:solidFill>
                  <a:srgbClr val="3333FF"/>
                </a:solidFill>
              </a:rPr>
              <a:t>α</a:t>
            </a:r>
            <a:r>
              <a:rPr lang="ru-RU" sz="3200" dirty="0">
                <a:solidFill>
                  <a:srgbClr val="3333FF"/>
                </a:solidFill>
              </a:rPr>
              <a:t>=</a:t>
            </a:r>
            <a:r>
              <a:rPr lang="el-GR" sz="3200" dirty="0">
                <a:solidFill>
                  <a:srgbClr val="3333FF"/>
                </a:solidFill>
              </a:rPr>
              <a:t>β</a:t>
            </a:r>
            <a:r>
              <a:rPr lang="ru-RU" sz="3200" dirty="0">
                <a:solidFill>
                  <a:srgbClr val="3333FF"/>
                </a:solidFill>
              </a:rPr>
              <a:t>=</a:t>
            </a:r>
            <a:r>
              <a:rPr lang="el-GR" sz="3200" dirty="0">
                <a:solidFill>
                  <a:srgbClr val="3333FF"/>
                </a:solidFill>
              </a:rPr>
              <a:t>γ</a:t>
            </a:r>
            <a:r>
              <a:rPr lang="ru-RU" sz="3200" dirty="0">
                <a:solidFill>
                  <a:srgbClr val="3333FF"/>
                </a:solidFill>
              </a:rPr>
              <a:t>=</a:t>
            </a:r>
            <a:r>
              <a:rPr lang="en-US" sz="3200" dirty="0">
                <a:solidFill>
                  <a:srgbClr val="3333FF"/>
                </a:solidFill>
              </a:rPr>
              <a:t>90°</a:t>
            </a:r>
            <a:r>
              <a:rPr lang="ru-RU" sz="3200" dirty="0">
                <a:solidFill>
                  <a:srgbClr val="3333FF"/>
                </a:solidFill>
              </a:rPr>
              <a:t> </a:t>
            </a:r>
          </a:p>
        </p:txBody>
      </p:sp>
      <p:pic>
        <p:nvPicPr>
          <p:cNvPr id="51" name="Рисунок 50">
            <a:extLst>
              <a:ext uri="{FF2B5EF4-FFF2-40B4-BE49-F238E27FC236}">
                <a16:creationId xmlns:a16="http://schemas.microsoft.com/office/drawing/2014/main" xmlns="" id="{01B3AE48-1A82-45B7-B9C6-52E05323DDC6}"/>
              </a:ext>
            </a:extLst>
          </p:cNvPr>
          <p:cNvPicPr>
            <a:picLocks noChangeAspect="1"/>
          </p:cNvPicPr>
          <p:nvPr/>
        </p:nvPicPr>
        <p:blipFill>
          <a:blip r:embed="rId2"/>
          <a:stretch>
            <a:fillRect/>
          </a:stretch>
        </p:blipFill>
        <p:spPr>
          <a:xfrm>
            <a:off x="1907704" y="1893620"/>
            <a:ext cx="5040560" cy="4964380"/>
          </a:xfrm>
          <a:prstGeom prst="rect">
            <a:avLst/>
          </a:prstGeom>
        </p:spPr>
      </p:pic>
    </p:spTree>
    <p:extLst>
      <p:ext uri="{BB962C8B-B14F-4D97-AF65-F5344CB8AC3E}">
        <p14:creationId xmlns:p14="http://schemas.microsoft.com/office/powerpoint/2010/main" val="3653154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xmlns="" id="{E0757928-C49F-4929-A8B9-B9E61C6B7F92}"/>
              </a:ext>
            </a:extLst>
          </p:cNvPr>
          <p:cNvPicPr>
            <a:picLocks noChangeAspect="1"/>
          </p:cNvPicPr>
          <p:nvPr/>
        </p:nvPicPr>
        <p:blipFill>
          <a:blip r:embed="rId2"/>
          <a:stretch>
            <a:fillRect/>
          </a:stretch>
        </p:blipFill>
        <p:spPr>
          <a:xfrm>
            <a:off x="282622" y="918660"/>
            <a:ext cx="1301834" cy="2005528"/>
          </a:xfrm>
          <a:prstGeom prst="rect">
            <a:avLst/>
          </a:prstGeom>
        </p:spPr>
      </p:pic>
      <p:pic>
        <p:nvPicPr>
          <p:cNvPr id="7" name="Рисунок 6">
            <a:extLst>
              <a:ext uri="{FF2B5EF4-FFF2-40B4-BE49-F238E27FC236}">
                <a16:creationId xmlns:a16="http://schemas.microsoft.com/office/drawing/2014/main" xmlns="" id="{8E16AD5E-DD8B-4434-B4F5-59474C4181C6}"/>
              </a:ext>
            </a:extLst>
          </p:cNvPr>
          <p:cNvPicPr>
            <a:picLocks noChangeAspect="1"/>
          </p:cNvPicPr>
          <p:nvPr/>
        </p:nvPicPr>
        <p:blipFill>
          <a:blip r:embed="rId3"/>
          <a:stretch>
            <a:fillRect/>
          </a:stretch>
        </p:blipFill>
        <p:spPr>
          <a:xfrm>
            <a:off x="1830330" y="918660"/>
            <a:ext cx="2135756" cy="2005527"/>
          </a:xfrm>
          <a:prstGeom prst="rect">
            <a:avLst/>
          </a:prstGeom>
        </p:spPr>
      </p:pic>
      <p:pic>
        <p:nvPicPr>
          <p:cNvPr id="11" name="Рисунок 10">
            <a:extLst>
              <a:ext uri="{FF2B5EF4-FFF2-40B4-BE49-F238E27FC236}">
                <a16:creationId xmlns:a16="http://schemas.microsoft.com/office/drawing/2014/main" xmlns="" id="{FF5B56A8-A707-41A3-9605-1A48905455C2}"/>
              </a:ext>
            </a:extLst>
          </p:cNvPr>
          <p:cNvPicPr>
            <a:picLocks noChangeAspect="1"/>
          </p:cNvPicPr>
          <p:nvPr/>
        </p:nvPicPr>
        <p:blipFill>
          <a:blip r:embed="rId4"/>
          <a:stretch>
            <a:fillRect/>
          </a:stretch>
        </p:blipFill>
        <p:spPr>
          <a:xfrm>
            <a:off x="4211960" y="923023"/>
            <a:ext cx="4620823" cy="2016823"/>
          </a:xfrm>
          <a:prstGeom prst="rect">
            <a:avLst/>
          </a:prstGeom>
        </p:spPr>
      </p:pic>
      <p:pic>
        <p:nvPicPr>
          <p:cNvPr id="13" name="Рисунок 12">
            <a:extLst>
              <a:ext uri="{FF2B5EF4-FFF2-40B4-BE49-F238E27FC236}">
                <a16:creationId xmlns:a16="http://schemas.microsoft.com/office/drawing/2014/main" xmlns="" id="{84A01503-D6ED-4A30-9530-7F28A8D005E4}"/>
              </a:ext>
            </a:extLst>
          </p:cNvPr>
          <p:cNvPicPr>
            <a:picLocks noChangeAspect="1"/>
          </p:cNvPicPr>
          <p:nvPr/>
        </p:nvPicPr>
        <p:blipFill>
          <a:blip r:embed="rId5"/>
          <a:stretch>
            <a:fillRect/>
          </a:stretch>
        </p:blipFill>
        <p:spPr>
          <a:xfrm>
            <a:off x="1895077" y="3085201"/>
            <a:ext cx="2181451" cy="1891177"/>
          </a:xfrm>
          <a:prstGeom prst="rect">
            <a:avLst/>
          </a:prstGeom>
        </p:spPr>
      </p:pic>
      <p:pic>
        <p:nvPicPr>
          <p:cNvPr id="15" name="Рисунок 14">
            <a:extLst>
              <a:ext uri="{FF2B5EF4-FFF2-40B4-BE49-F238E27FC236}">
                <a16:creationId xmlns:a16="http://schemas.microsoft.com/office/drawing/2014/main" xmlns="" id="{CCF9C07E-A814-49E1-8BCF-FC32B0702392}"/>
              </a:ext>
            </a:extLst>
          </p:cNvPr>
          <p:cNvPicPr>
            <a:picLocks noChangeAspect="1"/>
          </p:cNvPicPr>
          <p:nvPr/>
        </p:nvPicPr>
        <p:blipFill>
          <a:blip r:embed="rId6"/>
          <a:stretch>
            <a:fillRect/>
          </a:stretch>
        </p:blipFill>
        <p:spPr>
          <a:xfrm>
            <a:off x="4717218" y="3085201"/>
            <a:ext cx="2557085" cy="1891177"/>
          </a:xfrm>
          <a:prstGeom prst="rect">
            <a:avLst/>
          </a:prstGeom>
        </p:spPr>
      </p:pic>
      <p:pic>
        <p:nvPicPr>
          <p:cNvPr id="17" name="Рисунок 16">
            <a:extLst>
              <a:ext uri="{FF2B5EF4-FFF2-40B4-BE49-F238E27FC236}">
                <a16:creationId xmlns:a16="http://schemas.microsoft.com/office/drawing/2014/main" xmlns="" id="{599E4589-32BB-4910-BCA8-6EDB7CE46423}"/>
              </a:ext>
            </a:extLst>
          </p:cNvPr>
          <p:cNvPicPr>
            <a:picLocks noChangeAspect="1"/>
          </p:cNvPicPr>
          <p:nvPr/>
        </p:nvPicPr>
        <p:blipFill>
          <a:blip r:embed="rId7"/>
          <a:stretch>
            <a:fillRect/>
          </a:stretch>
        </p:blipFill>
        <p:spPr>
          <a:xfrm>
            <a:off x="2483768" y="5104776"/>
            <a:ext cx="4345310" cy="1732846"/>
          </a:xfrm>
          <a:prstGeom prst="rect">
            <a:avLst/>
          </a:prstGeom>
        </p:spPr>
      </p:pic>
      <p:sp>
        <p:nvSpPr>
          <p:cNvPr id="18" name="Text Box 5">
            <a:extLst>
              <a:ext uri="{FF2B5EF4-FFF2-40B4-BE49-F238E27FC236}">
                <a16:creationId xmlns:a16="http://schemas.microsoft.com/office/drawing/2014/main" xmlns="" id="{56642CE8-4137-4D72-BEE2-6677C53C92A7}"/>
              </a:ext>
            </a:extLst>
          </p:cNvPr>
          <p:cNvSpPr txBox="1">
            <a:spLocks noChangeArrowheads="1"/>
          </p:cNvSpPr>
          <p:nvPr/>
        </p:nvSpPr>
        <p:spPr bwMode="auto">
          <a:xfrm>
            <a:off x="0" y="-32225"/>
            <a:ext cx="9143999" cy="70788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None/>
            </a:pPr>
            <a:r>
              <a:rPr lang="ru-RU" altLang="ru-RU" sz="4000" b="1" dirty="0">
                <a:solidFill>
                  <a:srgbClr val="3333FF"/>
                </a:solidFill>
              </a:rPr>
              <a:t>7 </a:t>
            </a:r>
            <a:r>
              <a:rPr lang="ru-RU" altLang="ru-RU" sz="4000" b="1" dirty="0" err="1">
                <a:solidFill>
                  <a:srgbClr val="3333FF"/>
                </a:solidFill>
              </a:rPr>
              <a:t>сингоний</a:t>
            </a:r>
            <a:r>
              <a:rPr lang="ru-RU" altLang="ru-RU" sz="4000" b="1" dirty="0">
                <a:solidFill>
                  <a:srgbClr val="3333FF"/>
                </a:solidFill>
              </a:rPr>
              <a:t>, 14 решеток БРАВЭ </a:t>
            </a:r>
          </a:p>
        </p:txBody>
      </p:sp>
    </p:spTree>
    <p:extLst>
      <p:ext uri="{BB962C8B-B14F-4D97-AF65-F5344CB8AC3E}">
        <p14:creationId xmlns:p14="http://schemas.microsoft.com/office/powerpoint/2010/main" val="3470234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xmlns="" id="{7C7EBC7A-5D84-4F35-B020-52103E0F4CC8}"/>
              </a:ext>
            </a:extLst>
          </p:cNvPr>
          <p:cNvSpPr>
            <a:spLocks noChangeArrowheads="1"/>
          </p:cNvSpPr>
          <p:nvPr/>
        </p:nvSpPr>
        <p:spPr bwMode="auto">
          <a:xfrm>
            <a:off x="36512" y="520270"/>
            <a:ext cx="9071991" cy="5698133"/>
          </a:xfrm>
          <a:prstGeom prst="rect">
            <a:avLst/>
          </a:prstGeom>
          <a:solidFill>
            <a:schemeClr val="accent1"/>
          </a:solidFill>
          <a:ln w="76200" cmpd="tri">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ru-RU" altLang="ru-RU" sz="1800"/>
          </a:p>
        </p:txBody>
      </p:sp>
      <p:sp>
        <p:nvSpPr>
          <p:cNvPr id="41987" name="Text Box 3">
            <a:extLst>
              <a:ext uri="{FF2B5EF4-FFF2-40B4-BE49-F238E27FC236}">
                <a16:creationId xmlns:a16="http://schemas.microsoft.com/office/drawing/2014/main" xmlns="" id="{86469D79-8DC3-4816-9DDD-94CCEA4C3594}"/>
              </a:ext>
            </a:extLst>
          </p:cNvPr>
          <p:cNvSpPr txBox="1">
            <a:spLocks noChangeArrowheads="1"/>
          </p:cNvSpPr>
          <p:nvPr/>
        </p:nvSpPr>
        <p:spPr bwMode="auto">
          <a:xfrm>
            <a:off x="0" y="11590"/>
            <a:ext cx="9144000" cy="3667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ru-RU" altLang="ru-RU" sz="1800" b="1" dirty="0">
                <a:solidFill>
                  <a:srgbClr val="3333FF"/>
                </a:solidFill>
              </a:rPr>
              <a:t>КРИСТАЛЛИЧЕСКИЕ СИСТЕМЫ (СИНГОНИИ) И </a:t>
            </a:r>
            <a:r>
              <a:rPr lang="ru-RU" altLang="ru-RU" sz="1800" b="1" dirty="0">
                <a:solidFill>
                  <a:srgbClr val="FF0000"/>
                </a:solidFill>
              </a:rPr>
              <a:t>РЕШЕТКИ БРАВЭ</a:t>
            </a:r>
          </a:p>
        </p:txBody>
      </p:sp>
      <p:pic>
        <p:nvPicPr>
          <p:cNvPr id="41988" name="Picture 4" descr="docu0044-1A">
            <a:extLst>
              <a:ext uri="{FF2B5EF4-FFF2-40B4-BE49-F238E27FC236}">
                <a16:creationId xmlns:a16="http://schemas.microsoft.com/office/drawing/2014/main" xmlns="" id="{CC951F1A-92F3-45A2-BE83-472865F46FB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12" y="592252"/>
            <a:ext cx="9019002" cy="5554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0" y="6381328"/>
            <a:ext cx="9144000" cy="369332"/>
          </a:xfrm>
          <a:prstGeom prst="rect">
            <a:avLst/>
          </a:prstGeom>
          <a:solidFill>
            <a:schemeClr val="bg1"/>
          </a:solidFill>
        </p:spPr>
        <p:txBody>
          <a:bodyPr wrap="square" rtlCol="0">
            <a:spAutoFit/>
          </a:bodyPr>
          <a:lstStyle/>
          <a:p>
            <a:pPr algn="ctr"/>
            <a:r>
              <a:rPr lang="ru-RU" b="1" dirty="0">
                <a:solidFill>
                  <a:srgbClr val="FF0000"/>
                </a:solidFill>
              </a:rPr>
              <a:t>1848, Огюст </a:t>
            </a:r>
            <a:r>
              <a:rPr lang="ru-RU" b="1" dirty="0" err="1">
                <a:solidFill>
                  <a:srgbClr val="FF0000"/>
                </a:solidFill>
              </a:rPr>
              <a:t>Браве</a:t>
            </a:r>
            <a:r>
              <a:rPr lang="ru-RU" b="1" dirty="0">
                <a:solidFill>
                  <a:srgbClr val="FF0000"/>
                </a:solidFill>
              </a:rPr>
              <a:t>, французский физик</a:t>
            </a:r>
          </a:p>
        </p:txBody>
      </p:sp>
    </p:spTree>
    <p:extLst>
      <p:ext uri="{BB962C8B-B14F-4D97-AF65-F5344CB8AC3E}">
        <p14:creationId xmlns:p14="http://schemas.microsoft.com/office/powerpoint/2010/main" val="2132390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98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98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198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6" grpId="0" animBg="1"/>
      <p:bldP spid="41987" grpId="0" animBg="1"/>
      <p:bldP spid="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a:extLst>
              <a:ext uri="{FF2B5EF4-FFF2-40B4-BE49-F238E27FC236}">
                <a16:creationId xmlns:a16="http://schemas.microsoft.com/office/drawing/2014/main" xmlns="" id="{057B36F0-8A34-4540-9D0F-0A8EE39DE674}"/>
              </a:ext>
            </a:extLst>
          </p:cNvPr>
          <p:cNvSpPr>
            <a:spLocks noChangeArrowheads="1"/>
          </p:cNvSpPr>
          <p:nvPr/>
        </p:nvSpPr>
        <p:spPr bwMode="auto">
          <a:xfrm>
            <a:off x="0" y="1341438"/>
            <a:ext cx="9144000" cy="6461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ru-RU" altLang="ru-RU" sz="1800">
                <a:solidFill>
                  <a:srgbClr val="3333FF"/>
                </a:solidFill>
              </a:rPr>
              <a:t>Группы, содержащие лишь повороты, описывают кристаллы, состоящие только из совместимо равных частей. Эти группы называются группами 1-го рода</a:t>
            </a:r>
            <a:endParaRPr lang="ru-RU" altLang="ru-RU" sz="1800"/>
          </a:p>
        </p:txBody>
      </p:sp>
      <p:sp>
        <p:nvSpPr>
          <p:cNvPr id="4" name="Прямоугольник 3">
            <a:extLst>
              <a:ext uri="{FF2B5EF4-FFF2-40B4-BE49-F238E27FC236}">
                <a16:creationId xmlns:a16="http://schemas.microsoft.com/office/drawing/2014/main" xmlns="" id="{3F8BAE44-DE51-43DD-9AD1-858E65E947CF}"/>
              </a:ext>
            </a:extLst>
          </p:cNvPr>
          <p:cNvSpPr>
            <a:spLocks noChangeArrowheads="1"/>
          </p:cNvSpPr>
          <p:nvPr/>
        </p:nvSpPr>
        <p:spPr bwMode="auto">
          <a:xfrm>
            <a:off x="0" y="2565400"/>
            <a:ext cx="9144000" cy="9223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ru-RU" altLang="ru-RU" sz="1800">
                <a:solidFill>
                  <a:srgbClr val="3333FF"/>
                </a:solidFill>
              </a:rPr>
              <a:t>Группы, содержащие отражения, или инверсионные повороты, описывают кристаллы, в которых есть зеркально равные части (но могут быть и совместимо равные части). Эти группы называются группами 2-го рода</a:t>
            </a:r>
            <a:endParaRPr lang="ru-RU" altLang="ru-RU" sz="1800"/>
          </a:p>
        </p:txBody>
      </p:sp>
      <p:sp>
        <p:nvSpPr>
          <p:cNvPr id="5" name="Прямоугольник 4">
            <a:extLst>
              <a:ext uri="{FF2B5EF4-FFF2-40B4-BE49-F238E27FC236}">
                <a16:creationId xmlns:a16="http://schemas.microsoft.com/office/drawing/2014/main" xmlns="" id="{4B67BEBC-E7E2-4D46-8B5E-5982FB3ACB38}"/>
              </a:ext>
            </a:extLst>
          </p:cNvPr>
          <p:cNvSpPr>
            <a:spLocks noChangeArrowheads="1"/>
          </p:cNvSpPr>
          <p:nvPr/>
        </p:nvSpPr>
        <p:spPr bwMode="auto">
          <a:xfrm>
            <a:off x="0" y="4149725"/>
            <a:ext cx="9144000" cy="12001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ru-RU" altLang="ru-RU" sz="1800">
                <a:solidFill>
                  <a:srgbClr val="3333FF"/>
                </a:solidFill>
              </a:rPr>
              <a:t>Кристаллы, описываемые группами 1-го рода, могут кристаллизоваться в двух энантиоморфных формах, условно называемых «правой» и «левой», каждая из них не содержит элементов симметрии 2-го рода, но они зеркально равны друг другу</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2" name="Text Box 4">
            <a:extLst>
              <a:ext uri="{FF2B5EF4-FFF2-40B4-BE49-F238E27FC236}">
                <a16:creationId xmlns:a16="http://schemas.microsoft.com/office/drawing/2014/main" xmlns="" id="{0713BFC0-7B3A-4DE0-BB7A-B910822B6D7F}"/>
              </a:ext>
            </a:extLst>
          </p:cNvPr>
          <p:cNvSpPr txBox="1">
            <a:spLocks noChangeArrowheads="1"/>
          </p:cNvSpPr>
          <p:nvPr/>
        </p:nvSpPr>
        <p:spPr bwMode="auto">
          <a:xfrm>
            <a:off x="0" y="1444625"/>
            <a:ext cx="9144000" cy="1570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ru-RU" altLang="ru-RU" sz="2400" b="1" u="sng">
                <a:solidFill>
                  <a:srgbClr val="3333FF"/>
                </a:solidFill>
              </a:rPr>
              <a:t>Символика Бравэ</a:t>
            </a:r>
          </a:p>
          <a:p>
            <a:pPr algn="ctr" eaLnBrk="1" hangingPunct="1">
              <a:spcBef>
                <a:spcPct val="0"/>
              </a:spcBef>
              <a:buFontTx/>
              <a:buNone/>
            </a:pPr>
            <a:r>
              <a:rPr lang="ru-RU" altLang="ru-RU" sz="2400">
                <a:solidFill>
                  <a:srgbClr val="3333FF"/>
                </a:solidFill>
              </a:rPr>
              <a:t>Плоскости симметрии обозначаются буквами</a:t>
            </a:r>
            <a:r>
              <a:rPr lang="ru-RU" altLang="ru-RU" sz="2400"/>
              <a:t> </a:t>
            </a:r>
            <a:r>
              <a:rPr lang="en-US" altLang="ru-RU" sz="2400" b="1">
                <a:solidFill>
                  <a:srgbClr val="FF0000"/>
                </a:solidFill>
              </a:rPr>
              <a:t>P</a:t>
            </a:r>
            <a:r>
              <a:rPr lang="en-US" altLang="ru-RU" sz="2400"/>
              <a:t> </a:t>
            </a:r>
            <a:r>
              <a:rPr lang="ru-RU" altLang="ru-RU" sz="2400">
                <a:solidFill>
                  <a:srgbClr val="3333FF"/>
                </a:solidFill>
              </a:rPr>
              <a:t>или</a:t>
            </a:r>
            <a:r>
              <a:rPr lang="ru-RU" altLang="ru-RU" sz="2400"/>
              <a:t> </a:t>
            </a:r>
            <a:r>
              <a:rPr lang="en-US" altLang="ru-RU" sz="2400" b="1">
                <a:solidFill>
                  <a:srgbClr val="FF0000"/>
                </a:solidFill>
              </a:rPr>
              <a:t>m </a:t>
            </a:r>
          </a:p>
          <a:p>
            <a:pPr algn="ctr" eaLnBrk="1" hangingPunct="1">
              <a:spcBef>
                <a:spcPct val="0"/>
              </a:spcBef>
              <a:buFontTx/>
              <a:buNone/>
            </a:pPr>
            <a:r>
              <a:rPr lang="ru-RU" altLang="ru-RU" sz="2400">
                <a:solidFill>
                  <a:srgbClr val="3333FF"/>
                </a:solidFill>
              </a:rPr>
              <a:t>Оси симметрии обозначаются буквами </a:t>
            </a:r>
            <a:r>
              <a:rPr lang="en-US" altLang="ru-RU" sz="2400">
                <a:solidFill>
                  <a:srgbClr val="FF0000"/>
                </a:solidFill>
              </a:rPr>
              <a:t>G</a:t>
            </a:r>
            <a:r>
              <a:rPr lang="en-US" altLang="ru-RU" sz="2400">
                <a:solidFill>
                  <a:srgbClr val="3333FF"/>
                </a:solidFill>
              </a:rPr>
              <a:t> </a:t>
            </a:r>
            <a:r>
              <a:rPr lang="ru-RU" altLang="ru-RU" sz="2400">
                <a:solidFill>
                  <a:srgbClr val="3333FF"/>
                </a:solidFill>
              </a:rPr>
              <a:t>или </a:t>
            </a:r>
            <a:r>
              <a:rPr lang="en-US" altLang="ru-RU" sz="2400">
                <a:solidFill>
                  <a:srgbClr val="FF0000"/>
                </a:solidFill>
              </a:rPr>
              <a:t>L</a:t>
            </a:r>
            <a:r>
              <a:rPr lang="ru-RU" altLang="ru-RU" sz="2400">
                <a:solidFill>
                  <a:srgbClr val="3333FF"/>
                </a:solidFill>
              </a:rPr>
              <a:t> с индексами (</a:t>
            </a:r>
            <a:r>
              <a:rPr lang="en-US" altLang="ru-RU" sz="2400">
                <a:solidFill>
                  <a:srgbClr val="FF0000"/>
                </a:solidFill>
              </a:rPr>
              <a:t>L</a:t>
            </a:r>
            <a:r>
              <a:rPr lang="en-US" altLang="ru-RU" sz="2400" baseline="-25000">
                <a:solidFill>
                  <a:srgbClr val="FF0000"/>
                </a:solidFill>
              </a:rPr>
              <a:t>1</a:t>
            </a:r>
            <a:r>
              <a:rPr lang="en-US" altLang="ru-RU" sz="2400">
                <a:solidFill>
                  <a:srgbClr val="FF0000"/>
                </a:solidFill>
              </a:rPr>
              <a:t>, L</a:t>
            </a:r>
            <a:r>
              <a:rPr lang="en-US" altLang="ru-RU" sz="2400" baseline="-25000">
                <a:solidFill>
                  <a:srgbClr val="FF0000"/>
                </a:solidFill>
              </a:rPr>
              <a:t>2</a:t>
            </a:r>
            <a:r>
              <a:rPr lang="en-US" altLang="ru-RU" sz="2400">
                <a:solidFill>
                  <a:srgbClr val="FF0000"/>
                </a:solidFill>
              </a:rPr>
              <a:t>, L</a:t>
            </a:r>
            <a:r>
              <a:rPr lang="en-US" altLang="ru-RU" sz="2400" baseline="-25000">
                <a:solidFill>
                  <a:srgbClr val="FF0000"/>
                </a:solidFill>
              </a:rPr>
              <a:t>3</a:t>
            </a:r>
            <a:r>
              <a:rPr lang="en-US" altLang="ru-RU" sz="2400">
                <a:solidFill>
                  <a:srgbClr val="FF0000"/>
                </a:solidFill>
              </a:rPr>
              <a:t>, L</a:t>
            </a:r>
            <a:r>
              <a:rPr lang="en-US" altLang="ru-RU" sz="2400" baseline="-25000">
                <a:solidFill>
                  <a:srgbClr val="FF0000"/>
                </a:solidFill>
              </a:rPr>
              <a:t>4</a:t>
            </a:r>
            <a:r>
              <a:rPr lang="en-US" altLang="ru-RU" sz="2400">
                <a:solidFill>
                  <a:srgbClr val="FF0000"/>
                </a:solidFill>
              </a:rPr>
              <a:t>, L</a:t>
            </a:r>
            <a:r>
              <a:rPr lang="en-US" altLang="ru-RU" sz="2400" baseline="-25000">
                <a:solidFill>
                  <a:srgbClr val="FF0000"/>
                </a:solidFill>
              </a:rPr>
              <a:t>6</a:t>
            </a:r>
            <a:r>
              <a:rPr lang="en-US" altLang="ru-RU" sz="2400" baseline="-25000">
                <a:solidFill>
                  <a:srgbClr val="3333FF"/>
                </a:solidFill>
              </a:rPr>
              <a:t> </a:t>
            </a:r>
            <a:r>
              <a:rPr lang="ru-RU" altLang="ru-RU" sz="2400">
                <a:solidFill>
                  <a:srgbClr val="3333FF"/>
                </a:solidFill>
              </a:rPr>
              <a:t>индексы показывают порядок оси) </a:t>
            </a:r>
          </a:p>
        </p:txBody>
      </p:sp>
      <p:sp>
        <p:nvSpPr>
          <p:cNvPr id="283658" name="Text Box 10">
            <a:extLst>
              <a:ext uri="{FF2B5EF4-FFF2-40B4-BE49-F238E27FC236}">
                <a16:creationId xmlns:a16="http://schemas.microsoft.com/office/drawing/2014/main" xmlns="" id="{F7D5FB9C-7B2F-4118-997D-F52522B5B835}"/>
              </a:ext>
            </a:extLst>
          </p:cNvPr>
          <p:cNvSpPr txBox="1">
            <a:spLocks noChangeArrowheads="1"/>
          </p:cNvSpPr>
          <p:nvPr/>
        </p:nvSpPr>
        <p:spPr bwMode="auto">
          <a:xfrm>
            <a:off x="0" y="-7938"/>
            <a:ext cx="9144000" cy="45720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ru-RU" altLang="ru-RU" sz="2400" b="1">
                <a:solidFill>
                  <a:srgbClr val="3333FF"/>
                </a:solidFill>
              </a:rPr>
              <a:t>Обозначения кристаллографических классов</a:t>
            </a:r>
          </a:p>
        </p:txBody>
      </p:sp>
      <p:sp>
        <p:nvSpPr>
          <p:cNvPr id="283659" name="Text Box 11">
            <a:extLst>
              <a:ext uri="{FF2B5EF4-FFF2-40B4-BE49-F238E27FC236}">
                <a16:creationId xmlns:a16="http://schemas.microsoft.com/office/drawing/2014/main" xmlns="" id="{F607451D-D118-4C0E-A256-C7531B11E771}"/>
              </a:ext>
            </a:extLst>
          </p:cNvPr>
          <p:cNvSpPr txBox="1">
            <a:spLocks noChangeArrowheads="1"/>
          </p:cNvSpPr>
          <p:nvPr/>
        </p:nvSpPr>
        <p:spPr bwMode="auto">
          <a:xfrm>
            <a:off x="107950" y="549275"/>
            <a:ext cx="2232025" cy="3667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ru-RU" altLang="ru-RU" sz="1800" b="1"/>
              <a:t>Символика Бравэ</a:t>
            </a:r>
          </a:p>
        </p:txBody>
      </p:sp>
      <p:sp>
        <p:nvSpPr>
          <p:cNvPr id="283660" name="Text Box 12">
            <a:extLst>
              <a:ext uri="{FF2B5EF4-FFF2-40B4-BE49-F238E27FC236}">
                <a16:creationId xmlns:a16="http://schemas.microsoft.com/office/drawing/2014/main" xmlns="" id="{1D1897B1-58B3-4953-AD7F-66304A3BC095}"/>
              </a:ext>
            </a:extLst>
          </p:cNvPr>
          <p:cNvSpPr txBox="1">
            <a:spLocks noChangeArrowheads="1"/>
          </p:cNvSpPr>
          <p:nvPr/>
        </p:nvSpPr>
        <p:spPr bwMode="auto">
          <a:xfrm>
            <a:off x="2411413" y="549275"/>
            <a:ext cx="2767012" cy="3667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ru-RU" altLang="ru-RU" sz="1800" b="1"/>
              <a:t>Символика Шенфлиса</a:t>
            </a:r>
          </a:p>
        </p:txBody>
      </p:sp>
      <p:sp>
        <p:nvSpPr>
          <p:cNvPr id="283661" name="Text Box 13">
            <a:extLst>
              <a:ext uri="{FF2B5EF4-FFF2-40B4-BE49-F238E27FC236}">
                <a16:creationId xmlns:a16="http://schemas.microsoft.com/office/drawing/2014/main" xmlns="" id="{F3095F87-A57F-48AA-A8DF-1B0C03536C16}"/>
              </a:ext>
            </a:extLst>
          </p:cNvPr>
          <p:cNvSpPr txBox="1">
            <a:spLocks noChangeArrowheads="1"/>
          </p:cNvSpPr>
          <p:nvPr/>
        </p:nvSpPr>
        <p:spPr bwMode="auto">
          <a:xfrm>
            <a:off x="5292725" y="549275"/>
            <a:ext cx="3663950" cy="3667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ru-RU" altLang="ru-RU" sz="1800" b="1"/>
              <a:t>Символика Германа — Могена</a:t>
            </a:r>
          </a:p>
        </p:txBody>
      </p:sp>
      <p:pic>
        <p:nvPicPr>
          <p:cNvPr id="246786" name="Picture 2" descr="IMGa">
            <a:extLst>
              <a:ext uri="{FF2B5EF4-FFF2-40B4-BE49-F238E27FC236}">
                <a16:creationId xmlns:a16="http://schemas.microsoft.com/office/drawing/2014/main" xmlns="" id="{1DBFA0A5-7D5F-42B0-ABF3-664B376F2C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8513" y="3716338"/>
            <a:ext cx="2670175" cy="266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788" name="Picture 4" descr="IMG-2 a">
            <a:extLst>
              <a:ext uri="{FF2B5EF4-FFF2-40B4-BE49-F238E27FC236}">
                <a16:creationId xmlns:a16="http://schemas.microsoft.com/office/drawing/2014/main" xmlns="" id="{E5238604-9041-4804-AEC8-FC42CBD391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3294063"/>
            <a:ext cx="1597025"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789" name="Picture 5" descr="IMG-0 a">
            <a:extLst>
              <a:ext uri="{FF2B5EF4-FFF2-40B4-BE49-F238E27FC236}">
                <a16:creationId xmlns:a16="http://schemas.microsoft.com/office/drawing/2014/main" xmlns="" id="{F650CD5A-F8C7-4753-A741-3C2CC5019C7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263" y="5195888"/>
            <a:ext cx="1765300" cy="159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505" name="Text Box 17">
            <a:extLst>
              <a:ext uri="{FF2B5EF4-FFF2-40B4-BE49-F238E27FC236}">
                <a16:creationId xmlns:a16="http://schemas.microsoft.com/office/drawing/2014/main" xmlns="" id="{49217E65-EA8D-409B-85B4-8CCB9D7A69C3}"/>
              </a:ext>
            </a:extLst>
          </p:cNvPr>
          <p:cNvSpPr txBox="1">
            <a:spLocks noChangeArrowheads="1"/>
          </p:cNvSpPr>
          <p:nvPr/>
        </p:nvSpPr>
        <p:spPr bwMode="auto">
          <a:xfrm>
            <a:off x="4932363" y="4076700"/>
            <a:ext cx="3743325" cy="8239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ru-RU" altLang="ru-RU" sz="4800">
                <a:solidFill>
                  <a:srgbClr val="3333FF"/>
                </a:solidFill>
              </a:rPr>
              <a:t>3</a:t>
            </a:r>
            <a:r>
              <a:rPr lang="en-US" altLang="ru-RU" sz="4800">
                <a:solidFill>
                  <a:srgbClr val="3333FF"/>
                </a:solidFill>
              </a:rPr>
              <a:t>L</a:t>
            </a:r>
            <a:r>
              <a:rPr lang="en-US" altLang="ru-RU" sz="4800" baseline="-25000">
                <a:solidFill>
                  <a:srgbClr val="3333FF"/>
                </a:solidFill>
              </a:rPr>
              <a:t>4</a:t>
            </a:r>
            <a:r>
              <a:rPr lang="en-US" altLang="ru-RU" sz="4800">
                <a:solidFill>
                  <a:srgbClr val="3333FF"/>
                </a:solidFill>
              </a:rPr>
              <a:t>4L</a:t>
            </a:r>
            <a:r>
              <a:rPr lang="en-US" altLang="ru-RU" sz="4800" baseline="-25000">
                <a:solidFill>
                  <a:srgbClr val="3333FF"/>
                </a:solidFill>
              </a:rPr>
              <a:t>3</a:t>
            </a:r>
            <a:r>
              <a:rPr lang="en-US" altLang="ru-RU" sz="4800">
                <a:solidFill>
                  <a:srgbClr val="3333FF"/>
                </a:solidFill>
              </a:rPr>
              <a:t>6L</a:t>
            </a:r>
            <a:r>
              <a:rPr lang="en-US" altLang="ru-RU" sz="4800" baseline="-25000">
                <a:solidFill>
                  <a:srgbClr val="3333FF"/>
                </a:solidFill>
              </a:rPr>
              <a:t>2</a:t>
            </a:r>
            <a:r>
              <a:rPr lang="en-US" altLang="ru-RU" sz="4800">
                <a:solidFill>
                  <a:srgbClr val="3333FF"/>
                </a:solidFill>
              </a:rPr>
              <a:t>9P</a:t>
            </a:r>
            <a:endParaRPr lang="ru-RU" altLang="ru-RU" sz="4800" baseline="-25000">
              <a:solidFill>
                <a:srgbClr val="3333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365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365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366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366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83652"/>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46788"/>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246789"/>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246786"/>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35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3652" grpId="0" animBg="1"/>
      <p:bldP spid="283658" grpId="0" animBg="1"/>
      <p:bldP spid="283659" grpId="0" animBg="1"/>
      <p:bldP spid="283660" grpId="0" animBg="1"/>
      <p:bldP spid="283661" grpId="0" animBg="1"/>
      <p:bldP spid="6350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xmlns="" id="{B1D3631B-3ED5-4432-88F9-48555C838FD9}"/>
              </a:ext>
            </a:extLst>
          </p:cNvPr>
          <p:cNvSpPr>
            <a:spLocks noChangeArrowheads="1"/>
          </p:cNvSpPr>
          <p:nvPr/>
        </p:nvSpPr>
        <p:spPr bwMode="auto">
          <a:xfrm>
            <a:off x="0" y="0"/>
            <a:ext cx="9144000" cy="4619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ru-RU" altLang="ru-RU" sz="2400" b="1">
                <a:solidFill>
                  <a:srgbClr val="3333FF"/>
                </a:solidFill>
              </a:rPr>
              <a:t>Символика Германа — Могена - </a:t>
            </a:r>
            <a:r>
              <a:rPr lang="ru-RU" altLang="ru-RU" sz="2400" b="1">
                <a:solidFill>
                  <a:srgbClr val="FF0000"/>
                </a:solidFill>
              </a:rPr>
              <a:t>Международный символ</a:t>
            </a:r>
            <a:r>
              <a:rPr lang="ru-RU" altLang="ru-RU" sz="2400">
                <a:solidFill>
                  <a:srgbClr val="3333FF"/>
                </a:solidFill>
              </a:rPr>
              <a:t> </a:t>
            </a:r>
            <a:endParaRPr lang="en-US" altLang="ru-RU" sz="2400" b="1">
              <a:solidFill>
                <a:srgbClr val="3333FF"/>
              </a:solidFill>
            </a:endParaRPr>
          </a:p>
        </p:txBody>
      </p:sp>
      <p:sp>
        <p:nvSpPr>
          <p:cNvPr id="3" name="Прямоугольник 2">
            <a:extLst>
              <a:ext uri="{FF2B5EF4-FFF2-40B4-BE49-F238E27FC236}">
                <a16:creationId xmlns:a16="http://schemas.microsoft.com/office/drawing/2014/main" xmlns="" id="{C77947CF-FEB5-4300-B239-B695E426BE15}"/>
              </a:ext>
            </a:extLst>
          </p:cNvPr>
          <p:cNvSpPr>
            <a:spLocks noChangeArrowheads="1"/>
          </p:cNvSpPr>
          <p:nvPr/>
        </p:nvSpPr>
        <p:spPr bwMode="auto">
          <a:xfrm>
            <a:off x="0" y="2205038"/>
            <a:ext cx="9144000" cy="1600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ru-RU" altLang="ru-RU" sz="1400" b="1">
                <a:solidFill>
                  <a:srgbClr val="FF0000"/>
                </a:solidFill>
              </a:rPr>
              <a:t>Международный символ</a:t>
            </a:r>
            <a:r>
              <a:rPr lang="ru-RU" altLang="ru-RU" sz="1400">
                <a:solidFill>
                  <a:srgbClr val="3333FF"/>
                </a:solidFill>
              </a:rPr>
              <a:t> точечной группы в общем случае формируется из трёх символов, </a:t>
            </a:r>
            <a:r>
              <a:rPr lang="ru-RU" altLang="ru-RU" sz="1400" b="1">
                <a:solidFill>
                  <a:srgbClr val="3333FF"/>
                </a:solidFill>
              </a:rPr>
              <a:t>обозначающих элементы симметрии,</a:t>
            </a:r>
            <a:r>
              <a:rPr lang="ru-RU" altLang="ru-RU" sz="1400">
                <a:solidFill>
                  <a:srgbClr val="3333FF"/>
                </a:solidFill>
              </a:rPr>
              <a:t> отвечающие трём основным направлениям в кристаллической ячейке. Под элементом симметрии, отвечающим направлению, понимается либо ось симметрии, проходящая по этому направлению, либо перпендикулярная ему плоскость симметрии, либо и то, и другое (в этом случае они записываются через дробь, например, </a:t>
            </a:r>
            <a:r>
              <a:rPr lang="ru-RU" altLang="ru-RU" sz="1400" i="1">
                <a:solidFill>
                  <a:srgbClr val="3333FF"/>
                </a:solidFill>
              </a:rPr>
              <a:t>2/c</a:t>
            </a:r>
            <a:r>
              <a:rPr lang="ru-RU" altLang="ru-RU" sz="1400">
                <a:solidFill>
                  <a:srgbClr val="3333FF"/>
                </a:solidFill>
              </a:rPr>
              <a:t> — ось симметрии 2-го порядка и перпендикулярная ей плоскость скользящего отражения со сдвигом в направлении </a:t>
            </a:r>
            <a:r>
              <a:rPr lang="ru-RU" altLang="ru-RU" sz="1400" i="1">
                <a:solidFill>
                  <a:srgbClr val="3333FF"/>
                </a:solidFill>
              </a:rPr>
              <a:t>c</a:t>
            </a:r>
            <a:r>
              <a:rPr lang="ru-RU" altLang="ru-RU" sz="1400">
                <a:solidFill>
                  <a:srgbClr val="3333FF"/>
                </a:solidFill>
              </a:rPr>
              <a:t>). Под основными направлениями понимают:</a:t>
            </a:r>
          </a:p>
        </p:txBody>
      </p:sp>
      <p:sp>
        <p:nvSpPr>
          <p:cNvPr id="4" name="Прямоугольник 3">
            <a:extLst>
              <a:ext uri="{FF2B5EF4-FFF2-40B4-BE49-F238E27FC236}">
                <a16:creationId xmlns:a16="http://schemas.microsoft.com/office/drawing/2014/main" xmlns="" id="{94C8F3EA-2D4A-4C0B-934B-71E66D55D2EB}"/>
              </a:ext>
            </a:extLst>
          </p:cNvPr>
          <p:cNvSpPr>
            <a:spLocks noChangeArrowheads="1"/>
          </p:cNvSpPr>
          <p:nvPr/>
        </p:nvSpPr>
        <p:spPr bwMode="auto">
          <a:xfrm>
            <a:off x="0" y="612775"/>
            <a:ext cx="9144000" cy="1600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ru-RU" altLang="ru-RU" sz="1400">
                <a:solidFill>
                  <a:srgbClr val="3333FF"/>
                </a:solidFill>
              </a:rPr>
              <a:t>Символ пространственной группы содержит </a:t>
            </a:r>
            <a:r>
              <a:rPr lang="ru-RU" altLang="ru-RU" sz="1400" b="1">
                <a:solidFill>
                  <a:srgbClr val="FF0000"/>
                </a:solidFill>
              </a:rPr>
              <a:t>символ </a:t>
            </a:r>
            <a:r>
              <a:rPr lang="ru-RU" altLang="ru-RU" sz="1400" b="1">
                <a:solidFill>
                  <a:srgbClr val="FF0000"/>
                </a:solidFill>
                <a:hlinkClick r:id="rId2" tooltip="Решётка Браве"/>
              </a:rPr>
              <a:t>решётки Браве</a:t>
            </a:r>
            <a:r>
              <a:rPr lang="ru-RU" altLang="ru-RU" sz="1400">
                <a:solidFill>
                  <a:srgbClr val="3333FF"/>
                </a:solidFill>
              </a:rPr>
              <a:t> (заглавную букву P, </a:t>
            </a:r>
            <a:r>
              <a:rPr lang="ru-RU" altLang="ru-RU" sz="1400" b="1">
                <a:solidFill>
                  <a:srgbClr val="3333FF"/>
                </a:solidFill>
              </a:rPr>
              <a:t>A, B, C, I, R или F) и международный символ</a:t>
            </a:r>
            <a:r>
              <a:rPr lang="ru-RU" altLang="ru-RU" sz="1400">
                <a:solidFill>
                  <a:srgbClr val="3333FF"/>
                </a:solidFill>
              </a:rPr>
              <a:t> точечной группы. </a:t>
            </a:r>
            <a:r>
              <a:rPr lang="ru-RU" altLang="ru-RU" sz="1400" b="1">
                <a:solidFill>
                  <a:srgbClr val="3333FF"/>
                </a:solidFill>
              </a:rPr>
              <a:t>Символ решётки Браве обозначает</a:t>
            </a:r>
            <a:r>
              <a:rPr lang="ru-RU" altLang="ru-RU" sz="1400">
                <a:solidFill>
                  <a:srgbClr val="3333FF"/>
                </a:solidFill>
              </a:rPr>
              <a:t> наличие дополнительных узлов трансляции внутри элементарной ячейки: P (primitive) — примитивная ячейка; A, B, C (A-centered, B-centered, C-centered) — дополнительный узел в центре грани A, B или C соответственно; I (I-centered) — объёмноцентрированная (дополнительный узел в центре ячейки), R (R-centered) — дважды объёмноцентрированная (два дополнительных узла на большой диагонали элементарной ячейки), F (F-centered) — гранецентрированная (дополнительные узлы в центрах всех граней).</a:t>
            </a:r>
          </a:p>
        </p:txBody>
      </p:sp>
      <p:sp>
        <p:nvSpPr>
          <p:cNvPr id="5" name="Прямоугольник 4">
            <a:extLst>
              <a:ext uri="{FF2B5EF4-FFF2-40B4-BE49-F238E27FC236}">
                <a16:creationId xmlns:a16="http://schemas.microsoft.com/office/drawing/2014/main" xmlns="" id="{02A8430E-9FE2-4BB2-A07A-12B117B177F5}"/>
              </a:ext>
            </a:extLst>
          </p:cNvPr>
          <p:cNvSpPr>
            <a:spLocks noChangeArrowheads="1"/>
          </p:cNvSpPr>
          <p:nvPr/>
        </p:nvSpPr>
        <p:spPr bwMode="auto">
          <a:xfrm>
            <a:off x="0" y="3789363"/>
            <a:ext cx="9144000" cy="2892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ru-RU" altLang="ru-RU" sz="1400">
                <a:solidFill>
                  <a:srgbClr val="3333FF"/>
                </a:solidFill>
              </a:rPr>
              <a:t>направления </a:t>
            </a:r>
            <a:r>
              <a:rPr lang="ru-RU" altLang="ru-RU" sz="1400">
                <a:solidFill>
                  <a:srgbClr val="3333FF"/>
                </a:solidFill>
                <a:hlinkClick r:id="rId3" tooltip="Базис"/>
              </a:rPr>
              <a:t>базисных векторов</a:t>
            </a:r>
            <a:r>
              <a:rPr lang="ru-RU" altLang="ru-RU" sz="1400">
                <a:solidFill>
                  <a:srgbClr val="3333FF"/>
                </a:solidFill>
              </a:rPr>
              <a:t> ячейки в случае триклинной, моноклинной и ромбической сингонии; </a:t>
            </a:r>
          </a:p>
          <a:p>
            <a:pPr algn="ctr" eaLnBrk="1" hangingPunct="1">
              <a:spcBef>
                <a:spcPct val="0"/>
              </a:spcBef>
              <a:buFontTx/>
              <a:buNone/>
            </a:pPr>
            <a:r>
              <a:rPr lang="ru-RU" altLang="ru-RU" sz="1400">
                <a:solidFill>
                  <a:srgbClr val="3333FF"/>
                </a:solidFill>
              </a:rPr>
              <a:t>направление оси 4-го порядка, направление одного из базисных векторов в основании элементарной ячейки и направление по диагонали основания ячейки в случае тетрагональной сингонии; </a:t>
            </a:r>
          </a:p>
          <a:p>
            <a:pPr algn="ctr" eaLnBrk="1" hangingPunct="1">
              <a:spcBef>
                <a:spcPct val="0"/>
              </a:spcBef>
              <a:buFontTx/>
              <a:buNone/>
            </a:pPr>
            <a:r>
              <a:rPr lang="ru-RU" altLang="ru-RU" sz="1400">
                <a:solidFill>
                  <a:srgbClr val="3333FF"/>
                </a:solidFill>
              </a:rPr>
              <a:t>направление оси 3-го порядка или 6-го порядка, направление одного из базисных векторов в основании элементарной ячейки и направление вектора по диагонали элементарной ячейки под углом 60° к предыдущему в случае гексагональной сингонии (сюда же включается тригональная сингония, которая в этом случае приводится к гексагональной ориентации элементарной ячейки); </a:t>
            </a:r>
          </a:p>
          <a:p>
            <a:pPr algn="ctr" eaLnBrk="1" hangingPunct="1">
              <a:spcBef>
                <a:spcPct val="0"/>
              </a:spcBef>
              <a:buFontTx/>
              <a:buNone/>
            </a:pPr>
            <a:r>
              <a:rPr lang="ru-RU" altLang="ru-RU" sz="1400">
                <a:solidFill>
                  <a:srgbClr val="3333FF"/>
                </a:solidFill>
              </a:rPr>
              <a:t>направление одного из базисных векторов, направление по пространственной диагонали элементарной ячейки и направление по биссектрисе угла между базисными векторами.</a:t>
            </a:r>
          </a:p>
          <a:p>
            <a:pPr algn="ctr" eaLnBrk="1" hangingPunct="1">
              <a:spcBef>
                <a:spcPct val="0"/>
              </a:spcBef>
              <a:buFontTx/>
              <a:buNone/>
            </a:pPr>
            <a:r>
              <a:rPr lang="ru-RU" altLang="ru-RU" sz="1400">
                <a:solidFill>
                  <a:srgbClr val="3333FF"/>
                </a:solidFill>
              </a:rPr>
              <a:t>Символы Германа-Могена обычно сокращают, удаляя обозначения отсутствующих элементов симметрии по отдельным направлениям, когда это не создаёт неоднозначности, например, записывают P4 вместо P411. Также при отсутствии неоднозначности опускают обозначения осей второго порядка, которым перпендикулярны плоскости симметрии, например, заменяют   на </a:t>
            </a:r>
            <a:r>
              <a:rPr lang="ru-RU" altLang="ru-RU" sz="1400" b="1" i="1">
                <a:solidFill>
                  <a:srgbClr val="3333FF"/>
                </a:solidFill>
              </a:rPr>
              <a:t>Cmmm</a:t>
            </a:r>
            <a:r>
              <a:rPr lang="ru-RU" altLang="ru-RU" sz="1400">
                <a:solidFill>
                  <a:srgbClr val="3333FF"/>
                </a:solidFill>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6786" name="Picture 2" descr="IMGa">
            <a:extLst>
              <a:ext uri="{FF2B5EF4-FFF2-40B4-BE49-F238E27FC236}">
                <a16:creationId xmlns:a16="http://schemas.microsoft.com/office/drawing/2014/main" xmlns="" id="{03C184A6-48B2-4815-9C7C-0B8FBA494B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650" y="2565400"/>
            <a:ext cx="3887788" cy="387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788" name="Picture 4" descr="IMG-2 a">
            <a:extLst>
              <a:ext uri="{FF2B5EF4-FFF2-40B4-BE49-F238E27FC236}">
                <a16:creationId xmlns:a16="http://schemas.microsoft.com/office/drawing/2014/main" xmlns="" id="{C53313C5-2628-4D3C-98A7-659066FB54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650" y="620713"/>
            <a:ext cx="1800225" cy="170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789" name="Picture 5" descr="IMG-0 a">
            <a:extLst>
              <a:ext uri="{FF2B5EF4-FFF2-40B4-BE49-F238E27FC236}">
                <a16:creationId xmlns:a16="http://schemas.microsoft.com/office/drawing/2014/main" xmlns="" id="{815A93AB-0FA1-433F-80DB-DFE258CFA19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3213" y="620713"/>
            <a:ext cx="1873250" cy="169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790" name="Picture 6" descr="SymmetricCub-a">
            <a:extLst>
              <a:ext uri="{FF2B5EF4-FFF2-40B4-BE49-F238E27FC236}">
                <a16:creationId xmlns:a16="http://schemas.microsoft.com/office/drawing/2014/main" xmlns="" id="{B64F13E5-D557-494A-BACA-785B518DD61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48263" y="620713"/>
            <a:ext cx="3779837"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317" name="Text Box 13">
            <a:extLst>
              <a:ext uri="{FF2B5EF4-FFF2-40B4-BE49-F238E27FC236}">
                <a16:creationId xmlns:a16="http://schemas.microsoft.com/office/drawing/2014/main" xmlns="" id="{5C2214A9-C983-49EE-807F-F4CD01553763}"/>
              </a:ext>
            </a:extLst>
          </p:cNvPr>
          <p:cNvSpPr txBox="1">
            <a:spLocks noChangeArrowheads="1"/>
          </p:cNvSpPr>
          <p:nvPr/>
        </p:nvSpPr>
        <p:spPr bwMode="auto">
          <a:xfrm>
            <a:off x="7308850" y="3716338"/>
            <a:ext cx="1150938" cy="457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ru-RU" sz="2400" b="1">
                <a:solidFill>
                  <a:srgbClr val="3333FF"/>
                </a:solidFill>
              </a:rPr>
              <a:t>Pm3m</a:t>
            </a:r>
            <a:endParaRPr lang="ru-RU" altLang="ru-RU" sz="2400" b="1" baseline="-25000">
              <a:solidFill>
                <a:srgbClr val="3333FF"/>
              </a:solidFill>
            </a:endParaRPr>
          </a:p>
        </p:txBody>
      </p:sp>
      <p:sp>
        <p:nvSpPr>
          <p:cNvPr id="98318" name="Text Box 14">
            <a:extLst>
              <a:ext uri="{FF2B5EF4-FFF2-40B4-BE49-F238E27FC236}">
                <a16:creationId xmlns:a16="http://schemas.microsoft.com/office/drawing/2014/main" xmlns="" id="{1255B132-34DE-42E6-88C2-172F3C5C2C01}"/>
              </a:ext>
            </a:extLst>
          </p:cNvPr>
          <p:cNvSpPr txBox="1">
            <a:spLocks noChangeArrowheads="1"/>
          </p:cNvSpPr>
          <p:nvPr/>
        </p:nvSpPr>
        <p:spPr bwMode="auto">
          <a:xfrm>
            <a:off x="7524750" y="2852738"/>
            <a:ext cx="693738" cy="457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ru-RU" sz="2400" b="1">
                <a:solidFill>
                  <a:srgbClr val="3333FF"/>
                </a:solidFill>
              </a:rPr>
              <a:t>432</a:t>
            </a:r>
            <a:endParaRPr lang="ru-RU" altLang="ru-RU" sz="2400" b="1">
              <a:solidFill>
                <a:srgbClr val="3333FF"/>
              </a:solidFill>
            </a:endParaRPr>
          </a:p>
        </p:txBody>
      </p:sp>
      <p:sp>
        <p:nvSpPr>
          <p:cNvPr id="98319" name="Text Box 15">
            <a:extLst>
              <a:ext uri="{FF2B5EF4-FFF2-40B4-BE49-F238E27FC236}">
                <a16:creationId xmlns:a16="http://schemas.microsoft.com/office/drawing/2014/main" xmlns="" id="{E59D25C9-3ECF-4592-9A7D-EC9EC8DCCBBC}"/>
              </a:ext>
            </a:extLst>
          </p:cNvPr>
          <p:cNvSpPr txBox="1">
            <a:spLocks noChangeArrowheads="1"/>
          </p:cNvSpPr>
          <p:nvPr/>
        </p:nvSpPr>
        <p:spPr bwMode="auto">
          <a:xfrm>
            <a:off x="5219700" y="2852738"/>
            <a:ext cx="1589088" cy="457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ru-RU" sz="2400" b="1">
                <a:solidFill>
                  <a:srgbClr val="3333FF"/>
                </a:solidFill>
              </a:rPr>
              <a:t>3L</a:t>
            </a:r>
            <a:r>
              <a:rPr lang="en-US" altLang="ru-RU" sz="2400" b="1" baseline="-25000">
                <a:solidFill>
                  <a:srgbClr val="3333FF"/>
                </a:solidFill>
              </a:rPr>
              <a:t>4</a:t>
            </a:r>
            <a:r>
              <a:rPr lang="en-US" altLang="ru-RU" sz="2400" b="1">
                <a:solidFill>
                  <a:srgbClr val="3333FF"/>
                </a:solidFill>
              </a:rPr>
              <a:t>4L</a:t>
            </a:r>
            <a:r>
              <a:rPr lang="en-US" altLang="ru-RU" sz="2400" b="1" baseline="-25000">
                <a:solidFill>
                  <a:srgbClr val="3333FF"/>
                </a:solidFill>
              </a:rPr>
              <a:t>3</a:t>
            </a:r>
            <a:r>
              <a:rPr lang="en-US" altLang="ru-RU" sz="2400" b="1">
                <a:solidFill>
                  <a:srgbClr val="3333FF"/>
                </a:solidFill>
              </a:rPr>
              <a:t>6L</a:t>
            </a:r>
            <a:r>
              <a:rPr lang="en-US" altLang="ru-RU" sz="2400" b="1" baseline="-25000">
                <a:solidFill>
                  <a:srgbClr val="3333FF"/>
                </a:solidFill>
              </a:rPr>
              <a:t>2</a:t>
            </a:r>
            <a:endParaRPr lang="ru-RU" altLang="ru-RU" sz="2400" b="1" baseline="-25000">
              <a:solidFill>
                <a:srgbClr val="3333FF"/>
              </a:solidFill>
            </a:endParaRPr>
          </a:p>
        </p:txBody>
      </p:sp>
      <p:sp>
        <p:nvSpPr>
          <p:cNvPr id="98320" name="Rectangle 16">
            <a:extLst>
              <a:ext uri="{FF2B5EF4-FFF2-40B4-BE49-F238E27FC236}">
                <a16:creationId xmlns:a16="http://schemas.microsoft.com/office/drawing/2014/main" xmlns="" id="{58A59DD0-A57A-4CD8-A56C-8D400055553E}"/>
              </a:ext>
            </a:extLst>
          </p:cNvPr>
          <p:cNvSpPr>
            <a:spLocks noChangeArrowheads="1"/>
          </p:cNvSpPr>
          <p:nvPr/>
        </p:nvSpPr>
        <p:spPr bwMode="auto">
          <a:xfrm>
            <a:off x="5003800" y="3716338"/>
            <a:ext cx="1962150" cy="457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ru-RU" altLang="ru-RU" sz="2400" b="1">
                <a:solidFill>
                  <a:srgbClr val="3333FF"/>
                </a:solidFill>
              </a:rPr>
              <a:t>3</a:t>
            </a:r>
            <a:r>
              <a:rPr lang="en-US" altLang="ru-RU" sz="2400" b="1">
                <a:solidFill>
                  <a:srgbClr val="3333FF"/>
                </a:solidFill>
              </a:rPr>
              <a:t>L</a:t>
            </a:r>
            <a:r>
              <a:rPr lang="en-US" altLang="ru-RU" sz="2400" b="1" baseline="-25000">
                <a:solidFill>
                  <a:srgbClr val="3333FF"/>
                </a:solidFill>
              </a:rPr>
              <a:t>4</a:t>
            </a:r>
            <a:r>
              <a:rPr lang="en-US" altLang="ru-RU" sz="2400" b="1">
                <a:solidFill>
                  <a:srgbClr val="3333FF"/>
                </a:solidFill>
              </a:rPr>
              <a:t>4L</a:t>
            </a:r>
            <a:r>
              <a:rPr lang="en-US" altLang="ru-RU" sz="2400" b="1" baseline="-25000">
                <a:solidFill>
                  <a:srgbClr val="3333FF"/>
                </a:solidFill>
              </a:rPr>
              <a:t>3</a:t>
            </a:r>
            <a:r>
              <a:rPr lang="en-US" altLang="ru-RU" sz="2400" b="1">
                <a:solidFill>
                  <a:srgbClr val="3333FF"/>
                </a:solidFill>
              </a:rPr>
              <a:t>6L</a:t>
            </a:r>
            <a:r>
              <a:rPr lang="en-US" altLang="ru-RU" sz="2400" b="1" baseline="-25000">
                <a:solidFill>
                  <a:srgbClr val="3333FF"/>
                </a:solidFill>
              </a:rPr>
              <a:t>2</a:t>
            </a:r>
            <a:r>
              <a:rPr lang="en-US" altLang="ru-RU" sz="2400" b="1">
                <a:solidFill>
                  <a:srgbClr val="3333FF"/>
                </a:solidFill>
              </a:rPr>
              <a:t>9P</a:t>
            </a:r>
            <a:endParaRPr lang="ru-RU" altLang="ru-RU" sz="2400" b="1">
              <a:solidFill>
                <a:srgbClr val="3333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4678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4678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4679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4678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831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8320"/>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831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83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17" grpId="0" animBg="1"/>
      <p:bldP spid="98318" grpId="0" animBg="1"/>
      <p:bldP spid="98319" grpId="0" animBg="1"/>
      <p:bldP spid="98320"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a:extLst>
              <a:ext uri="{FF2B5EF4-FFF2-40B4-BE49-F238E27FC236}">
                <a16:creationId xmlns:a16="http://schemas.microsoft.com/office/drawing/2014/main" xmlns="" id="{A8AEE866-A971-44A9-B9EE-B00C83412D1C}"/>
              </a:ext>
            </a:extLst>
          </p:cNvPr>
          <p:cNvPicPr>
            <a:picLocks noChangeAspect="1"/>
          </p:cNvPicPr>
          <p:nvPr/>
        </p:nvPicPr>
        <p:blipFill>
          <a:blip r:embed="rId2"/>
          <a:stretch>
            <a:fillRect/>
          </a:stretch>
        </p:blipFill>
        <p:spPr>
          <a:xfrm>
            <a:off x="215440" y="783010"/>
            <a:ext cx="8713119" cy="6093296"/>
          </a:xfrm>
          <a:prstGeom prst="rect">
            <a:avLst/>
          </a:prstGeom>
        </p:spPr>
      </p:pic>
      <p:sp>
        <p:nvSpPr>
          <p:cNvPr id="8" name="Text Box 5">
            <a:extLst>
              <a:ext uri="{FF2B5EF4-FFF2-40B4-BE49-F238E27FC236}">
                <a16:creationId xmlns:a16="http://schemas.microsoft.com/office/drawing/2014/main" xmlns="" id="{C699451E-79EC-4E90-8601-C89AC4F67007}"/>
              </a:ext>
            </a:extLst>
          </p:cNvPr>
          <p:cNvSpPr txBox="1">
            <a:spLocks noChangeArrowheads="1"/>
          </p:cNvSpPr>
          <p:nvPr/>
        </p:nvSpPr>
        <p:spPr bwMode="auto">
          <a:xfrm>
            <a:off x="7938" y="0"/>
            <a:ext cx="9136062" cy="70788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ru-RU" altLang="ru-RU" sz="4000" b="1" dirty="0">
                <a:solidFill>
                  <a:srgbClr val="3333FF"/>
                </a:solidFill>
              </a:rPr>
              <a:t>32 класса симметрии </a:t>
            </a:r>
            <a:r>
              <a:rPr lang="ru-RU" altLang="ru-RU" sz="4000" b="1" dirty="0"/>
              <a:t>(</a:t>
            </a:r>
            <a:r>
              <a:rPr lang="en-US" altLang="ru-RU" sz="4000" b="1" dirty="0"/>
              <a:t>7 </a:t>
            </a:r>
            <a:r>
              <a:rPr lang="ru-RU" altLang="ru-RU" sz="4000" b="1" dirty="0" err="1"/>
              <a:t>сингоний</a:t>
            </a:r>
            <a:r>
              <a:rPr lang="ru-RU" altLang="ru-RU" sz="4000" b="1" dirty="0"/>
              <a:t>)</a:t>
            </a:r>
            <a:endParaRPr lang="ru-RU" altLang="ru-RU" sz="4000" b="1" dirty="0">
              <a:solidFill>
                <a:srgbClr val="3333FF"/>
              </a:solidFill>
            </a:endParaRPr>
          </a:p>
        </p:txBody>
      </p:sp>
    </p:spTree>
    <p:extLst>
      <p:ext uri="{BB962C8B-B14F-4D97-AF65-F5344CB8AC3E}">
        <p14:creationId xmlns:p14="http://schemas.microsoft.com/office/powerpoint/2010/main" val="1825339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AACE073A-30C8-4956-81A2-A293D9BECBDC}"/>
              </a:ext>
            </a:extLst>
          </p:cNvPr>
          <p:cNvSpPr txBox="1"/>
          <p:nvPr/>
        </p:nvSpPr>
        <p:spPr>
          <a:xfrm>
            <a:off x="12545" y="2030"/>
            <a:ext cx="9131455" cy="830997"/>
          </a:xfrm>
          <a:prstGeom prst="rect">
            <a:avLst/>
          </a:prstGeom>
          <a:solidFill>
            <a:schemeClr val="bg1"/>
          </a:solidFill>
        </p:spPr>
        <p:txBody>
          <a:bodyPr wrap="square" rtlCol="0">
            <a:spAutoFit/>
          </a:bodyPr>
          <a:lstStyle/>
          <a:p>
            <a:pPr algn="ctr"/>
            <a:r>
              <a:rPr lang="ru-RU" sz="2400" b="1" dirty="0"/>
              <a:t>32 точечные группы симметрии изображены на стереографических проекциях</a:t>
            </a:r>
          </a:p>
        </p:txBody>
      </p:sp>
      <p:pic>
        <p:nvPicPr>
          <p:cNvPr id="808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5716" y="900475"/>
            <a:ext cx="5112568" cy="59563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837334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980728"/>
            <a:ext cx="9144000" cy="4647426"/>
          </a:xfrm>
          <a:prstGeom prst="rect">
            <a:avLst/>
          </a:prstGeom>
          <a:solidFill>
            <a:schemeClr val="bg1"/>
          </a:solidFill>
        </p:spPr>
        <p:txBody>
          <a:bodyPr wrap="square">
            <a:spAutoFit/>
          </a:bodyPr>
          <a:lstStyle/>
          <a:p>
            <a:pPr algn="ctr"/>
            <a:r>
              <a:rPr lang="ru-RU" sz="5400" b="1" dirty="0" err="1"/>
              <a:t>Симме́три́я</a:t>
            </a:r>
            <a:r>
              <a:rPr lang="ru-RU" sz="5400" dirty="0"/>
              <a:t> </a:t>
            </a:r>
          </a:p>
          <a:p>
            <a:pPr algn="ctr"/>
            <a:r>
              <a:rPr lang="ru-RU" sz="4000" dirty="0"/>
              <a:t>(</a:t>
            </a:r>
            <a:r>
              <a:rPr lang="ru-RU" sz="4000" dirty="0" err="1"/>
              <a:t>др.греческий</a:t>
            </a:r>
            <a:r>
              <a:rPr lang="ru-RU" sz="4000" dirty="0"/>
              <a:t> «соразмерность»; «совместно» + «измерю»). </a:t>
            </a:r>
          </a:p>
          <a:p>
            <a:pPr algn="ctr"/>
            <a:r>
              <a:rPr lang="ru-RU" sz="5400" dirty="0"/>
              <a:t>Общие </a:t>
            </a:r>
            <a:r>
              <a:rPr lang="ru-RU" sz="5400" dirty="0" err="1"/>
              <a:t>симметрийные</a:t>
            </a:r>
            <a:r>
              <a:rPr lang="ru-RU" sz="5400" dirty="0"/>
              <a:t> свойства описываются </a:t>
            </a:r>
          </a:p>
          <a:p>
            <a:pPr algn="ctr"/>
            <a:r>
              <a:rPr lang="ru-RU" sz="5400" dirty="0"/>
              <a:t>с помощью теории групп</a:t>
            </a:r>
          </a:p>
        </p:txBody>
      </p:sp>
    </p:spTree>
    <p:extLst>
      <p:ext uri="{BB962C8B-B14F-4D97-AF65-F5344CB8AC3E}">
        <p14:creationId xmlns:p14="http://schemas.microsoft.com/office/powerpoint/2010/main" val="229905163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8825" y="471488"/>
            <a:ext cx="5086350" cy="5915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3302094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4" descr="обозначения 32 классов симметрии 1">
            <a:extLst>
              <a:ext uri="{FF2B5EF4-FFF2-40B4-BE49-F238E27FC236}">
                <a16:creationId xmlns:a16="http://schemas.microsoft.com/office/drawing/2014/main" xmlns="" id="{6C11F38A-A0FD-40FA-9648-8DCD5540E8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 y="149225"/>
            <a:ext cx="8928100" cy="664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3B477CDB-82B6-41B1-8686-88612E4BE2AC}"/>
              </a:ext>
            </a:extLst>
          </p:cNvPr>
          <p:cNvSpPr txBox="1">
            <a:spLocks noChangeArrowheads="1"/>
          </p:cNvSpPr>
          <p:nvPr/>
        </p:nvSpPr>
        <p:spPr bwMode="auto">
          <a:xfrm>
            <a:off x="0" y="1700808"/>
            <a:ext cx="9144000" cy="280076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ru-RU" altLang="ru-RU" sz="4400" b="1" dirty="0">
                <a:solidFill>
                  <a:srgbClr val="3333FF"/>
                </a:solidFill>
              </a:rPr>
              <a:t>Математические преобразования, </a:t>
            </a:r>
          </a:p>
          <a:p>
            <a:pPr algn="ctr" eaLnBrk="1" hangingPunct="1">
              <a:spcBef>
                <a:spcPct val="0"/>
              </a:spcBef>
              <a:buFontTx/>
              <a:buNone/>
            </a:pPr>
            <a:r>
              <a:rPr lang="ru-RU" altLang="ru-RU" sz="4400" b="1" dirty="0">
                <a:solidFill>
                  <a:srgbClr val="3333FF"/>
                </a:solidFill>
              </a:rPr>
              <a:t>описывающие симметрию </a:t>
            </a:r>
          </a:p>
          <a:p>
            <a:pPr algn="ctr" eaLnBrk="1" hangingPunct="1">
              <a:spcBef>
                <a:spcPct val="0"/>
              </a:spcBef>
              <a:buFontTx/>
              <a:buNone/>
            </a:pPr>
            <a:r>
              <a:rPr lang="ru-RU" altLang="ru-RU" sz="4400" b="1" dirty="0">
                <a:solidFill>
                  <a:srgbClr val="3333FF"/>
                </a:solidFill>
              </a:rPr>
              <a:t>кристаллической решетки</a:t>
            </a:r>
          </a:p>
        </p:txBody>
      </p:sp>
    </p:spTree>
    <p:extLst>
      <p:ext uri="{BB962C8B-B14F-4D97-AF65-F5344CB8AC3E}">
        <p14:creationId xmlns:p14="http://schemas.microsoft.com/office/powerpoint/2010/main" val="288300029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1124744"/>
            <a:ext cx="9144000" cy="4524315"/>
          </a:xfrm>
          <a:prstGeom prst="rect">
            <a:avLst/>
          </a:prstGeom>
          <a:solidFill>
            <a:schemeClr val="bg1"/>
          </a:solidFill>
        </p:spPr>
        <p:txBody>
          <a:bodyPr wrap="square">
            <a:spAutoFit/>
          </a:bodyPr>
          <a:lstStyle/>
          <a:p>
            <a:pPr algn="ctr" eaLnBrk="1" hangingPunct="1"/>
            <a:r>
              <a:rPr lang="ru-RU" altLang="ru-RU" sz="3600" b="1" dirty="0">
                <a:solidFill>
                  <a:srgbClr val="3333FF"/>
                </a:solidFill>
              </a:rPr>
              <a:t>Симметрические преобразо­вания </a:t>
            </a:r>
            <a:r>
              <a:rPr lang="en-US" altLang="ru-RU" sz="3600" b="1" dirty="0">
                <a:solidFill>
                  <a:srgbClr val="3333FF"/>
                </a:solidFill>
              </a:rPr>
              <a:t>- </a:t>
            </a:r>
            <a:r>
              <a:rPr lang="ru-RU" altLang="ru-RU" sz="3600" b="1" dirty="0">
                <a:solidFill>
                  <a:srgbClr val="3333FF"/>
                </a:solidFill>
              </a:rPr>
              <a:t>это преобразования системы координат </a:t>
            </a:r>
            <a:r>
              <a:rPr lang="ru-RU" altLang="ru-RU" sz="3600" b="1" i="1" dirty="0"/>
              <a:t>(х, у, </a:t>
            </a:r>
            <a:r>
              <a:rPr lang="en-US" altLang="ru-RU" sz="3600" b="1" i="1" dirty="0"/>
              <a:t>z</a:t>
            </a:r>
            <a:r>
              <a:rPr lang="ru-RU" altLang="ru-RU" sz="3600" b="1" i="1" dirty="0"/>
              <a:t>)</a:t>
            </a:r>
            <a:r>
              <a:rPr lang="ru-RU" altLang="ru-RU" sz="3600" b="1" dirty="0"/>
              <a:t> </a:t>
            </a:r>
            <a:r>
              <a:rPr lang="ru-RU" altLang="ru-RU" sz="3600" b="1" dirty="0">
                <a:solidFill>
                  <a:srgbClr val="3333FF"/>
                </a:solidFill>
              </a:rPr>
              <a:t>— </a:t>
            </a:r>
            <a:r>
              <a:rPr lang="ru-RU" altLang="ru-RU" sz="3600" b="1" i="1" dirty="0">
                <a:solidFill>
                  <a:srgbClr val="FF0000"/>
                </a:solidFill>
              </a:rPr>
              <a:t>(</a:t>
            </a:r>
            <a:r>
              <a:rPr lang="en-US" altLang="ru-RU" sz="3600" b="1" i="1" dirty="0">
                <a:solidFill>
                  <a:srgbClr val="FF0000"/>
                </a:solidFill>
              </a:rPr>
              <a:t>X,Y,Z</a:t>
            </a:r>
            <a:r>
              <a:rPr lang="ru-RU" altLang="ru-RU" sz="3600" b="1" dirty="0">
                <a:solidFill>
                  <a:srgbClr val="FF0000"/>
                </a:solidFill>
              </a:rPr>
              <a:t>) </a:t>
            </a:r>
            <a:endParaRPr lang="en-US" altLang="ru-RU" sz="3600" b="1" dirty="0">
              <a:solidFill>
                <a:srgbClr val="FF0000"/>
              </a:solidFill>
            </a:endParaRPr>
          </a:p>
          <a:p>
            <a:pPr algn="ctr" eaLnBrk="1" hangingPunct="1"/>
            <a:r>
              <a:rPr lang="ru-RU" altLang="ru-RU" sz="3600" b="1" dirty="0">
                <a:solidFill>
                  <a:srgbClr val="3333FF"/>
                </a:solidFill>
              </a:rPr>
              <a:t>без рас­тяжений и сжатий, </a:t>
            </a:r>
          </a:p>
          <a:p>
            <a:pPr algn="ctr" eaLnBrk="1" hangingPunct="1"/>
            <a:r>
              <a:rPr lang="ru-RU" altLang="ru-RU" sz="3600" b="1" dirty="0">
                <a:solidFill>
                  <a:srgbClr val="FF0000"/>
                </a:solidFill>
              </a:rPr>
              <a:t>при которых расстояния между идентичными точками до и после преобразования </a:t>
            </a:r>
          </a:p>
          <a:p>
            <a:pPr algn="ctr" eaLnBrk="1" hangingPunct="1"/>
            <a:r>
              <a:rPr lang="ru-RU" altLang="ru-RU" sz="3600" b="1" dirty="0">
                <a:solidFill>
                  <a:srgbClr val="FF0000"/>
                </a:solidFill>
              </a:rPr>
              <a:t>остаются постоянными</a:t>
            </a:r>
          </a:p>
        </p:txBody>
      </p:sp>
    </p:spTree>
    <p:extLst>
      <p:ext uri="{BB962C8B-B14F-4D97-AF65-F5344CB8AC3E}">
        <p14:creationId xmlns:p14="http://schemas.microsoft.com/office/powerpoint/2010/main" val="182298366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844" name="Object 4">
            <a:extLst>
              <a:ext uri="{FF2B5EF4-FFF2-40B4-BE49-F238E27FC236}">
                <a16:creationId xmlns:a16="http://schemas.microsoft.com/office/drawing/2014/main" xmlns="" id="{ECA512F2-744E-4E2D-8914-E1E4A92ED844}"/>
              </a:ext>
            </a:extLst>
          </p:cNvPr>
          <p:cNvGraphicFramePr>
            <a:graphicFrameLocks noChangeAspect="1"/>
          </p:cNvGraphicFramePr>
          <p:nvPr>
            <p:extLst>
              <p:ext uri="{D42A27DB-BD31-4B8C-83A1-F6EECF244321}">
                <p14:modId xmlns:p14="http://schemas.microsoft.com/office/powerpoint/2010/main" val="284703266"/>
              </p:ext>
            </p:extLst>
          </p:nvPr>
        </p:nvGraphicFramePr>
        <p:xfrm>
          <a:off x="3378224" y="1271403"/>
          <a:ext cx="2386013" cy="877888"/>
        </p:xfrm>
        <a:graphic>
          <a:graphicData uri="http://schemas.openxmlformats.org/presentationml/2006/ole">
            <mc:AlternateContent xmlns:mc="http://schemas.openxmlformats.org/markup-compatibility/2006">
              <mc:Choice xmlns:v="urn:schemas-microsoft-com:vml" Requires="v">
                <p:oleObj spid="_x0000_s30060" name="Equation" r:id="rId4" imgW="622080" imgH="228600" progId="Equation.DSMT4">
                  <p:embed/>
                </p:oleObj>
              </mc:Choice>
              <mc:Fallback>
                <p:oleObj name="Equation" r:id="rId4" imgW="622080" imgH="228600" progId="Equation.DSMT4">
                  <p:embed/>
                  <p:pic>
                    <p:nvPicPr>
                      <p:cNvPr id="0" name="Object 4"/>
                      <p:cNvPicPr>
                        <a:picLocks noChangeAspect="1" noChangeArrowheads="1"/>
                      </p:cNvPicPr>
                      <p:nvPr/>
                    </p:nvPicPr>
                    <p:blipFill>
                      <a:blip r:embed="rId5"/>
                      <a:srcRect/>
                      <a:stretch>
                        <a:fillRect/>
                      </a:stretch>
                    </p:blipFill>
                    <p:spPr bwMode="auto">
                      <a:xfrm>
                        <a:off x="3378224" y="1271403"/>
                        <a:ext cx="2386013" cy="877888"/>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5845" name="Object 5">
            <a:extLst>
              <a:ext uri="{FF2B5EF4-FFF2-40B4-BE49-F238E27FC236}">
                <a16:creationId xmlns:a16="http://schemas.microsoft.com/office/drawing/2014/main" xmlns="" id="{AC285749-52C0-474B-B7F3-1B1D657D4355}"/>
              </a:ext>
            </a:extLst>
          </p:cNvPr>
          <p:cNvGraphicFramePr>
            <a:graphicFrameLocks noChangeAspect="1"/>
          </p:cNvGraphicFramePr>
          <p:nvPr>
            <p:extLst>
              <p:ext uri="{D42A27DB-BD31-4B8C-83A1-F6EECF244321}">
                <p14:modId xmlns:p14="http://schemas.microsoft.com/office/powerpoint/2010/main" val="3323652214"/>
              </p:ext>
            </p:extLst>
          </p:nvPr>
        </p:nvGraphicFramePr>
        <p:xfrm>
          <a:off x="1906587" y="4311098"/>
          <a:ext cx="5349875" cy="831850"/>
        </p:xfrm>
        <a:graphic>
          <a:graphicData uri="http://schemas.openxmlformats.org/presentationml/2006/ole">
            <mc:AlternateContent xmlns:mc="http://schemas.openxmlformats.org/markup-compatibility/2006">
              <mc:Choice xmlns:v="urn:schemas-microsoft-com:vml" Requires="v">
                <p:oleObj spid="_x0000_s30061" name="Equation" r:id="rId6" imgW="1803240" imgH="279360" progId="Equation.DSMT4">
                  <p:embed/>
                </p:oleObj>
              </mc:Choice>
              <mc:Fallback>
                <p:oleObj name="Equation" r:id="rId6" imgW="1803240" imgH="279360" progId="Equation.DSMT4">
                  <p:embed/>
                  <p:pic>
                    <p:nvPicPr>
                      <p:cNvPr id="0" name="Object 5"/>
                      <p:cNvPicPr>
                        <a:picLocks noChangeAspect="1" noChangeArrowheads="1"/>
                      </p:cNvPicPr>
                      <p:nvPr/>
                    </p:nvPicPr>
                    <p:blipFill>
                      <a:blip r:embed="rId7"/>
                      <a:srcRect/>
                      <a:stretch>
                        <a:fillRect/>
                      </a:stretch>
                    </p:blipFill>
                    <p:spPr bwMode="auto">
                      <a:xfrm>
                        <a:off x="1906587" y="4311098"/>
                        <a:ext cx="5349875" cy="831850"/>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5847" name="Text Box 7">
            <a:extLst>
              <a:ext uri="{FF2B5EF4-FFF2-40B4-BE49-F238E27FC236}">
                <a16:creationId xmlns:a16="http://schemas.microsoft.com/office/drawing/2014/main" xmlns="" id="{E4FC3CA2-BA58-49C5-A321-185405A5AAAE}"/>
              </a:ext>
            </a:extLst>
          </p:cNvPr>
          <p:cNvSpPr txBox="1">
            <a:spLocks noChangeArrowheads="1"/>
          </p:cNvSpPr>
          <p:nvPr/>
        </p:nvSpPr>
        <p:spPr bwMode="auto">
          <a:xfrm>
            <a:off x="-1538" y="171395"/>
            <a:ext cx="9145538" cy="107721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ru-RU" altLang="ru-RU" dirty="0">
                <a:solidFill>
                  <a:srgbClr val="3333FF"/>
                </a:solidFill>
              </a:rPr>
              <a:t>Функция описывающая форму кристалла </a:t>
            </a:r>
          </a:p>
          <a:p>
            <a:pPr algn="ctr" eaLnBrk="1" hangingPunct="1">
              <a:spcBef>
                <a:spcPct val="0"/>
              </a:spcBef>
              <a:buFontTx/>
              <a:buNone/>
            </a:pPr>
            <a:r>
              <a:rPr lang="ru-RU" altLang="ru-RU" dirty="0">
                <a:solidFill>
                  <a:srgbClr val="3333FF"/>
                </a:solidFill>
              </a:rPr>
              <a:t>  в трехмерном пространстве</a:t>
            </a:r>
          </a:p>
        </p:txBody>
      </p:sp>
      <p:sp>
        <p:nvSpPr>
          <p:cNvPr id="35848" name="Text Box 8">
            <a:extLst>
              <a:ext uri="{FF2B5EF4-FFF2-40B4-BE49-F238E27FC236}">
                <a16:creationId xmlns:a16="http://schemas.microsoft.com/office/drawing/2014/main" xmlns="" id="{7E8326DE-ED75-4AF0-B9A4-FE42BD4BBD9B}"/>
              </a:ext>
            </a:extLst>
          </p:cNvPr>
          <p:cNvSpPr txBox="1">
            <a:spLocks noChangeArrowheads="1"/>
          </p:cNvSpPr>
          <p:nvPr/>
        </p:nvSpPr>
        <p:spPr bwMode="auto">
          <a:xfrm>
            <a:off x="8756" y="2195720"/>
            <a:ext cx="9145538" cy="206210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None/>
            </a:pPr>
            <a:r>
              <a:rPr lang="ru-RU" altLang="ru-RU" b="1" dirty="0">
                <a:solidFill>
                  <a:srgbClr val="FF0000"/>
                </a:solidFill>
              </a:rPr>
              <a:t>Операция симметрии </a:t>
            </a:r>
          </a:p>
          <a:p>
            <a:pPr algn="ctr" eaLnBrk="1" hangingPunct="1">
              <a:spcBef>
                <a:spcPct val="0"/>
              </a:spcBef>
              <a:buNone/>
            </a:pPr>
            <a:r>
              <a:rPr lang="ru-RU" altLang="ru-RU" b="1" dirty="0">
                <a:solidFill>
                  <a:srgbClr val="FF0000"/>
                </a:solidFill>
              </a:rPr>
              <a:t>(</a:t>
            </a:r>
            <a:r>
              <a:rPr lang="ru-RU" altLang="ru-RU" b="1" dirty="0">
                <a:solidFill>
                  <a:srgbClr val="3333FF"/>
                </a:solidFill>
              </a:rPr>
              <a:t>симметрическое преобразование системы) </a:t>
            </a:r>
          </a:p>
          <a:p>
            <a:pPr algn="ctr" eaLnBrk="1" hangingPunct="1">
              <a:spcBef>
                <a:spcPct val="0"/>
              </a:spcBef>
              <a:buNone/>
            </a:pPr>
            <a:r>
              <a:rPr lang="ru-RU" altLang="ru-RU" dirty="0">
                <a:solidFill>
                  <a:srgbClr val="3333FF"/>
                </a:solidFill>
              </a:rPr>
              <a:t>это оператор описывающий преобразование системы координат всех точек объекта, </a:t>
            </a:r>
          </a:p>
        </p:txBody>
      </p:sp>
      <p:sp>
        <p:nvSpPr>
          <p:cNvPr id="35850" name="Text Box 10">
            <a:extLst>
              <a:ext uri="{FF2B5EF4-FFF2-40B4-BE49-F238E27FC236}">
                <a16:creationId xmlns:a16="http://schemas.microsoft.com/office/drawing/2014/main" xmlns="" id="{7EA6E490-1E7E-4764-9736-F34249AB870E}"/>
              </a:ext>
            </a:extLst>
          </p:cNvPr>
          <p:cNvSpPr txBox="1">
            <a:spLocks noChangeArrowheads="1"/>
          </p:cNvSpPr>
          <p:nvPr/>
        </p:nvSpPr>
        <p:spPr bwMode="auto">
          <a:xfrm>
            <a:off x="0" y="5212357"/>
            <a:ext cx="9145537" cy="138499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ru-RU" altLang="ru-RU" sz="2800" dirty="0">
                <a:solidFill>
                  <a:srgbClr val="FF0000"/>
                </a:solidFill>
              </a:rPr>
              <a:t>При преобразованиях симметрии пространство не деформируется, а преобразуется как жёсткое целое (ортогональное, или изометрическое)</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584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84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584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584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58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7" grpId="0" animBg="1"/>
      <p:bldP spid="35848" grpId="0" animBg="1"/>
      <p:bldP spid="35850"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4196" name="Object 4">
            <a:extLst>
              <a:ext uri="{FF2B5EF4-FFF2-40B4-BE49-F238E27FC236}">
                <a16:creationId xmlns:a16="http://schemas.microsoft.com/office/drawing/2014/main" xmlns="" id="{6CB79339-97AD-472B-B790-1BE6B55A9AEE}"/>
              </a:ext>
            </a:extLst>
          </p:cNvPr>
          <p:cNvGraphicFramePr>
            <a:graphicFrameLocks noChangeAspect="1"/>
          </p:cNvGraphicFramePr>
          <p:nvPr>
            <p:extLst>
              <p:ext uri="{D42A27DB-BD31-4B8C-83A1-F6EECF244321}">
                <p14:modId xmlns:p14="http://schemas.microsoft.com/office/powerpoint/2010/main" val="3532240117"/>
              </p:ext>
            </p:extLst>
          </p:nvPr>
        </p:nvGraphicFramePr>
        <p:xfrm>
          <a:off x="2124151" y="2121749"/>
          <a:ext cx="4697260" cy="846091"/>
        </p:xfrm>
        <a:graphic>
          <a:graphicData uri="http://schemas.openxmlformats.org/presentationml/2006/ole">
            <mc:AlternateContent xmlns:mc="http://schemas.openxmlformats.org/markup-compatibility/2006">
              <mc:Choice xmlns:v="urn:schemas-microsoft-com:vml" Requires="v">
                <p:oleObj spid="_x0000_s31302" name="Equation" r:id="rId3" imgW="1549080" imgH="279360" progId="Equation.DSMT4">
                  <p:embed/>
                </p:oleObj>
              </mc:Choice>
              <mc:Fallback>
                <p:oleObj name="Equation" r:id="rId3" imgW="1549080" imgH="279360" progId="Equation.DSMT4">
                  <p:embed/>
                  <p:pic>
                    <p:nvPicPr>
                      <p:cNvPr id="0" name="Object 4"/>
                      <p:cNvPicPr>
                        <a:picLocks noChangeAspect="1" noChangeArrowheads="1"/>
                      </p:cNvPicPr>
                      <p:nvPr/>
                    </p:nvPicPr>
                    <p:blipFill>
                      <a:blip r:embed="rId4"/>
                      <a:srcRect/>
                      <a:stretch>
                        <a:fillRect/>
                      </a:stretch>
                    </p:blipFill>
                    <p:spPr bwMode="auto">
                      <a:xfrm>
                        <a:off x="2124151" y="2121749"/>
                        <a:ext cx="4697260" cy="846091"/>
                      </a:xfrm>
                      <a:prstGeom prst="rect">
                        <a:avLst/>
                      </a:prstGeom>
                      <a:solidFill>
                        <a:schemeClr val="bg1"/>
                      </a:solidFill>
                      <a:ln>
                        <a:noFill/>
                      </a:ln>
                      <a:effectLst/>
                      <a:extLst/>
                    </p:spPr>
                  </p:pic>
                </p:oleObj>
              </mc:Fallback>
            </mc:AlternateContent>
          </a:graphicData>
        </a:graphic>
      </p:graphicFrame>
      <p:graphicFrame>
        <p:nvGraphicFramePr>
          <p:cNvPr id="264197" name="Object 5">
            <a:extLst>
              <a:ext uri="{FF2B5EF4-FFF2-40B4-BE49-F238E27FC236}">
                <a16:creationId xmlns:a16="http://schemas.microsoft.com/office/drawing/2014/main" xmlns="" id="{F4A6C8B3-279B-487D-8D4C-95D2037E10FC}"/>
              </a:ext>
            </a:extLst>
          </p:cNvPr>
          <p:cNvGraphicFramePr>
            <a:graphicFrameLocks noChangeAspect="1"/>
          </p:cNvGraphicFramePr>
          <p:nvPr>
            <p:extLst>
              <p:ext uri="{D42A27DB-BD31-4B8C-83A1-F6EECF244321}">
                <p14:modId xmlns:p14="http://schemas.microsoft.com/office/powerpoint/2010/main" val="1179344771"/>
              </p:ext>
            </p:extLst>
          </p:nvPr>
        </p:nvGraphicFramePr>
        <p:xfrm>
          <a:off x="3098799" y="3316540"/>
          <a:ext cx="2747963" cy="1427162"/>
        </p:xfrm>
        <a:graphic>
          <a:graphicData uri="http://schemas.openxmlformats.org/presentationml/2006/ole">
            <mc:AlternateContent xmlns:mc="http://schemas.openxmlformats.org/markup-compatibility/2006">
              <mc:Choice xmlns:v="urn:schemas-microsoft-com:vml" Requires="v">
                <p:oleObj spid="_x0000_s31303" name="Equation" r:id="rId5" imgW="1320800" imgH="685800" progId="Equation.DSMT4">
                  <p:embed/>
                </p:oleObj>
              </mc:Choice>
              <mc:Fallback>
                <p:oleObj name="Equation" r:id="rId5" imgW="1320800" imgH="685800" progId="Equation.DSMT4">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98799" y="3316540"/>
                        <a:ext cx="2747963" cy="1427162"/>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64203" name="Object 11">
            <a:extLst>
              <a:ext uri="{FF2B5EF4-FFF2-40B4-BE49-F238E27FC236}">
                <a16:creationId xmlns:a16="http://schemas.microsoft.com/office/drawing/2014/main" xmlns="" id="{1FBC9E6A-10E9-486A-99C9-529A85C74DD3}"/>
              </a:ext>
            </a:extLst>
          </p:cNvPr>
          <p:cNvGraphicFramePr>
            <a:graphicFrameLocks noChangeAspect="1"/>
          </p:cNvGraphicFramePr>
          <p:nvPr>
            <p:extLst>
              <p:ext uri="{D42A27DB-BD31-4B8C-83A1-F6EECF244321}">
                <p14:modId xmlns:p14="http://schemas.microsoft.com/office/powerpoint/2010/main" val="1038101831"/>
              </p:ext>
            </p:extLst>
          </p:nvPr>
        </p:nvGraphicFramePr>
        <p:xfrm>
          <a:off x="3464717" y="5092402"/>
          <a:ext cx="2016125" cy="1504950"/>
        </p:xfrm>
        <a:graphic>
          <a:graphicData uri="http://schemas.openxmlformats.org/presentationml/2006/ole">
            <mc:AlternateContent xmlns:mc="http://schemas.openxmlformats.org/markup-compatibility/2006">
              <mc:Choice xmlns:v="urn:schemas-microsoft-com:vml" Requires="v">
                <p:oleObj spid="_x0000_s31304" name="Equation" r:id="rId7" imgW="952087" imgH="710891" progId="Equation.DSMT4">
                  <p:embed/>
                </p:oleObj>
              </mc:Choice>
              <mc:Fallback>
                <p:oleObj name="Equation" r:id="rId7" imgW="952087" imgH="710891" progId="Equation.DSMT4">
                  <p:embed/>
                  <p:pic>
                    <p:nvPicPr>
                      <p:cNvPr id="0" name="Object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64717" y="5092402"/>
                        <a:ext cx="2016125" cy="1504950"/>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 name="TextBox 2">
            <a:extLst>
              <a:ext uri="{FF2B5EF4-FFF2-40B4-BE49-F238E27FC236}">
                <a16:creationId xmlns:a16="http://schemas.microsoft.com/office/drawing/2014/main" xmlns="" id="{55FEC3DC-1763-40A3-98E0-1960FF1DFC9B}"/>
              </a:ext>
            </a:extLst>
          </p:cNvPr>
          <p:cNvSpPr txBox="1"/>
          <p:nvPr/>
        </p:nvSpPr>
        <p:spPr>
          <a:xfrm>
            <a:off x="0" y="203389"/>
            <a:ext cx="9144000" cy="1569660"/>
          </a:xfrm>
          <a:prstGeom prst="rect">
            <a:avLst/>
          </a:prstGeom>
          <a:solidFill>
            <a:schemeClr val="bg1"/>
          </a:solidFill>
        </p:spPr>
        <p:txBody>
          <a:bodyPr wrap="square" rtlCol="0">
            <a:spAutoFit/>
          </a:bodyPr>
          <a:lstStyle/>
          <a:p>
            <a:pPr algn="ctr"/>
            <a:r>
              <a:rPr lang="ru-RU" sz="3200" dirty="0"/>
              <a:t>Симметрическое преобразование </a:t>
            </a:r>
          </a:p>
          <a:p>
            <a:pPr algn="ctr"/>
            <a:r>
              <a:rPr lang="ru-RU" sz="3200" dirty="0"/>
              <a:t>преобразует систему координат </a:t>
            </a:r>
          </a:p>
          <a:p>
            <a:pPr algn="ctr"/>
            <a:r>
              <a:rPr lang="ru-RU" sz="3200" dirty="0"/>
              <a:t>кристаллической решетки</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6419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6419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642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6">
            <a:extLst>
              <a:ext uri="{FF2B5EF4-FFF2-40B4-BE49-F238E27FC236}">
                <a16:creationId xmlns:a16="http://schemas.microsoft.com/office/drawing/2014/main" xmlns="" id="{12615F54-B326-4016-AD0C-42CA6A19CF83}"/>
              </a:ext>
            </a:extLst>
          </p:cNvPr>
          <p:cNvSpPr txBox="1">
            <a:spLocks noChangeArrowheads="1"/>
          </p:cNvSpPr>
          <p:nvPr/>
        </p:nvSpPr>
        <p:spPr bwMode="auto">
          <a:xfrm>
            <a:off x="4787900" y="3213547"/>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ru-RU" altLang="ru-RU" sz="1800"/>
          </a:p>
        </p:txBody>
      </p:sp>
      <p:sp>
        <p:nvSpPr>
          <p:cNvPr id="5" name="Text Box 7">
            <a:extLst>
              <a:ext uri="{FF2B5EF4-FFF2-40B4-BE49-F238E27FC236}">
                <a16:creationId xmlns:a16="http://schemas.microsoft.com/office/drawing/2014/main" xmlns="" id="{1E986918-7C0A-433B-8A37-19EAED6386D9}"/>
              </a:ext>
            </a:extLst>
          </p:cNvPr>
          <p:cNvSpPr txBox="1">
            <a:spLocks noChangeArrowheads="1"/>
          </p:cNvSpPr>
          <p:nvPr/>
        </p:nvSpPr>
        <p:spPr bwMode="auto">
          <a:xfrm>
            <a:off x="10294" y="620688"/>
            <a:ext cx="9147175" cy="138499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defRPr/>
            </a:pPr>
            <a:r>
              <a:rPr lang="ru-RU" altLang="ru-RU" sz="2800" dirty="0">
                <a:solidFill>
                  <a:srgbClr val="3333FF"/>
                </a:solidFill>
                <a:latin typeface="+mn-lt"/>
              </a:rPr>
              <a:t>Оператор поворота вокруг оси </a:t>
            </a:r>
            <a:r>
              <a:rPr lang="en-US" altLang="ru-RU" sz="2800" i="1" dirty="0">
                <a:solidFill>
                  <a:srgbClr val="3333FF"/>
                </a:solidFill>
                <a:latin typeface="+mn-lt"/>
              </a:rPr>
              <a:t>z</a:t>
            </a:r>
            <a:r>
              <a:rPr lang="ru-RU" altLang="ru-RU" sz="2800" baseline="-25000" dirty="0">
                <a:solidFill>
                  <a:srgbClr val="3333FF"/>
                </a:solidFill>
                <a:latin typeface="+mn-lt"/>
              </a:rPr>
              <a:t> </a:t>
            </a:r>
          </a:p>
          <a:p>
            <a:pPr algn="ctr" eaLnBrk="1" hangingPunct="1">
              <a:spcBef>
                <a:spcPct val="0"/>
              </a:spcBef>
              <a:buFontTx/>
              <a:buNone/>
              <a:defRPr/>
            </a:pPr>
            <a:r>
              <a:rPr lang="ru-RU" altLang="ru-RU" sz="2800" dirty="0">
                <a:solidFill>
                  <a:srgbClr val="3333FF"/>
                </a:solidFill>
                <a:latin typeface="+mn-lt"/>
              </a:rPr>
              <a:t>на угол a = 360°/</a:t>
            </a:r>
            <a:r>
              <a:rPr lang="ru-RU" altLang="ru-RU" sz="2800" i="1" dirty="0">
                <a:solidFill>
                  <a:srgbClr val="3333FF"/>
                </a:solidFill>
                <a:latin typeface="+mn-lt"/>
              </a:rPr>
              <a:t>N</a:t>
            </a:r>
            <a:r>
              <a:rPr lang="ru-RU" altLang="ru-RU" sz="2800" dirty="0">
                <a:solidFill>
                  <a:srgbClr val="3333FF"/>
                </a:solidFill>
                <a:latin typeface="+mn-lt"/>
              </a:rPr>
              <a:t> можно записать в виде матрицы коэффициентов:</a:t>
            </a:r>
          </a:p>
        </p:txBody>
      </p:sp>
      <p:graphicFrame>
        <p:nvGraphicFramePr>
          <p:cNvPr id="6" name="Object 8">
            <a:extLst>
              <a:ext uri="{FF2B5EF4-FFF2-40B4-BE49-F238E27FC236}">
                <a16:creationId xmlns:a16="http://schemas.microsoft.com/office/drawing/2014/main" xmlns="" id="{D5367B15-F824-423B-A109-9546F55D2218}"/>
              </a:ext>
            </a:extLst>
          </p:cNvPr>
          <p:cNvGraphicFramePr>
            <a:graphicFrameLocks noChangeAspect="1"/>
          </p:cNvGraphicFramePr>
          <p:nvPr>
            <p:extLst>
              <p:ext uri="{D42A27DB-BD31-4B8C-83A1-F6EECF244321}">
                <p14:modId xmlns:p14="http://schemas.microsoft.com/office/powerpoint/2010/main" val="312216536"/>
              </p:ext>
            </p:extLst>
          </p:nvPr>
        </p:nvGraphicFramePr>
        <p:xfrm>
          <a:off x="3044825" y="2060848"/>
          <a:ext cx="2832100" cy="1344612"/>
        </p:xfrm>
        <a:graphic>
          <a:graphicData uri="http://schemas.openxmlformats.org/presentationml/2006/ole">
            <mc:AlternateContent xmlns:mc="http://schemas.openxmlformats.org/markup-compatibility/2006">
              <mc:Choice xmlns:v="urn:schemas-microsoft-com:vml" Requires="v">
                <p:oleObj spid="_x0000_s73848" name="Equation" r:id="rId3" imgW="1498320" imgH="711000" progId="Equation.DSMT4">
                  <p:embed/>
                </p:oleObj>
              </mc:Choice>
              <mc:Fallback>
                <p:oleObj name="Equation" r:id="rId3" imgW="1498320" imgH="711000" progId="Equation.DSMT4">
                  <p:embed/>
                  <p:pic>
                    <p:nvPicPr>
                      <p:cNvPr id="264200" name="Object 8">
                        <a:extLst>
                          <a:ext uri="{FF2B5EF4-FFF2-40B4-BE49-F238E27FC236}">
                            <a16:creationId xmlns:a16="http://schemas.microsoft.com/office/drawing/2014/main" xmlns="" id="{F9BB0601-793E-4897-B19F-5217C94F737B}"/>
                          </a:ext>
                        </a:extLst>
                      </p:cNvPr>
                      <p:cNvPicPr>
                        <a:picLocks noChangeAspect="1" noChangeArrowheads="1"/>
                      </p:cNvPicPr>
                      <p:nvPr/>
                    </p:nvPicPr>
                    <p:blipFill>
                      <a:blip r:embed="rId4"/>
                      <a:srcRect/>
                      <a:stretch>
                        <a:fillRect/>
                      </a:stretch>
                    </p:blipFill>
                    <p:spPr bwMode="auto">
                      <a:xfrm>
                        <a:off x="3044825" y="2060848"/>
                        <a:ext cx="2832100" cy="1344612"/>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 name="Text Box 9">
            <a:extLst>
              <a:ext uri="{FF2B5EF4-FFF2-40B4-BE49-F238E27FC236}">
                <a16:creationId xmlns:a16="http://schemas.microsoft.com/office/drawing/2014/main" xmlns="" id="{8B073C34-31EC-45E7-AAB6-4F50D1B2704B}"/>
              </a:ext>
            </a:extLst>
          </p:cNvPr>
          <p:cNvSpPr txBox="1">
            <a:spLocks noChangeArrowheads="1"/>
          </p:cNvSpPr>
          <p:nvPr/>
        </p:nvSpPr>
        <p:spPr bwMode="auto">
          <a:xfrm>
            <a:off x="-9227" y="4136969"/>
            <a:ext cx="9166695" cy="95410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ru-RU" altLang="ru-RU" sz="2800" dirty="0">
                <a:solidFill>
                  <a:srgbClr val="3333FF"/>
                </a:solidFill>
              </a:rPr>
              <a:t>При отражении в плоскости симметрии </a:t>
            </a:r>
            <a:r>
              <a:rPr lang="en-US" altLang="ru-RU" sz="2800" dirty="0" err="1">
                <a:solidFill>
                  <a:srgbClr val="3333FF"/>
                </a:solidFill>
              </a:rPr>
              <a:t>xy</a:t>
            </a:r>
            <a:r>
              <a:rPr lang="ru-RU" altLang="ru-RU" sz="2800" dirty="0">
                <a:solidFill>
                  <a:srgbClr val="3333FF"/>
                </a:solidFill>
              </a:rPr>
              <a:t> </a:t>
            </a:r>
          </a:p>
          <a:p>
            <a:pPr algn="ctr" eaLnBrk="1" hangingPunct="1">
              <a:spcBef>
                <a:spcPct val="0"/>
              </a:spcBef>
              <a:buFontTx/>
              <a:buNone/>
            </a:pPr>
            <a:r>
              <a:rPr lang="ru-RU" altLang="ru-RU" sz="2800" dirty="0">
                <a:solidFill>
                  <a:srgbClr val="3333FF"/>
                </a:solidFill>
              </a:rPr>
              <a:t>оператор имеет вид:</a:t>
            </a:r>
            <a:r>
              <a:rPr lang="ru-RU" altLang="ru-RU" sz="2800" dirty="0"/>
              <a:t> </a:t>
            </a:r>
          </a:p>
        </p:txBody>
      </p:sp>
      <p:graphicFrame>
        <p:nvGraphicFramePr>
          <p:cNvPr id="8" name="Object 10">
            <a:extLst>
              <a:ext uri="{FF2B5EF4-FFF2-40B4-BE49-F238E27FC236}">
                <a16:creationId xmlns:a16="http://schemas.microsoft.com/office/drawing/2014/main" xmlns="" id="{F82BF9E7-B7C4-4BB2-8BA8-2D7C380F81BD}"/>
              </a:ext>
            </a:extLst>
          </p:cNvPr>
          <p:cNvGraphicFramePr>
            <a:graphicFrameLocks noChangeAspect="1"/>
          </p:cNvGraphicFramePr>
          <p:nvPr>
            <p:extLst>
              <p:ext uri="{D42A27DB-BD31-4B8C-83A1-F6EECF244321}">
                <p14:modId xmlns:p14="http://schemas.microsoft.com/office/powerpoint/2010/main" val="1249618220"/>
              </p:ext>
            </p:extLst>
          </p:nvPr>
        </p:nvGraphicFramePr>
        <p:xfrm>
          <a:off x="3371056" y="5157999"/>
          <a:ext cx="2179637" cy="1628775"/>
        </p:xfrm>
        <a:graphic>
          <a:graphicData uri="http://schemas.openxmlformats.org/presentationml/2006/ole">
            <mc:AlternateContent xmlns:mc="http://schemas.openxmlformats.org/markup-compatibility/2006">
              <mc:Choice xmlns:v="urn:schemas-microsoft-com:vml" Requires="v">
                <p:oleObj spid="_x0000_s73849" name="Equation" r:id="rId5" imgW="952087" imgH="710891" progId="Equation.DSMT4">
                  <p:embed/>
                </p:oleObj>
              </mc:Choice>
              <mc:Fallback>
                <p:oleObj name="Equation" r:id="rId5" imgW="952087" imgH="710891" progId="Equation.DSMT4">
                  <p:embed/>
                  <p:pic>
                    <p:nvPicPr>
                      <p:cNvPr id="264202" name="Object 10">
                        <a:extLst>
                          <a:ext uri="{FF2B5EF4-FFF2-40B4-BE49-F238E27FC236}">
                            <a16:creationId xmlns:a16="http://schemas.microsoft.com/office/drawing/2014/main" xmlns="" id="{3B3B6FD2-9B51-4B6C-8FD3-59A5117D097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71056" y="5157999"/>
                        <a:ext cx="2179637" cy="1628775"/>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 name="Text Box 12">
            <a:extLst>
              <a:ext uri="{FF2B5EF4-FFF2-40B4-BE49-F238E27FC236}">
                <a16:creationId xmlns:a16="http://schemas.microsoft.com/office/drawing/2014/main" xmlns="" id="{BA034BA7-F864-43BB-BE01-A73FBDA5407F}"/>
              </a:ext>
            </a:extLst>
          </p:cNvPr>
          <p:cNvSpPr txBox="1">
            <a:spLocks noChangeArrowheads="1"/>
          </p:cNvSpPr>
          <p:nvPr/>
        </p:nvSpPr>
        <p:spPr bwMode="auto">
          <a:xfrm>
            <a:off x="-3175" y="-27384"/>
            <a:ext cx="9144000" cy="5847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ru-RU" b="1" dirty="0"/>
              <a:t>1</a:t>
            </a:r>
            <a:r>
              <a:rPr lang="ru-RU" altLang="ru-RU" b="1" dirty="0"/>
              <a:t>. Оператор поворота на угол </a:t>
            </a:r>
            <a:r>
              <a:rPr lang="el-GR" altLang="ru-RU" b="1" i="1" dirty="0">
                <a:solidFill>
                  <a:srgbClr val="3333FF"/>
                </a:solidFill>
              </a:rPr>
              <a:t>α</a:t>
            </a:r>
            <a:r>
              <a:rPr lang="ru-RU" altLang="ru-RU" b="1" dirty="0">
                <a:solidFill>
                  <a:srgbClr val="3333FF"/>
                </a:solidFill>
              </a:rPr>
              <a:t> = 360°/</a:t>
            </a:r>
            <a:r>
              <a:rPr lang="ru-RU" altLang="ru-RU" b="1" i="1" dirty="0">
                <a:solidFill>
                  <a:srgbClr val="3333FF"/>
                </a:solidFill>
              </a:rPr>
              <a:t>N</a:t>
            </a:r>
            <a:r>
              <a:rPr lang="ru-RU" altLang="ru-RU" b="1" dirty="0"/>
              <a:t> </a:t>
            </a:r>
            <a:endParaRPr lang="en-US" altLang="ru-RU" b="1" dirty="0"/>
          </a:p>
        </p:txBody>
      </p:sp>
      <p:sp>
        <p:nvSpPr>
          <p:cNvPr id="10" name="Прямоугольник 9">
            <a:extLst>
              <a:ext uri="{FF2B5EF4-FFF2-40B4-BE49-F238E27FC236}">
                <a16:creationId xmlns:a16="http://schemas.microsoft.com/office/drawing/2014/main" xmlns="" id="{FC982EE6-B0DA-45BE-962F-57BC88869772}"/>
              </a:ext>
            </a:extLst>
          </p:cNvPr>
          <p:cNvSpPr/>
          <p:nvPr/>
        </p:nvSpPr>
        <p:spPr>
          <a:xfrm>
            <a:off x="-9227" y="3485271"/>
            <a:ext cx="9166696" cy="584775"/>
          </a:xfrm>
          <a:prstGeom prst="rect">
            <a:avLst/>
          </a:prstGeom>
          <a:solidFill>
            <a:schemeClr val="bg1"/>
          </a:solidFill>
        </p:spPr>
        <p:txBody>
          <a:bodyPr wrap="square">
            <a:spAutoFit/>
          </a:bodyPr>
          <a:lstStyle/>
          <a:p>
            <a:pPr algn="ctr"/>
            <a:r>
              <a:rPr lang="ru-RU" altLang="ru-RU" sz="3200" b="1" dirty="0"/>
              <a:t>2. Оператор отражения в плоскости </a:t>
            </a:r>
            <a:r>
              <a:rPr lang="en-US" altLang="ru-RU" sz="3200" b="1" dirty="0">
                <a:solidFill>
                  <a:srgbClr val="3333FF"/>
                </a:solidFill>
              </a:rPr>
              <a:t>m</a:t>
            </a:r>
            <a:endParaRPr lang="ru-RU" sz="3200" dirty="0"/>
          </a:p>
        </p:txBody>
      </p:sp>
    </p:spTree>
    <p:extLst>
      <p:ext uri="{BB962C8B-B14F-4D97-AF65-F5344CB8AC3E}">
        <p14:creationId xmlns:p14="http://schemas.microsoft.com/office/powerpoint/2010/main" val="1531549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nodePh="1">
                                  <p:stCondLst>
                                    <p:cond delay="0"/>
                                  </p:stCondLst>
                                  <p:endCondLst>
                                    <p:cond evt="begin" delay="0">
                                      <p:tn val="9"/>
                                    </p:cond>
                                  </p:end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7" grpId="0" animBg="1"/>
      <p:bldP spid="9"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8F16E0C4-B95F-4772-AB0B-1A4090E839E0}"/>
              </a:ext>
            </a:extLst>
          </p:cNvPr>
          <p:cNvSpPr txBox="1">
            <a:spLocks noChangeArrowheads="1"/>
          </p:cNvSpPr>
          <p:nvPr/>
        </p:nvSpPr>
        <p:spPr bwMode="auto">
          <a:xfrm>
            <a:off x="0" y="0"/>
            <a:ext cx="9144000" cy="8302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ru-RU" altLang="ru-RU" sz="2400" b="1">
                <a:solidFill>
                  <a:srgbClr val="3333FF"/>
                </a:solidFill>
              </a:rPr>
              <a:t>Оператор поворота </a:t>
            </a:r>
          </a:p>
          <a:p>
            <a:pPr algn="ctr" eaLnBrk="1" hangingPunct="1">
              <a:spcBef>
                <a:spcPct val="0"/>
              </a:spcBef>
              <a:buFontTx/>
              <a:buNone/>
            </a:pPr>
            <a:r>
              <a:rPr lang="ru-RU" altLang="ru-RU" sz="2400" b="1">
                <a:solidFill>
                  <a:srgbClr val="3333FF"/>
                </a:solidFill>
              </a:rPr>
              <a:t>вокруг начала координат в плоскости </a:t>
            </a:r>
            <a:r>
              <a:rPr lang="en-US" altLang="ru-RU" sz="2400" b="1">
                <a:solidFill>
                  <a:srgbClr val="3333FF"/>
                </a:solidFill>
              </a:rPr>
              <a:t>XY</a:t>
            </a:r>
            <a:endParaRPr lang="ru-RU" altLang="ru-RU" sz="2400" b="1">
              <a:solidFill>
                <a:srgbClr val="3333FF"/>
              </a:solidFill>
            </a:endParaRPr>
          </a:p>
        </p:txBody>
      </p:sp>
      <p:graphicFrame>
        <p:nvGraphicFramePr>
          <p:cNvPr id="6" name="Объект 5">
            <a:extLst>
              <a:ext uri="{FF2B5EF4-FFF2-40B4-BE49-F238E27FC236}">
                <a16:creationId xmlns:a16="http://schemas.microsoft.com/office/drawing/2014/main" xmlns="" id="{9FD7F3A3-4943-46F4-A6E3-5896FAE295E8}"/>
              </a:ext>
            </a:extLst>
          </p:cNvPr>
          <p:cNvGraphicFramePr>
            <a:graphicFrameLocks noChangeAspect="1"/>
          </p:cNvGraphicFramePr>
          <p:nvPr/>
        </p:nvGraphicFramePr>
        <p:xfrm>
          <a:off x="2627313" y="4868863"/>
          <a:ext cx="3960812" cy="1439862"/>
        </p:xfrm>
        <a:graphic>
          <a:graphicData uri="http://schemas.openxmlformats.org/presentationml/2006/ole">
            <mc:AlternateContent xmlns:mc="http://schemas.openxmlformats.org/markup-compatibility/2006">
              <mc:Choice xmlns:v="urn:schemas-microsoft-com:vml" Requires="v">
                <p:oleObj spid="_x0000_s31884" name="Equation" r:id="rId3" imgW="1257300" imgH="457200" progId="Equation.DSMT4">
                  <p:embed/>
                </p:oleObj>
              </mc:Choice>
              <mc:Fallback>
                <p:oleObj name="Equation" r:id="rId3" imgW="1257300" imgH="457200" progId="Equation.DSMT4">
                  <p:embed/>
                  <p:pic>
                    <p:nvPicPr>
                      <p:cNvPr id="0" name="Объект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27313" y="4868863"/>
                        <a:ext cx="3960812" cy="14398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41993" name="Picture 9" descr="F:\Rot.tif">
            <a:extLst>
              <a:ext uri="{FF2B5EF4-FFF2-40B4-BE49-F238E27FC236}">
                <a16:creationId xmlns:a16="http://schemas.microsoft.com/office/drawing/2014/main" xmlns="" id="{CF0A1272-1946-47A0-9823-6F7F8121B17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4850" y="1230313"/>
            <a:ext cx="7734300" cy="334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199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04BC42B6-76DC-4110-A5B3-D70911B07879}"/>
              </a:ext>
            </a:extLst>
          </p:cNvPr>
          <p:cNvSpPr txBox="1">
            <a:spLocks noChangeArrowheads="1"/>
          </p:cNvSpPr>
          <p:nvPr/>
        </p:nvSpPr>
        <p:spPr bwMode="auto">
          <a:xfrm>
            <a:off x="0" y="0"/>
            <a:ext cx="9144000" cy="8302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ru-RU" altLang="ru-RU" sz="2400" b="1">
                <a:solidFill>
                  <a:srgbClr val="3333FF"/>
                </a:solidFill>
              </a:rPr>
              <a:t>Оператор поворота </a:t>
            </a:r>
          </a:p>
          <a:p>
            <a:pPr algn="ctr" eaLnBrk="1" hangingPunct="1">
              <a:spcBef>
                <a:spcPct val="0"/>
              </a:spcBef>
              <a:buFontTx/>
              <a:buNone/>
            </a:pPr>
            <a:r>
              <a:rPr lang="ru-RU" altLang="ru-RU" sz="2400" b="1">
                <a:solidFill>
                  <a:srgbClr val="3333FF"/>
                </a:solidFill>
              </a:rPr>
              <a:t>вокруг начала координат в плоскости </a:t>
            </a:r>
            <a:r>
              <a:rPr lang="en-US" altLang="ru-RU" sz="2400" b="1">
                <a:solidFill>
                  <a:srgbClr val="3333FF"/>
                </a:solidFill>
              </a:rPr>
              <a:t>XY</a:t>
            </a:r>
            <a:endParaRPr lang="ru-RU" altLang="ru-RU" sz="2400" b="1">
              <a:solidFill>
                <a:srgbClr val="3333FF"/>
              </a:solidFill>
            </a:endParaRPr>
          </a:p>
        </p:txBody>
      </p:sp>
      <p:sp>
        <p:nvSpPr>
          <p:cNvPr id="32771" name="TextBox 3">
            <a:extLst>
              <a:ext uri="{FF2B5EF4-FFF2-40B4-BE49-F238E27FC236}">
                <a16:creationId xmlns:a16="http://schemas.microsoft.com/office/drawing/2014/main" xmlns="" id="{D7619DA2-9808-482D-9CAC-99DF8A517A43}"/>
              </a:ext>
            </a:extLst>
          </p:cNvPr>
          <p:cNvSpPr txBox="1">
            <a:spLocks noChangeArrowheads="1"/>
          </p:cNvSpPr>
          <p:nvPr/>
        </p:nvSpPr>
        <p:spPr bwMode="auto">
          <a:xfrm>
            <a:off x="4211638" y="1773238"/>
            <a:ext cx="1611312" cy="7080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ru-RU" sz="4000" b="1"/>
              <a:t>A(x,y)</a:t>
            </a:r>
            <a:endParaRPr lang="ru-RU" altLang="ru-RU" sz="4000" b="1"/>
          </a:p>
        </p:txBody>
      </p:sp>
      <p:sp>
        <p:nvSpPr>
          <p:cNvPr id="32772" name="Прямоугольник 5">
            <a:extLst>
              <a:ext uri="{FF2B5EF4-FFF2-40B4-BE49-F238E27FC236}">
                <a16:creationId xmlns:a16="http://schemas.microsoft.com/office/drawing/2014/main" xmlns="" id="{52B1F78A-0C4A-4DCA-A4B8-DA92EC5D6383}"/>
              </a:ext>
            </a:extLst>
          </p:cNvPr>
          <p:cNvSpPr>
            <a:spLocks noChangeArrowheads="1"/>
          </p:cNvSpPr>
          <p:nvPr/>
        </p:nvSpPr>
        <p:spPr bwMode="auto">
          <a:xfrm>
            <a:off x="7380288" y="1773238"/>
            <a:ext cx="1611312" cy="7080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ru-RU" sz="4000" b="1">
                <a:solidFill>
                  <a:srgbClr val="000000"/>
                </a:solidFill>
              </a:rPr>
              <a:t>A(</a:t>
            </a:r>
            <a:r>
              <a:rPr lang="en-US" altLang="ru-RU" sz="4000" b="1">
                <a:solidFill>
                  <a:srgbClr val="3333FF"/>
                </a:solidFill>
              </a:rPr>
              <a:t>x,y</a:t>
            </a:r>
            <a:r>
              <a:rPr lang="en-US" altLang="ru-RU" sz="4000" b="1">
                <a:solidFill>
                  <a:srgbClr val="000000"/>
                </a:solidFill>
              </a:rPr>
              <a:t>)</a:t>
            </a:r>
            <a:endParaRPr lang="ru-RU" altLang="ru-RU" sz="4000" b="1">
              <a:solidFill>
                <a:srgbClr val="000000"/>
              </a:solidFill>
            </a:endParaRPr>
          </a:p>
        </p:txBody>
      </p:sp>
      <p:sp>
        <p:nvSpPr>
          <p:cNvPr id="32773" name="Стрелка вправо 6">
            <a:extLst>
              <a:ext uri="{FF2B5EF4-FFF2-40B4-BE49-F238E27FC236}">
                <a16:creationId xmlns:a16="http://schemas.microsoft.com/office/drawing/2014/main" xmlns="" id="{700FB9AE-7595-4FA6-90D5-224238177249}"/>
              </a:ext>
            </a:extLst>
          </p:cNvPr>
          <p:cNvSpPr>
            <a:spLocks noChangeArrowheads="1"/>
          </p:cNvSpPr>
          <p:nvPr/>
        </p:nvSpPr>
        <p:spPr bwMode="auto">
          <a:xfrm>
            <a:off x="6011863" y="1989138"/>
            <a:ext cx="1223962" cy="287337"/>
          </a:xfrm>
          <a:prstGeom prst="rightArrow">
            <a:avLst>
              <a:gd name="adj1" fmla="val 50000"/>
              <a:gd name="adj2" fmla="val 50110"/>
            </a:avLst>
          </a:prstGeom>
          <a:solidFill>
            <a:schemeClr val="bg1"/>
          </a:solidFill>
          <a:ln w="9525" algn="ctr">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ru-RU" altLang="ru-RU" sz="1800"/>
          </a:p>
        </p:txBody>
      </p:sp>
      <p:sp>
        <p:nvSpPr>
          <p:cNvPr id="32774" name="TextBox 7">
            <a:extLst>
              <a:ext uri="{FF2B5EF4-FFF2-40B4-BE49-F238E27FC236}">
                <a16:creationId xmlns:a16="http://schemas.microsoft.com/office/drawing/2014/main" xmlns="" id="{0AB94E09-791A-4C99-B451-9AA214A1E712}"/>
              </a:ext>
            </a:extLst>
          </p:cNvPr>
          <p:cNvSpPr txBox="1">
            <a:spLocks noChangeArrowheads="1"/>
          </p:cNvSpPr>
          <p:nvPr/>
        </p:nvSpPr>
        <p:spPr bwMode="auto">
          <a:xfrm>
            <a:off x="4643438" y="3141663"/>
            <a:ext cx="4357687" cy="9540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ru-RU" sz="2800"/>
              <a:t>x=OE-BE=</a:t>
            </a:r>
            <a:r>
              <a:rPr lang="en-US" altLang="ru-RU" sz="2800">
                <a:solidFill>
                  <a:srgbClr val="3333FF"/>
                </a:solidFill>
              </a:rPr>
              <a:t>x</a:t>
            </a:r>
            <a:r>
              <a:rPr lang="en-US" altLang="ru-RU" sz="2800"/>
              <a:t>cos</a:t>
            </a:r>
            <a:r>
              <a:rPr lang="en-US" altLang="ru-RU" sz="2800">
                <a:solidFill>
                  <a:srgbClr val="3333FF"/>
                </a:solidFill>
                <a:latin typeface="Symbol Tiger" panose="05050102010706020507" pitchFamily="18" charset="2"/>
              </a:rPr>
              <a:t>a</a:t>
            </a:r>
            <a:r>
              <a:rPr lang="en-US" altLang="ru-RU" sz="2800"/>
              <a:t>-</a:t>
            </a:r>
            <a:r>
              <a:rPr lang="en-US" altLang="ru-RU" sz="2800">
                <a:solidFill>
                  <a:srgbClr val="3333FF"/>
                </a:solidFill>
              </a:rPr>
              <a:t>y</a:t>
            </a:r>
            <a:r>
              <a:rPr lang="en-US" altLang="ru-RU" sz="2800"/>
              <a:t>sin</a:t>
            </a:r>
            <a:r>
              <a:rPr lang="en-US" altLang="ru-RU" sz="2800">
                <a:solidFill>
                  <a:srgbClr val="3333FF"/>
                </a:solidFill>
                <a:latin typeface="Symbol Tiger" panose="05050102010706020507" pitchFamily="18" charset="2"/>
              </a:rPr>
              <a:t>a</a:t>
            </a:r>
          </a:p>
          <a:p>
            <a:pPr algn="ctr" eaLnBrk="1" hangingPunct="1">
              <a:spcBef>
                <a:spcPct val="0"/>
              </a:spcBef>
              <a:buFontTx/>
              <a:buNone/>
            </a:pPr>
            <a:r>
              <a:rPr lang="en-US" altLang="ru-RU" sz="2800"/>
              <a:t>y=AD+CE=</a:t>
            </a:r>
            <a:r>
              <a:rPr lang="en-US" altLang="ru-RU" sz="2800">
                <a:solidFill>
                  <a:srgbClr val="3333FF"/>
                </a:solidFill>
              </a:rPr>
              <a:t>x</a:t>
            </a:r>
            <a:r>
              <a:rPr lang="en-US" altLang="ru-RU" sz="2800"/>
              <a:t>sin</a:t>
            </a:r>
            <a:r>
              <a:rPr lang="en-US" altLang="ru-RU" sz="2800">
                <a:latin typeface="Symbol Tiger" panose="05050102010706020507" pitchFamily="18" charset="2"/>
              </a:rPr>
              <a:t>a</a:t>
            </a:r>
            <a:r>
              <a:rPr lang="en-US" altLang="ru-RU" sz="2800"/>
              <a:t>+</a:t>
            </a:r>
            <a:r>
              <a:rPr lang="en-US" altLang="ru-RU" sz="2800">
                <a:solidFill>
                  <a:srgbClr val="3333FF"/>
                </a:solidFill>
              </a:rPr>
              <a:t>y</a:t>
            </a:r>
            <a:r>
              <a:rPr lang="en-US" altLang="ru-RU" sz="2800"/>
              <a:t>cos</a:t>
            </a:r>
            <a:r>
              <a:rPr lang="en-US" altLang="ru-RU" sz="2800">
                <a:latin typeface="Symbol Tiger" panose="05050102010706020507" pitchFamily="18" charset="2"/>
              </a:rPr>
              <a:t>a</a:t>
            </a:r>
            <a:endParaRPr lang="ru-RU" altLang="ru-RU" sz="2800"/>
          </a:p>
        </p:txBody>
      </p:sp>
      <p:pic>
        <p:nvPicPr>
          <p:cNvPr id="32775" name="Picture 3" descr="L:\LP-A.tif">
            <a:extLst>
              <a:ext uri="{FF2B5EF4-FFF2-40B4-BE49-F238E27FC236}">
                <a16:creationId xmlns:a16="http://schemas.microsoft.com/office/drawing/2014/main" xmlns="" id="{3C1E95A7-DA47-43B9-B7B7-AD998CBC0A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75" y="1628775"/>
            <a:ext cx="4002088"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xmlns="" id="{E20E6A5C-D65A-4B04-ACE0-25A0299DBB3A}"/>
              </a:ext>
            </a:extLst>
          </p:cNvPr>
          <p:cNvSpPr txBox="1"/>
          <p:nvPr/>
        </p:nvSpPr>
        <p:spPr>
          <a:xfrm>
            <a:off x="5867400" y="1268413"/>
            <a:ext cx="1468438" cy="646112"/>
          </a:xfrm>
          <a:prstGeom prst="rect">
            <a:avLst/>
          </a:prstGeom>
          <a:solidFill>
            <a:schemeClr val="bg1"/>
          </a:solidFill>
        </p:spPr>
        <p:txBody>
          <a:bodyPr wrap="none">
            <a:spAutoFit/>
          </a:bodyPr>
          <a:lstStyle/>
          <a:p>
            <a:pPr algn="ctr" eaLnBrk="1" hangingPunct="1">
              <a:defRPr/>
            </a:pPr>
            <a:r>
              <a:rPr lang="en-US" sz="3600" b="1" dirty="0">
                <a:latin typeface="Arial" charset="0"/>
                <a:cs typeface="Arial" charset="0"/>
              </a:rPr>
              <a:t>G(</a:t>
            </a:r>
            <a:r>
              <a:rPr lang="en-US" sz="3600" b="1" dirty="0" err="1">
                <a:latin typeface="Symbol Tiger" pitchFamily="18" charset="2"/>
                <a:cs typeface="Arial" charset="0"/>
              </a:rPr>
              <a:t>a</a:t>
            </a:r>
            <a:r>
              <a:rPr lang="en-US" sz="3600" b="1" baseline="-25000" dirty="0" err="1">
                <a:latin typeface="+mn-lt"/>
                <a:cs typeface="Arial" charset="0"/>
              </a:rPr>
              <a:t>z</a:t>
            </a:r>
            <a:r>
              <a:rPr lang="en-US" sz="3600" b="1" dirty="0">
                <a:latin typeface="Arial" charset="0"/>
                <a:cs typeface="Arial" charset="0"/>
              </a:rPr>
              <a:t>)</a:t>
            </a:r>
            <a:endParaRPr lang="ru-RU" sz="3600" b="1" dirty="0">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Объект 1">
            <a:extLst>
              <a:ext uri="{FF2B5EF4-FFF2-40B4-BE49-F238E27FC236}">
                <a16:creationId xmlns:a16="http://schemas.microsoft.com/office/drawing/2014/main" xmlns="" id="{A7DF7822-C3DE-4223-A286-7C75C711D3CE}"/>
              </a:ext>
            </a:extLst>
          </p:cNvPr>
          <p:cNvGraphicFramePr>
            <a:graphicFrameLocks noChangeAspect="1"/>
          </p:cNvGraphicFramePr>
          <p:nvPr/>
        </p:nvGraphicFramePr>
        <p:xfrm>
          <a:off x="3635375" y="5013325"/>
          <a:ext cx="2179638" cy="1628775"/>
        </p:xfrm>
        <a:graphic>
          <a:graphicData uri="http://schemas.openxmlformats.org/presentationml/2006/ole">
            <mc:AlternateContent xmlns:mc="http://schemas.openxmlformats.org/markup-compatibility/2006">
              <mc:Choice xmlns:v="urn:schemas-microsoft-com:vml" Requires="v">
                <p:oleObj spid="_x0000_s33932" name="Equation" r:id="rId3" imgW="952087" imgH="710891" progId="Equation.DSMT4">
                  <p:embed/>
                </p:oleObj>
              </mc:Choice>
              <mc:Fallback>
                <p:oleObj name="Equation" r:id="rId3" imgW="952087" imgH="710891" progId="Equation.DSMT4">
                  <p:embed/>
                  <p:pic>
                    <p:nvPicPr>
                      <p:cNvPr id="0" name="Объект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5375" y="5013325"/>
                        <a:ext cx="2179638" cy="1628775"/>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8195" name="Picture 4" descr="D:\M2.tif">
            <a:extLst>
              <a:ext uri="{FF2B5EF4-FFF2-40B4-BE49-F238E27FC236}">
                <a16:creationId xmlns:a16="http://schemas.microsoft.com/office/drawing/2014/main" xmlns="" id="{13797F17-D3E8-48E5-AC9F-709F84D537E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7450" y="955675"/>
            <a:ext cx="6553200" cy="377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xmlns="" id="{3CCD5DF1-9FF6-460E-A4B8-ED8DAE6AE994}"/>
              </a:ext>
            </a:extLst>
          </p:cNvPr>
          <p:cNvSpPr txBox="1">
            <a:spLocks noChangeArrowheads="1"/>
          </p:cNvSpPr>
          <p:nvPr/>
        </p:nvSpPr>
        <p:spPr bwMode="auto">
          <a:xfrm>
            <a:off x="0" y="0"/>
            <a:ext cx="9144000" cy="584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ru-RU" altLang="ru-RU" b="1">
                <a:solidFill>
                  <a:srgbClr val="3333FF"/>
                </a:solidFill>
              </a:rPr>
              <a:t>Оператор отражения в плоскости </a:t>
            </a:r>
            <a:r>
              <a:rPr lang="en-US" altLang="ru-RU" b="1">
                <a:solidFill>
                  <a:srgbClr val="3333FF"/>
                </a:solidFill>
              </a:rPr>
              <a:t>XY</a:t>
            </a:r>
            <a:endParaRPr lang="ru-RU" altLang="ru-RU" b="1">
              <a:solidFill>
                <a:srgbClr val="3333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19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764704"/>
            <a:ext cx="9144000" cy="1938992"/>
          </a:xfrm>
          <a:prstGeom prst="rect">
            <a:avLst/>
          </a:prstGeom>
          <a:solidFill>
            <a:schemeClr val="bg1"/>
          </a:solidFill>
        </p:spPr>
        <p:txBody>
          <a:bodyPr wrap="square">
            <a:spAutoFit/>
          </a:bodyPr>
          <a:lstStyle/>
          <a:p>
            <a:pPr algn="ctr" eaLnBrk="1" hangingPunct="1"/>
            <a:r>
              <a:rPr lang="ru-RU" altLang="ru-RU" sz="4000" b="1" dirty="0">
                <a:solidFill>
                  <a:srgbClr val="3333FF"/>
                </a:solidFill>
              </a:rPr>
              <a:t>Симметрия кристаллов</a:t>
            </a:r>
            <a:r>
              <a:rPr lang="ru-RU" altLang="ru-RU" sz="4000" b="1" dirty="0"/>
              <a:t> </a:t>
            </a:r>
          </a:p>
          <a:p>
            <a:pPr algn="ctr" eaLnBrk="1" hangingPunct="1"/>
            <a:r>
              <a:rPr lang="ru-RU" altLang="ru-RU" sz="4000" b="1" dirty="0"/>
              <a:t>это свойство совмещаться </a:t>
            </a:r>
          </a:p>
          <a:p>
            <a:pPr algn="ctr" eaLnBrk="1" hangingPunct="1"/>
            <a:r>
              <a:rPr lang="ru-RU" altLang="ru-RU" sz="4000" b="1" dirty="0"/>
              <a:t>самим с собой </a:t>
            </a:r>
          </a:p>
        </p:txBody>
      </p:sp>
      <p:sp>
        <p:nvSpPr>
          <p:cNvPr id="3" name="Прямоугольник 2"/>
          <p:cNvSpPr/>
          <p:nvPr/>
        </p:nvSpPr>
        <p:spPr>
          <a:xfrm>
            <a:off x="0" y="2780928"/>
            <a:ext cx="9144000" cy="707886"/>
          </a:xfrm>
          <a:prstGeom prst="rect">
            <a:avLst/>
          </a:prstGeom>
          <a:solidFill>
            <a:schemeClr val="bg1"/>
          </a:solidFill>
        </p:spPr>
        <p:txBody>
          <a:bodyPr wrap="square">
            <a:spAutoFit/>
          </a:bodyPr>
          <a:lstStyle/>
          <a:p>
            <a:pPr algn="ctr" eaLnBrk="1" hangingPunct="1"/>
            <a:r>
              <a:rPr lang="ru-RU" altLang="ru-RU" sz="4000" b="1" dirty="0">
                <a:solidFill>
                  <a:srgbClr val="00B050"/>
                </a:solidFill>
              </a:rPr>
              <a:t>за счет </a:t>
            </a:r>
          </a:p>
        </p:txBody>
      </p:sp>
      <p:sp>
        <p:nvSpPr>
          <p:cNvPr id="4" name="Прямоугольник 3"/>
          <p:cNvSpPr/>
          <p:nvPr/>
        </p:nvSpPr>
        <p:spPr>
          <a:xfrm>
            <a:off x="0" y="3573016"/>
            <a:ext cx="9144000" cy="2554545"/>
          </a:xfrm>
          <a:prstGeom prst="rect">
            <a:avLst/>
          </a:prstGeom>
          <a:solidFill>
            <a:schemeClr val="bg1"/>
          </a:solidFill>
        </p:spPr>
        <p:txBody>
          <a:bodyPr wrap="square">
            <a:spAutoFit/>
          </a:bodyPr>
          <a:lstStyle/>
          <a:p>
            <a:pPr algn="ctr" eaLnBrk="1" hangingPunct="1"/>
            <a:r>
              <a:rPr lang="ru-RU" altLang="ru-RU" sz="4000" b="1" dirty="0">
                <a:solidFill>
                  <a:srgbClr val="FF0000"/>
                </a:solidFill>
              </a:rPr>
              <a:t>поворотов, отражений, параллельных переносов либо комбинации </a:t>
            </a:r>
          </a:p>
          <a:p>
            <a:pPr algn="ctr" eaLnBrk="1" hangingPunct="1"/>
            <a:r>
              <a:rPr lang="ru-RU" altLang="ru-RU" sz="4000" b="1" dirty="0">
                <a:solidFill>
                  <a:srgbClr val="FF0000"/>
                </a:solidFill>
              </a:rPr>
              <a:t>этих операций</a:t>
            </a:r>
            <a:endParaRPr lang="ru-RU" altLang="ru-RU" sz="4000" dirty="0">
              <a:solidFill>
                <a:srgbClr val="FF0000"/>
              </a:solidFill>
            </a:endParaRPr>
          </a:p>
        </p:txBody>
      </p:sp>
    </p:spTree>
    <p:extLst>
      <p:ext uri="{BB962C8B-B14F-4D97-AF65-F5344CB8AC3E}">
        <p14:creationId xmlns:p14="http://schemas.microsoft.com/office/powerpoint/2010/main" val="4271772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Прямоугольник 1">
            <a:extLst>
              <a:ext uri="{FF2B5EF4-FFF2-40B4-BE49-F238E27FC236}">
                <a16:creationId xmlns:a16="http://schemas.microsoft.com/office/drawing/2014/main" xmlns="" id="{AEC772CB-EF8F-4A58-91E1-499863450A46}"/>
              </a:ext>
            </a:extLst>
          </p:cNvPr>
          <p:cNvSpPr>
            <a:spLocks noChangeArrowheads="1"/>
          </p:cNvSpPr>
          <p:nvPr/>
        </p:nvSpPr>
        <p:spPr bwMode="auto">
          <a:xfrm>
            <a:off x="0" y="764704"/>
            <a:ext cx="9144000" cy="156966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ru-RU" altLang="ru-RU" b="1" dirty="0">
                <a:solidFill>
                  <a:srgbClr val="3333FF"/>
                </a:solidFill>
              </a:rPr>
              <a:t>Для описания симметрии кристаллов используют различные группы симметрии, из которых важнейшими являются: </a:t>
            </a:r>
            <a:endParaRPr lang="en-US" altLang="ru-RU" b="1" dirty="0">
              <a:solidFill>
                <a:srgbClr val="3333FF"/>
              </a:solidFill>
            </a:endParaRPr>
          </a:p>
        </p:txBody>
      </p:sp>
      <p:sp>
        <p:nvSpPr>
          <p:cNvPr id="2" name="TextBox 1">
            <a:extLst>
              <a:ext uri="{FF2B5EF4-FFF2-40B4-BE49-F238E27FC236}">
                <a16:creationId xmlns:a16="http://schemas.microsoft.com/office/drawing/2014/main" xmlns="" id="{756ED12C-80FB-4AC4-8EF4-AC1C14C279C2}"/>
              </a:ext>
            </a:extLst>
          </p:cNvPr>
          <p:cNvSpPr txBox="1"/>
          <p:nvPr/>
        </p:nvSpPr>
        <p:spPr>
          <a:xfrm>
            <a:off x="0" y="4293096"/>
            <a:ext cx="9144000" cy="1200329"/>
          </a:xfrm>
          <a:prstGeom prst="rect">
            <a:avLst/>
          </a:prstGeom>
          <a:solidFill>
            <a:schemeClr val="bg1"/>
          </a:solidFill>
        </p:spPr>
        <p:txBody>
          <a:bodyPr wrap="square" rtlCol="0">
            <a:spAutoFit/>
          </a:bodyPr>
          <a:lstStyle/>
          <a:p>
            <a:pPr eaLnBrk="1" hangingPunct="1"/>
            <a:r>
              <a:rPr lang="ru-RU" altLang="ru-RU" sz="2400" b="1" dirty="0"/>
              <a:t>2. Пространственные группы симметрии, </a:t>
            </a:r>
          </a:p>
          <a:p>
            <a:pPr eaLnBrk="1" hangingPunct="1"/>
            <a:r>
              <a:rPr lang="ru-RU" altLang="ru-RU" sz="2400" b="1" dirty="0"/>
              <a:t>описывающие атомную структуру кристаллов </a:t>
            </a:r>
          </a:p>
          <a:p>
            <a:pPr eaLnBrk="1" hangingPunct="1"/>
            <a:r>
              <a:rPr lang="ru-RU" altLang="ru-RU" sz="2400" b="1" dirty="0">
                <a:solidFill>
                  <a:srgbClr val="3333FF"/>
                </a:solidFill>
              </a:rPr>
              <a:t>(230 пространственных групп) </a:t>
            </a:r>
            <a:endParaRPr lang="ru-RU" sz="2400" dirty="0"/>
          </a:p>
        </p:txBody>
      </p:sp>
      <p:sp>
        <p:nvSpPr>
          <p:cNvPr id="3" name="TextBox 2">
            <a:extLst>
              <a:ext uri="{FF2B5EF4-FFF2-40B4-BE49-F238E27FC236}">
                <a16:creationId xmlns:a16="http://schemas.microsoft.com/office/drawing/2014/main" xmlns="" id="{AD91A1DF-7F68-4859-AF8E-DD2AE24F33A1}"/>
              </a:ext>
            </a:extLst>
          </p:cNvPr>
          <p:cNvSpPr txBox="1"/>
          <p:nvPr/>
        </p:nvSpPr>
        <p:spPr>
          <a:xfrm>
            <a:off x="-4690" y="2782669"/>
            <a:ext cx="9148690" cy="1200329"/>
          </a:xfrm>
          <a:prstGeom prst="rect">
            <a:avLst/>
          </a:prstGeom>
          <a:solidFill>
            <a:schemeClr val="bg1"/>
          </a:solidFill>
        </p:spPr>
        <p:txBody>
          <a:bodyPr wrap="square" rtlCol="0">
            <a:spAutoFit/>
          </a:bodyPr>
          <a:lstStyle/>
          <a:p>
            <a:r>
              <a:rPr lang="ru-RU" altLang="ru-RU" sz="2400" b="1" dirty="0">
                <a:solidFill>
                  <a:srgbClr val="FF0000"/>
                </a:solidFill>
              </a:rPr>
              <a:t>1. Точечные группы симметрии, описывающие их внешнюю форму </a:t>
            </a:r>
          </a:p>
          <a:p>
            <a:r>
              <a:rPr lang="ru-RU" altLang="ru-RU" sz="2400" b="1" dirty="0">
                <a:solidFill>
                  <a:srgbClr val="FF0000"/>
                </a:solidFill>
              </a:rPr>
              <a:t>(32 точечные группы симметрии)</a:t>
            </a:r>
            <a:endParaRPr lang="ru-RU"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xmlns="" id="{0F069A8A-1BF0-4FD4-9241-D9046C28268B}"/>
              </a:ext>
            </a:extLst>
          </p:cNvPr>
          <p:cNvSpPr/>
          <p:nvPr/>
        </p:nvSpPr>
        <p:spPr>
          <a:xfrm>
            <a:off x="0" y="1268760"/>
            <a:ext cx="9144000" cy="3693319"/>
          </a:xfrm>
          <a:prstGeom prst="rect">
            <a:avLst/>
          </a:prstGeom>
          <a:solidFill>
            <a:schemeClr val="bg1"/>
          </a:solidFill>
        </p:spPr>
        <p:txBody>
          <a:bodyPr wrap="square">
            <a:spAutoFit/>
          </a:bodyPr>
          <a:lstStyle/>
          <a:p>
            <a:pPr algn="ctr"/>
            <a:r>
              <a:rPr lang="ru-RU" altLang="ru-RU" b="1" dirty="0">
                <a:solidFill>
                  <a:srgbClr val="3333FF"/>
                </a:solidFill>
              </a:rPr>
              <a:t>Точечные группы называются также кристаллографическими классами (32 класса симметрии,</a:t>
            </a:r>
            <a:r>
              <a:rPr lang="en-US" altLang="ru-RU" b="1" dirty="0">
                <a:solidFill>
                  <a:srgbClr val="3333FF"/>
                </a:solidFill>
              </a:rPr>
              <a:t> </a:t>
            </a:r>
            <a:r>
              <a:rPr lang="ru-RU" altLang="ru-RU" b="1" dirty="0"/>
              <a:t>Ф.Гессель,1830 г.</a:t>
            </a:r>
            <a:r>
              <a:rPr lang="ru-RU" altLang="ru-RU" b="1" dirty="0">
                <a:solidFill>
                  <a:srgbClr val="3333FF"/>
                </a:solidFill>
              </a:rPr>
              <a:t>).</a:t>
            </a:r>
            <a:r>
              <a:rPr lang="en-US" altLang="ru-RU" b="1" dirty="0">
                <a:solidFill>
                  <a:srgbClr val="3333FF"/>
                </a:solidFill>
              </a:rPr>
              <a:t> </a:t>
            </a:r>
            <a:endParaRPr lang="ru-RU" altLang="ru-RU" b="1" dirty="0">
              <a:solidFill>
                <a:srgbClr val="3333FF"/>
              </a:solidFill>
            </a:endParaRPr>
          </a:p>
          <a:p>
            <a:pPr algn="ctr"/>
            <a:endParaRPr lang="ru-RU" altLang="ru-RU" b="1" dirty="0">
              <a:solidFill>
                <a:srgbClr val="3333FF"/>
              </a:solidFill>
            </a:endParaRPr>
          </a:p>
          <a:p>
            <a:pPr algn="ctr"/>
            <a:r>
              <a:rPr lang="ru-RU" altLang="ru-RU" b="1" dirty="0">
                <a:solidFill>
                  <a:srgbClr val="3333FF"/>
                </a:solidFill>
              </a:rPr>
              <a:t>Эти группы объединяются по симметрии формы элементарной ячейки (с периодами </a:t>
            </a:r>
            <a:r>
              <a:rPr lang="ru-RU" altLang="ru-RU" b="1" i="1" dirty="0">
                <a:solidFill>
                  <a:srgbClr val="3333FF"/>
                </a:solidFill>
              </a:rPr>
              <a:t>а</a:t>
            </a:r>
            <a:r>
              <a:rPr lang="ru-RU" altLang="ru-RU" b="1" dirty="0">
                <a:solidFill>
                  <a:srgbClr val="3333FF"/>
                </a:solidFill>
              </a:rPr>
              <a:t>, </a:t>
            </a:r>
            <a:r>
              <a:rPr lang="ru-RU" altLang="ru-RU" b="1" i="1" dirty="0">
                <a:solidFill>
                  <a:srgbClr val="3333FF"/>
                </a:solidFill>
              </a:rPr>
              <a:t>b</a:t>
            </a:r>
            <a:r>
              <a:rPr lang="ru-RU" altLang="ru-RU" b="1" dirty="0">
                <a:solidFill>
                  <a:srgbClr val="3333FF"/>
                </a:solidFill>
              </a:rPr>
              <a:t>, </a:t>
            </a:r>
            <a:r>
              <a:rPr lang="ru-RU" altLang="ru-RU" b="1" i="1" dirty="0">
                <a:solidFill>
                  <a:srgbClr val="3333FF"/>
                </a:solidFill>
              </a:rPr>
              <a:t>с</a:t>
            </a:r>
            <a:r>
              <a:rPr lang="ru-RU" altLang="ru-RU" b="1" dirty="0">
                <a:solidFill>
                  <a:srgbClr val="3333FF"/>
                </a:solidFill>
              </a:rPr>
              <a:t> и углами </a:t>
            </a:r>
            <a:r>
              <a:rPr lang="ru-RU" altLang="ru-RU" b="1" dirty="0">
                <a:solidFill>
                  <a:srgbClr val="3333FF"/>
                </a:solidFill>
                <a:latin typeface="Symbol" panose="05050102010706020507" pitchFamily="18" charset="2"/>
              </a:rPr>
              <a:t>a, b, g</a:t>
            </a:r>
            <a:r>
              <a:rPr lang="ru-RU" altLang="ru-RU" b="1" dirty="0">
                <a:solidFill>
                  <a:srgbClr val="3333FF"/>
                </a:solidFill>
              </a:rPr>
              <a:t>) в 7 кристаллографических </a:t>
            </a:r>
            <a:r>
              <a:rPr lang="ru-RU" altLang="ru-RU" b="1" dirty="0" err="1">
                <a:solidFill>
                  <a:srgbClr val="3333FF"/>
                </a:solidFill>
              </a:rPr>
              <a:t>сингоний</a:t>
            </a:r>
            <a:r>
              <a:rPr lang="ru-RU" altLang="ru-RU" b="1" dirty="0">
                <a:solidFill>
                  <a:srgbClr val="3333FF"/>
                </a:solidFill>
              </a:rPr>
              <a:t> — триклинную, моноклинную, ромбическую, тетрагональную, тригональную, гексагональную и кубическую. </a:t>
            </a:r>
          </a:p>
          <a:p>
            <a:pPr algn="ctr"/>
            <a:endParaRPr lang="ru-RU" altLang="ru-RU" b="1" dirty="0">
              <a:solidFill>
                <a:srgbClr val="3333FF"/>
              </a:solidFill>
            </a:endParaRPr>
          </a:p>
          <a:p>
            <a:pPr algn="ctr"/>
            <a:r>
              <a:rPr lang="ru-RU" altLang="ru-RU" b="1" dirty="0">
                <a:solidFill>
                  <a:srgbClr val="3333FF"/>
                </a:solidFill>
              </a:rPr>
              <a:t>Точечные группы называются также кристаллографическими классами (32 класса симметрии,</a:t>
            </a:r>
            <a:r>
              <a:rPr lang="en-US" altLang="ru-RU" b="1" dirty="0">
                <a:solidFill>
                  <a:srgbClr val="3333FF"/>
                </a:solidFill>
              </a:rPr>
              <a:t> </a:t>
            </a:r>
            <a:r>
              <a:rPr lang="ru-RU" altLang="ru-RU" b="1" dirty="0"/>
              <a:t>Ф.Гессель,1830 г.</a:t>
            </a:r>
            <a:r>
              <a:rPr lang="ru-RU" altLang="ru-RU" b="1" dirty="0">
                <a:solidFill>
                  <a:srgbClr val="3333FF"/>
                </a:solidFill>
              </a:rPr>
              <a:t>).</a:t>
            </a:r>
            <a:r>
              <a:rPr lang="en-US" altLang="ru-RU" b="1" dirty="0">
                <a:solidFill>
                  <a:srgbClr val="3333FF"/>
                </a:solidFill>
              </a:rPr>
              <a:t> </a:t>
            </a:r>
            <a:r>
              <a:rPr lang="ru-RU" altLang="ru-RU" b="1" dirty="0">
                <a:solidFill>
                  <a:srgbClr val="3333FF"/>
                </a:solidFill>
              </a:rPr>
              <a:t>Эти группы объединяются по симметрии формы элементарной ячейки (с периодами </a:t>
            </a:r>
            <a:r>
              <a:rPr lang="ru-RU" altLang="ru-RU" b="1" i="1" dirty="0">
                <a:solidFill>
                  <a:srgbClr val="3333FF"/>
                </a:solidFill>
              </a:rPr>
              <a:t>а</a:t>
            </a:r>
            <a:r>
              <a:rPr lang="ru-RU" altLang="ru-RU" b="1" dirty="0">
                <a:solidFill>
                  <a:srgbClr val="3333FF"/>
                </a:solidFill>
              </a:rPr>
              <a:t>, </a:t>
            </a:r>
            <a:r>
              <a:rPr lang="ru-RU" altLang="ru-RU" b="1" i="1" dirty="0">
                <a:solidFill>
                  <a:srgbClr val="3333FF"/>
                </a:solidFill>
              </a:rPr>
              <a:t>b</a:t>
            </a:r>
            <a:r>
              <a:rPr lang="ru-RU" altLang="ru-RU" b="1" dirty="0">
                <a:solidFill>
                  <a:srgbClr val="3333FF"/>
                </a:solidFill>
              </a:rPr>
              <a:t>, </a:t>
            </a:r>
            <a:r>
              <a:rPr lang="ru-RU" altLang="ru-RU" b="1" i="1" dirty="0">
                <a:solidFill>
                  <a:srgbClr val="3333FF"/>
                </a:solidFill>
              </a:rPr>
              <a:t>с</a:t>
            </a:r>
            <a:r>
              <a:rPr lang="ru-RU" altLang="ru-RU" b="1" dirty="0">
                <a:solidFill>
                  <a:srgbClr val="3333FF"/>
                </a:solidFill>
              </a:rPr>
              <a:t> и углами </a:t>
            </a:r>
            <a:r>
              <a:rPr lang="ru-RU" altLang="ru-RU" b="1" dirty="0">
                <a:solidFill>
                  <a:srgbClr val="3333FF"/>
                </a:solidFill>
                <a:latin typeface="Symbol" panose="05050102010706020507" pitchFamily="18" charset="2"/>
              </a:rPr>
              <a:t>a, b, g</a:t>
            </a:r>
            <a:r>
              <a:rPr lang="ru-RU" altLang="ru-RU" b="1" dirty="0">
                <a:solidFill>
                  <a:srgbClr val="3333FF"/>
                </a:solidFill>
              </a:rPr>
              <a:t>) в 7 кристаллографических </a:t>
            </a:r>
            <a:r>
              <a:rPr lang="ru-RU" altLang="ru-RU" b="1" dirty="0" err="1">
                <a:solidFill>
                  <a:srgbClr val="3333FF"/>
                </a:solidFill>
              </a:rPr>
              <a:t>сингоний</a:t>
            </a:r>
            <a:r>
              <a:rPr lang="ru-RU" altLang="ru-RU" b="1" dirty="0">
                <a:solidFill>
                  <a:srgbClr val="3333FF"/>
                </a:solidFill>
              </a:rPr>
              <a:t> — триклинную, моноклинную, ромбическую, тетрагональную, тригональную, гексагональную и кубическую</a:t>
            </a:r>
            <a:endParaRPr lang="ru-RU" dirty="0"/>
          </a:p>
        </p:txBody>
      </p:sp>
    </p:spTree>
    <p:extLst>
      <p:ext uri="{BB962C8B-B14F-4D97-AF65-F5344CB8AC3E}">
        <p14:creationId xmlns:p14="http://schemas.microsoft.com/office/powerpoint/2010/main" val="233715238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083EB017-66E6-40B0-94CD-3899175775CA}"/>
              </a:ext>
            </a:extLst>
          </p:cNvPr>
          <p:cNvSpPr txBox="1">
            <a:spLocks noChangeArrowheads="1"/>
          </p:cNvSpPr>
          <p:nvPr/>
        </p:nvSpPr>
        <p:spPr bwMode="auto">
          <a:xfrm>
            <a:off x="0" y="866775"/>
            <a:ext cx="9144000" cy="14779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ru-RU" altLang="ru-RU" sz="1800" b="1">
                <a:solidFill>
                  <a:srgbClr val="3333FF"/>
                </a:solidFill>
              </a:rPr>
              <a:t>Группы симметрии, содержащие только операции отражения, поворота и инверсии и не содержащие трансляции, называются точечными группами. Эти группы оставляют на месте по крайней мере одну точку тела и описы­вают симметрию конечных фигур: кристаллических много­гранников и других симметричных тел</a:t>
            </a:r>
          </a:p>
        </p:txBody>
      </p:sp>
      <p:sp>
        <p:nvSpPr>
          <p:cNvPr id="36867" name="TextBox 2">
            <a:extLst>
              <a:ext uri="{FF2B5EF4-FFF2-40B4-BE49-F238E27FC236}">
                <a16:creationId xmlns:a16="http://schemas.microsoft.com/office/drawing/2014/main" xmlns="" id="{62294838-048E-4169-9BE8-66D872CC5FCA}"/>
              </a:ext>
            </a:extLst>
          </p:cNvPr>
          <p:cNvSpPr txBox="1">
            <a:spLocks noChangeArrowheads="1"/>
          </p:cNvSpPr>
          <p:nvPr/>
        </p:nvSpPr>
        <p:spPr bwMode="auto">
          <a:xfrm>
            <a:off x="2051050" y="692150"/>
            <a:ext cx="185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ru-RU" altLang="ru-RU" sz="1800"/>
          </a:p>
        </p:txBody>
      </p:sp>
      <p:sp>
        <p:nvSpPr>
          <p:cNvPr id="4" name="TextBox 3">
            <a:extLst>
              <a:ext uri="{FF2B5EF4-FFF2-40B4-BE49-F238E27FC236}">
                <a16:creationId xmlns:a16="http://schemas.microsoft.com/office/drawing/2014/main" xmlns="" id="{7D729F46-A959-43EA-AD57-070AFFC4FB00}"/>
              </a:ext>
            </a:extLst>
          </p:cNvPr>
          <p:cNvSpPr txBox="1">
            <a:spLocks noChangeArrowheads="1"/>
          </p:cNvSpPr>
          <p:nvPr/>
        </p:nvSpPr>
        <p:spPr bwMode="auto">
          <a:xfrm>
            <a:off x="0" y="115888"/>
            <a:ext cx="9144000" cy="461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ru-RU" altLang="ru-RU" sz="2400" b="1">
                <a:solidFill>
                  <a:srgbClr val="3333FF"/>
                </a:solidFill>
              </a:rPr>
              <a:t>Точечные группы симметрии</a:t>
            </a:r>
          </a:p>
        </p:txBody>
      </p:sp>
      <p:sp>
        <p:nvSpPr>
          <p:cNvPr id="5" name="Прямоугольник 34">
            <a:extLst>
              <a:ext uri="{FF2B5EF4-FFF2-40B4-BE49-F238E27FC236}">
                <a16:creationId xmlns:a16="http://schemas.microsoft.com/office/drawing/2014/main" xmlns="" id="{979D9035-B1C1-4EFE-BE93-9045240302AB}"/>
              </a:ext>
            </a:extLst>
          </p:cNvPr>
          <p:cNvSpPr>
            <a:spLocks noChangeArrowheads="1"/>
          </p:cNvSpPr>
          <p:nvPr/>
        </p:nvSpPr>
        <p:spPr bwMode="auto">
          <a:xfrm>
            <a:off x="804863" y="2932113"/>
            <a:ext cx="3168650" cy="2952750"/>
          </a:xfrm>
          <a:prstGeom prst="rect">
            <a:avLst/>
          </a:prstGeom>
          <a:solidFill>
            <a:schemeClr val="bg1"/>
          </a:solidFill>
          <a:ln w="9525" algn="ctr">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ru-RU" altLang="ru-RU" sz="1800"/>
          </a:p>
        </p:txBody>
      </p:sp>
      <p:cxnSp>
        <p:nvCxnSpPr>
          <p:cNvPr id="6" name="Прямая соединительная линия 19">
            <a:extLst>
              <a:ext uri="{FF2B5EF4-FFF2-40B4-BE49-F238E27FC236}">
                <a16:creationId xmlns:a16="http://schemas.microsoft.com/office/drawing/2014/main" xmlns="" id="{91C3560E-FDEC-4060-B720-7C9B37BF1EB0}"/>
              </a:ext>
            </a:extLst>
          </p:cNvPr>
          <p:cNvCxnSpPr>
            <a:cxnSpLocks noChangeShapeType="1"/>
          </p:cNvCxnSpPr>
          <p:nvPr/>
        </p:nvCxnSpPr>
        <p:spPr bwMode="auto">
          <a:xfrm>
            <a:off x="1525588" y="3651250"/>
            <a:ext cx="1511300" cy="0"/>
          </a:xfrm>
          <a:prstGeom prst="line">
            <a:avLst/>
          </a:prstGeom>
          <a:noFill/>
          <a:ln w="28575" algn="ctr">
            <a:solidFill>
              <a:srgbClr val="3333FF"/>
            </a:solidFill>
            <a:round/>
            <a:headEnd/>
            <a:tailEnd/>
          </a:ln>
          <a:extLst>
            <a:ext uri="{909E8E84-426E-40DD-AFC4-6F175D3DCCD1}">
              <a14:hiddenFill xmlns:a14="http://schemas.microsoft.com/office/drawing/2010/main">
                <a:noFill/>
              </a14:hiddenFill>
            </a:ext>
          </a:extLst>
        </p:spPr>
      </p:cxnSp>
      <p:cxnSp>
        <p:nvCxnSpPr>
          <p:cNvPr id="7" name="Прямая соединительная линия 20">
            <a:extLst>
              <a:ext uri="{FF2B5EF4-FFF2-40B4-BE49-F238E27FC236}">
                <a16:creationId xmlns:a16="http://schemas.microsoft.com/office/drawing/2014/main" xmlns="" id="{0E315879-CD3E-4164-8AA9-5B93E66BF7E6}"/>
              </a:ext>
            </a:extLst>
          </p:cNvPr>
          <p:cNvCxnSpPr>
            <a:cxnSpLocks noChangeShapeType="1"/>
          </p:cNvCxnSpPr>
          <p:nvPr/>
        </p:nvCxnSpPr>
        <p:spPr bwMode="auto">
          <a:xfrm flipH="1">
            <a:off x="1093788" y="3651250"/>
            <a:ext cx="431800" cy="1800225"/>
          </a:xfrm>
          <a:prstGeom prst="line">
            <a:avLst/>
          </a:prstGeom>
          <a:noFill/>
          <a:ln w="28575" algn="ctr">
            <a:solidFill>
              <a:srgbClr val="3333FF"/>
            </a:solidFill>
            <a:round/>
            <a:headEnd/>
            <a:tailEnd/>
          </a:ln>
          <a:extLst>
            <a:ext uri="{909E8E84-426E-40DD-AFC4-6F175D3DCCD1}">
              <a14:hiddenFill xmlns:a14="http://schemas.microsoft.com/office/drawing/2010/main">
                <a:noFill/>
              </a14:hiddenFill>
            </a:ext>
          </a:extLst>
        </p:spPr>
      </p:cxnSp>
      <p:cxnSp>
        <p:nvCxnSpPr>
          <p:cNvPr id="8" name="Прямая соединительная линия 21">
            <a:extLst>
              <a:ext uri="{FF2B5EF4-FFF2-40B4-BE49-F238E27FC236}">
                <a16:creationId xmlns:a16="http://schemas.microsoft.com/office/drawing/2014/main" xmlns="" id="{FD623881-C045-45E1-8440-2D36A349D06F}"/>
              </a:ext>
            </a:extLst>
          </p:cNvPr>
          <p:cNvCxnSpPr>
            <a:cxnSpLocks noChangeShapeType="1"/>
          </p:cNvCxnSpPr>
          <p:nvPr/>
        </p:nvCxnSpPr>
        <p:spPr bwMode="auto">
          <a:xfrm flipH="1">
            <a:off x="2678113" y="3651250"/>
            <a:ext cx="358775" cy="1800225"/>
          </a:xfrm>
          <a:prstGeom prst="line">
            <a:avLst/>
          </a:prstGeom>
          <a:noFill/>
          <a:ln w="28575" algn="ctr">
            <a:solidFill>
              <a:srgbClr val="3333FF"/>
            </a:solidFill>
            <a:round/>
            <a:headEnd/>
            <a:tailEnd/>
          </a:ln>
          <a:extLst>
            <a:ext uri="{909E8E84-426E-40DD-AFC4-6F175D3DCCD1}">
              <a14:hiddenFill xmlns:a14="http://schemas.microsoft.com/office/drawing/2010/main">
                <a:noFill/>
              </a14:hiddenFill>
            </a:ext>
          </a:extLst>
        </p:spPr>
      </p:cxnSp>
      <p:cxnSp>
        <p:nvCxnSpPr>
          <p:cNvPr id="9" name="Прямая соединительная линия 22">
            <a:extLst>
              <a:ext uri="{FF2B5EF4-FFF2-40B4-BE49-F238E27FC236}">
                <a16:creationId xmlns:a16="http://schemas.microsoft.com/office/drawing/2014/main" xmlns="" id="{03FEFCF4-7253-4B37-8FC4-7429927F6078}"/>
              </a:ext>
            </a:extLst>
          </p:cNvPr>
          <p:cNvCxnSpPr>
            <a:cxnSpLocks noChangeShapeType="1"/>
          </p:cNvCxnSpPr>
          <p:nvPr/>
        </p:nvCxnSpPr>
        <p:spPr bwMode="auto">
          <a:xfrm>
            <a:off x="1093788" y="5451475"/>
            <a:ext cx="1584325" cy="0"/>
          </a:xfrm>
          <a:prstGeom prst="line">
            <a:avLst/>
          </a:prstGeom>
          <a:noFill/>
          <a:ln w="28575" algn="ctr">
            <a:solidFill>
              <a:srgbClr val="3333FF"/>
            </a:solidFill>
            <a:round/>
            <a:headEnd/>
            <a:tailEnd/>
          </a:ln>
          <a:extLst>
            <a:ext uri="{909E8E84-426E-40DD-AFC4-6F175D3DCCD1}">
              <a14:hiddenFill xmlns:a14="http://schemas.microsoft.com/office/drawing/2010/main">
                <a:noFill/>
              </a14:hiddenFill>
            </a:ext>
          </a:extLst>
        </p:spPr>
      </p:cxnSp>
      <p:cxnSp>
        <p:nvCxnSpPr>
          <p:cNvPr id="10" name="Прямая соединительная линия 23">
            <a:extLst>
              <a:ext uri="{FF2B5EF4-FFF2-40B4-BE49-F238E27FC236}">
                <a16:creationId xmlns:a16="http://schemas.microsoft.com/office/drawing/2014/main" xmlns="" id="{E5F6FACA-519F-4F07-9180-F37106E452D8}"/>
              </a:ext>
            </a:extLst>
          </p:cNvPr>
          <p:cNvCxnSpPr>
            <a:cxnSpLocks noChangeShapeType="1"/>
          </p:cNvCxnSpPr>
          <p:nvPr/>
        </p:nvCxnSpPr>
        <p:spPr bwMode="auto">
          <a:xfrm flipV="1">
            <a:off x="1525588" y="3148013"/>
            <a:ext cx="863600" cy="503237"/>
          </a:xfrm>
          <a:prstGeom prst="line">
            <a:avLst/>
          </a:prstGeom>
          <a:noFill/>
          <a:ln w="28575" algn="ctr">
            <a:solidFill>
              <a:srgbClr val="3333FF"/>
            </a:solidFill>
            <a:round/>
            <a:headEnd/>
            <a:tailEnd/>
          </a:ln>
          <a:extLst>
            <a:ext uri="{909E8E84-426E-40DD-AFC4-6F175D3DCCD1}">
              <a14:hiddenFill xmlns:a14="http://schemas.microsoft.com/office/drawing/2010/main">
                <a:noFill/>
              </a14:hiddenFill>
            </a:ext>
          </a:extLst>
        </p:spPr>
      </p:cxnSp>
      <p:cxnSp>
        <p:nvCxnSpPr>
          <p:cNvPr id="11" name="Прямая соединительная линия 24">
            <a:extLst>
              <a:ext uri="{FF2B5EF4-FFF2-40B4-BE49-F238E27FC236}">
                <a16:creationId xmlns:a16="http://schemas.microsoft.com/office/drawing/2014/main" xmlns="" id="{36867C81-EADE-4EC6-BC74-352C09BFCFA2}"/>
              </a:ext>
            </a:extLst>
          </p:cNvPr>
          <p:cNvCxnSpPr>
            <a:cxnSpLocks noChangeShapeType="1"/>
          </p:cNvCxnSpPr>
          <p:nvPr/>
        </p:nvCxnSpPr>
        <p:spPr bwMode="auto">
          <a:xfrm>
            <a:off x="2389188" y="3148013"/>
            <a:ext cx="1295400" cy="0"/>
          </a:xfrm>
          <a:prstGeom prst="line">
            <a:avLst/>
          </a:prstGeom>
          <a:noFill/>
          <a:ln w="28575" algn="ctr">
            <a:solidFill>
              <a:srgbClr val="3333FF"/>
            </a:solidFill>
            <a:round/>
            <a:headEnd/>
            <a:tailEnd/>
          </a:ln>
          <a:extLst>
            <a:ext uri="{909E8E84-426E-40DD-AFC4-6F175D3DCCD1}">
              <a14:hiddenFill xmlns:a14="http://schemas.microsoft.com/office/drawing/2010/main">
                <a:noFill/>
              </a14:hiddenFill>
            </a:ext>
          </a:extLst>
        </p:spPr>
      </p:cxnSp>
      <p:cxnSp>
        <p:nvCxnSpPr>
          <p:cNvPr id="12" name="Прямая соединительная линия 25">
            <a:extLst>
              <a:ext uri="{FF2B5EF4-FFF2-40B4-BE49-F238E27FC236}">
                <a16:creationId xmlns:a16="http://schemas.microsoft.com/office/drawing/2014/main" xmlns="" id="{0EAC2921-6200-4B0C-B2C5-D73BDFCB1B1F}"/>
              </a:ext>
            </a:extLst>
          </p:cNvPr>
          <p:cNvCxnSpPr>
            <a:cxnSpLocks noChangeShapeType="1"/>
          </p:cNvCxnSpPr>
          <p:nvPr/>
        </p:nvCxnSpPr>
        <p:spPr bwMode="auto">
          <a:xfrm flipV="1">
            <a:off x="3036888" y="3148013"/>
            <a:ext cx="647700" cy="503237"/>
          </a:xfrm>
          <a:prstGeom prst="line">
            <a:avLst/>
          </a:prstGeom>
          <a:noFill/>
          <a:ln w="28575" algn="ctr">
            <a:solidFill>
              <a:srgbClr val="3333FF"/>
            </a:solidFill>
            <a:round/>
            <a:headEnd/>
            <a:tailEnd/>
          </a:ln>
          <a:extLst>
            <a:ext uri="{909E8E84-426E-40DD-AFC4-6F175D3DCCD1}">
              <a14:hiddenFill xmlns:a14="http://schemas.microsoft.com/office/drawing/2010/main">
                <a:noFill/>
              </a14:hiddenFill>
            </a:ext>
          </a:extLst>
        </p:spPr>
      </p:cxnSp>
      <p:cxnSp>
        <p:nvCxnSpPr>
          <p:cNvPr id="13" name="Прямая соединительная линия 26">
            <a:extLst>
              <a:ext uri="{FF2B5EF4-FFF2-40B4-BE49-F238E27FC236}">
                <a16:creationId xmlns:a16="http://schemas.microsoft.com/office/drawing/2014/main" xmlns="" id="{E074B64E-491F-47F3-BEA8-CDA2604F9E0D}"/>
              </a:ext>
            </a:extLst>
          </p:cNvPr>
          <p:cNvCxnSpPr>
            <a:cxnSpLocks noChangeShapeType="1"/>
          </p:cNvCxnSpPr>
          <p:nvPr/>
        </p:nvCxnSpPr>
        <p:spPr bwMode="auto">
          <a:xfrm flipH="1">
            <a:off x="3395663" y="3148013"/>
            <a:ext cx="288925" cy="1655762"/>
          </a:xfrm>
          <a:prstGeom prst="line">
            <a:avLst/>
          </a:prstGeom>
          <a:noFill/>
          <a:ln w="28575" algn="ctr">
            <a:solidFill>
              <a:srgbClr val="3333FF"/>
            </a:solidFill>
            <a:round/>
            <a:headEnd/>
            <a:tailEnd/>
          </a:ln>
          <a:extLst>
            <a:ext uri="{909E8E84-426E-40DD-AFC4-6F175D3DCCD1}">
              <a14:hiddenFill xmlns:a14="http://schemas.microsoft.com/office/drawing/2010/main">
                <a:noFill/>
              </a14:hiddenFill>
            </a:ext>
          </a:extLst>
        </p:spPr>
      </p:cxnSp>
      <p:cxnSp>
        <p:nvCxnSpPr>
          <p:cNvPr id="14" name="Прямая соединительная линия 27">
            <a:extLst>
              <a:ext uri="{FF2B5EF4-FFF2-40B4-BE49-F238E27FC236}">
                <a16:creationId xmlns:a16="http://schemas.microsoft.com/office/drawing/2014/main" xmlns="" id="{C9D655BA-FA3C-461E-80B4-DDEE3FE18F6E}"/>
              </a:ext>
            </a:extLst>
          </p:cNvPr>
          <p:cNvCxnSpPr>
            <a:cxnSpLocks noChangeShapeType="1"/>
          </p:cNvCxnSpPr>
          <p:nvPr/>
        </p:nvCxnSpPr>
        <p:spPr bwMode="auto">
          <a:xfrm flipV="1">
            <a:off x="2678113" y="4803775"/>
            <a:ext cx="717550" cy="647700"/>
          </a:xfrm>
          <a:prstGeom prst="line">
            <a:avLst/>
          </a:prstGeom>
          <a:noFill/>
          <a:ln w="28575" algn="ctr">
            <a:solidFill>
              <a:srgbClr val="3333FF"/>
            </a:solidFill>
            <a:round/>
            <a:headEnd/>
            <a:tailEnd/>
          </a:ln>
          <a:extLst>
            <a:ext uri="{909E8E84-426E-40DD-AFC4-6F175D3DCCD1}">
              <a14:hiddenFill xmlns:a14="http://schemas.microsoft.com/office/drawing/2010/main">
                <a:noFill/>
              </a14:hiddenFill>
            </a:ext>
          </a:extLst>
        </p:spPr>
      </p:cxnSp>
      <p:cxnSp>
        <p:nvCxnSpPr>
          <p:cNvPr id="15" name="Прямая соединительная линия 28">
            <a:extLst>
              <a:ext uri="{FF2B5EF4-FFF2-40B4-BE49-F238E27FC236}">
                <a16:creationId xmlns:a16="http://schemas.microsoft.com/office/drawing/2014/main" xmlns="" id="{12AD502B-0975-4C97-BD2F-C8BD41AE37EC}"/>
              </a:ext>
            </a:extLst>
          </p:cNvPr>
          <p:cNvCxnSpPr>
            <a:cxnSpLocks noChangeShapeType="1"/>
          </p:cNvCxnSpPr>
          <p:nvPr/>
        </p:nvCxnSpPr>
        <p:spPr bwMode="auto">
          <a:xfrm flipV="1">
            <a:off x="1093788" y="4803775"/>
            <a:ext cx="863600" cy="647700"/>
          </a:xfrm>
          <a:prstGeom prst="line">
            <a:avLst/>
          </a:prstGeom>
          <a:noFill/>
          <a:ln w="9525" algn="ctr">
            <a:solidFill>
              <a:srgbClr val="3333FF"/>
            </a:solidFill>
            <a:prstDash val="dash"/>
            <a:round/>
            <a:headEnd/>
            <a:tailEnd/>
          </a:ln>
          <a:extLst>
            <a:ext uri="{909E8E84-426E-40DD-AFC4-6F175D3DCCD1}">
              <a14:hiddenFill xmlns:a14="http://schemas.microsoft.com/office/drawing/2010/main">
                <a:noFill/>
              </a14:hiddenFill>
            </a:ext>
          </a:extLst>
        </p:spPr>
      </p:cxnSp>
      <p:cxnSp>
        <p:nvCxnSpPr>
          <p:cNvPr id="16" name="Прямая соединительная линия 29">
            <a:extLst>
              <a:ext uri="{FF2B5EF4-FFF2-40B4-BE49-F238E27FC236}">
                <a16:creationId xmlns:a16="http://schemas.microsoft.com/office/drawing/2014/main" xmlns="" id="{F371DB7A-2464-466D-93DB-17DD3F00DFE4}"/>
              </a:ext>
            </a:extLst>
          </p:cNvPr>
          <p:cNvCxnSpPr>
            <a:cxnSpLocks noChangeShapeType="1"/>
          </p:cNvCxnSpPr>
          <p:nvPr/>
        </p:nvCxnSpPr>
        <p:spPr bwMode="auto">
          <a:xfrm flipH="1">
            <a:off x="1957388" y="4803775"/>
            <a:ext cx="1438275" cy="0"/>
          </a:xfrm>
          <a:prstGeom prst="line">
            <a:avLst/>
          </a:prstGeom>
          <a:noFill/>
          <a:ln w="9525" algn="ctr">
            <a:solidFill>
              <a:srgbClr val="3333FF"/>
            </a:solidFill>
            <a:prstDash val="dash"/>
            <a:round/>
            <a:headEnd/>
            <a:tailEnd/>
          </a:ln>
          <a:extLst>
            <a:ext uri="{909E8E84-426E-40DD-AFC4-6F175D3DCCD1}">
              <a14:hiddenFill xmlns:a14="http://schemas.microsoft.com/office/drawing/2010/main">
                <a:noFill/>
              </a14:hiddenFill>
            </a:ext>
          </a:extLst>
        </p:spPr>
      </p:cxnSp>
      <p:cxnSp>
        <p:nvCxnSpPr>
          <p:cNvPr id="17" name="Прямая соединительная линия 30">
            <a:extLst>
              <a:ext uri="{FF2B5EF4-FFF2-40B4-BE49-F238E27FC236}">
                <a16:creationId xmlns:a16="http://schemas.microsoft.com/office/drawing/2014/main" xmlns="" id="{C07A79C0-1302-4A36-9F95-97AAD67D2D6F}"/>
              </a:ext>
            </a:extLst>
          </p:cNvPr>
          <p:cNvCxnSpPr>
            <a:cxnSpLocks noChangeShapeType="1"/>
          </p:cNvCxnSpPr>
          <p:nvPr/>
        </p:nvCxnSpPr>
        <p:spPr bwMode="auto">
          <a:xfrm flipH="1">
            <a:off x="1957388" y="3148013"/>
            <a:ext cx="431800" cy="1655762"/>
          </a:xfrm>
          <a:prstGeom prst="line">
            <a:avLst/>
          </a:prstGeom>
          <a:noFill/>
          <a:ln w="9525" algn="ctr">
            <a:solidFill>
              <a:srgbClr val="3333FF"/>
            </a:solidFill>
            <a:prstDash val="dash"/>
            <a:round/>
            <a:headEnd/>
            <a:tailEnd/>
          </a:ln>
          <a:extLst>
            <a:ext uri="{909E8E84-426E-40DD-AFC4-6F175D3DCCD1}">
              <a14:hiddenFill xmlns:a14="http://schemas.microsoft.com/office/drawing/2010/main">
                <a:noFill/>
              </a14:hiddenFill>
            </a:ext>
          </a:extLst>
        </p:spPr>
      </p:cxnSp>
      <p:sp>
        <p:nvSpPr>
          <p:cNvPr id="18" name="TextBox 31">
            <a:extLst>
              <a:ext uri="{FF2B5EF4-FFF2-40B4-BE49-F238E27FC236}">
                <a16:creationId xmlns:a16="http://schemas.microsoft.com/office/drawing/2014/main" xmlns="" id="{7C8A8360-3BB8-4FB2-A919-F9A135EF667A}"/>
              </a:ext>
            </a:extLst>
          </p:cNvPr>
          <p:cNvSpPr txBox="1">
            <a:spLocks noChangeArrowheads="1"/>
          </p:cNvSpPr>
          <p:nvPr/>
        </p:nvSpPr>
        <p:spPr bwMode="auto">
          <a:xfrm>
            <a:off x="1668463" y="5380038"/>
            <a:ext cx="3841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ru-RU" sz="2800" b="1">
                <a:solidFill>
                  <a:srgbClr val="3333FF"/>
                </a:solidFill>
              </a:rPr>
              <a:t>a</a:t>
            </a:r>
            <a:endParaRPr lang="ru-RU" altLang="ru-RU" sz="2800" b="1">
              <a:solidFill>
                <a:srgbClr val="3333FF"/>
              </a:solidFill>
            </a:endParaRPr>
          </a:p>
        </p:txBody>
      </p:sp>
      <p:sp>
        <p:nvSpPr>
          <p:cNvPr id="19" name="TextBox 32">
            <a:extLst>
              <a:ext uri="{FF2B5EF4-FFF2-40B4-BE49-F238E27FC236}">
                <a16:creationId xmlns:a16="http://schemas.microsoft.com/office/drawing/2014/main" xmlns="" id="{7FFAF763-B8DC-48B1-8406-69ED5D39635D}"/>
              </a:ext>
            </a:extLst>
          </p:cNvPr>
          <p:cNvSpPr txBox="1">
            <a:spLocks noChangeArrowheads="1"/>
          </p:cNvSpPr>
          <p:nvPr/>
        </p:nvSpPr>
        <p:spPr bwMode="auto">
          <a:xfrm>
            <a:off x="3036888" y="5019675"/>
            <a:ext cx="4032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ru-RU" sz="2800" b="1">
                <a:solidFill>
                  <a:srgbClr val="3333FF"/>
                </a:solidFill>
              </a:rPr>
              <a:t>b</a:t>
            </a:r>
            <a:endParaRPr lang="ru-RU" altLang="ru-RU" sz="2800" b="1">
              <a:solidFill>
                <a:srgbClr val="3333FF"/>
              </a:solidFill>
            </a:endParaRPr>
          </a:p>
        </p:txBody>
      </p:sp>
      <p:sp>
        <p:nvSpPr>
          <p:cNvPr id="20" name="TextBox 33">
            <a:extLst>
              <a:ext uri="{FF2B5EF4-FFF2-40B4-BE49-F238E27FC236}">
                <a16:creationId xmlns:a16="http://schemas.microsoft.com/office/drawing/2014/main" xmlns="" id="{0A6A3A3E-AC82-4EA5-A971-063D4D61A781}"/>
              </a:ext>
            </a:extLst>
          </p:cNvPr>
          <p:cNvSpPr txBox="1">
            <a:spLocks noChangeArrowheads="1"/>
          </p:cNvSpPr>
          <p:nvPr/>
        </p:nvSpPr>
        <p:spPr bwMode="auto">
          <a:xfrm>
            <a:off x="1020763" y="4156075"/>
            <a:ext cx="3841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ru-RU" sz="2800" b="1">
                <a:solidFill>
                  <a:srgbClr val="3333FF"/>
                </a:solidFill>
              </a:rPr>
              <a:t>c</a:t>
            </a:r>
            <a:endParaRPr lang="ru-RU" altLang="ru-RU" sz="2800" b="1">
              <a:solidFill>
                <a:srgbClr val="3333FF"/>
              </a:solidFill>
            </a:endParaRPr>
          </a:p>
        </p:txBody>
      </p:sp>
      <p:sp>
        <p:nvSpPr>
          <p:cNvPr id="22" name="TextBox 21">
            <a:extLst>
              <a:ext uri="{FF2B5EF4-FFF2-40B4-BE49-F238E27FC236}">
                <a16:creationId xmlns:a16="http://schemas.microsoft.com/office/drawing/2014/main" xmlns="" id="{B4A28876-160B-4C95-B814-9FAE96581495}"/>
              </a:ext>
            </a:extLst>
          </p:cNvPr>
          <p:cNvSpPr txBox="1">
            <a:spLocks noChangeArrowheads="1"/>
          </p:cNvSpPr>
          <p:nvPr/>
        </p:nvSpPr>
        <p:spPr bwMode="auto">
          <a:xfrm>
            <a:off x="4416425" y="3254375"/>
            <a:ext cx="3956050" cy="23082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ru-RU" altLang="ru-RU" sz="1800" b="1">
                <a:solidFill>
                  <a:srgbClr val="FF0000"/>
                </a:solidFill>
              </a:rPr>
              <a:t>В кристаллографии для описания симметрии существует 32 точечные группы симметрии. </a:t>
            </a:r>
          </a:p>
          <a:p>
            <a:pPr algn="ctr" eaLnBrk="1" hangingPunct="1">
              <a:spcBef>
                <a:spcPct val="0"/>
              </a:spcBef>
              <a:buFontTx/>
              <a:buNone/>
            </a:pPr>
            <a:endParaRPr lang="ru-RU" altLang="ru-RU" sz="1800" b="1">
              <a:solidFill>
                <a:srgbClr val="FF0000"/>
              </a:solidFill>
            </a:endParaRPr>
          </a:p>
          <a:p>
            <a:pPr algn="ctr" eaLnBrk="1" hangingPunct="1">
              <a:spcBef>
                <a:spcPct val="0"/>
              </a:spcBef>
              <a:buFontTx/>
              <a:buNone/>
            </a:pPr>
            <a:r>
              <a:rPr lang="ru-RU" altLang="ru-RU" sz="1800" b="1">
                <a:solidFill>
                  <a:srgbClr val="FF0000"/>
                </a:solidFill>
              </a:rPr>
              <a:t>Точечные группы симметрии описывают внешнюю форму – огранку кристалла!!!!</a:t>
            </a:r>
            <a:endParaRPr lang="ru-RU" altLang="ru-RU" sz="1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0"/>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18" grpId="0"/>
      <p:bldP spid="19" grpId="0"/>
      <p:bldP spid="20" grpId="0"/>
      <p:bldP spid="22"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9" descr="E:\Ось 2.jpg">
            <a:extLst>
              <a:ext uri="{FF2B5EF4-FFF2-40B4-BE49-F238E27FC236}">
                <a16:creationId xmlns:a16="http://schemas.microsoft.com/office/drawing/2014/main" xmlns="" id="{EFAC1E65-457B-4862-96C8-9465E51EDD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981075"/>
            <a:ext cx="2305050" cy="195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7">
            <a:extLst>
              <a:ext uri="{FF2B5EF4-FFF2-40B4-BE49-F238E27FC236}">
                <a16:creationId xmlns:a16="http://schemas.microsoft.com/office/drawing/2014/main" xmlns="" id="{AECFB6B0-B5EA-4206-A2B6-3A83D34AB323}"/>
              </a:ext>
            </a:extLst>
          </p:cNvPr>
          <p:cNvSpPr txBox="1">
            <a:spLocks noChangeArrowheads="1"/>
          </p:cNvSpPr>
          <p:nvPr/>
        </p:nvSpPr>
        <p:spPr bwMode="auto">
          <a:xfrm>
            <a:off x="0" y="20638"/>
            <a:ext cx="9144000" cy="83099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ru-RU" altLang="ru-RU" sz="2400" b="1" dirty="0">
                <a:solidFill>
                  <a:srgbClr val="3333FF"/>
                </a:solidFill>
              </a:rPr>
              <a:t>Основные операции симметрии </a:t>
            </a:r>
          </a:p>
          <a:p>
            <a:pPr algn="ctr" eaLnBrk="1" hangingPunct="1">
              <a:spcBef>
                <a:spcPct val="0"/>
              </a:spcBef>
              <a:buFontTx/>
              <a:buNone/>
            </a:pPr>
            <a:r>
              <a:rPr lang="ru-RU" altLang="ru-RU" sz="2400" b="1" dirty="0">
                <a:solidFill>
                  <a:srgbClr val="3333FF"/>
                </a:solidFill>
              </a:rPr>
              <a:t>точечных групп</a:t>
            </a:r>
          </a:p>
        </p:txBody>
      </p:sp>
      <p:graphicFrame>
        <p:nvGraphicFramePr>
          <p:cNvPr id="4" name="Object 8">
            <a:extLst>
              <a:ext uri="{FF2B5EF4-FFF2-40B4-BE49-F238E27FC236}">
                <a16:creationId xmlns:a16="http://schemas.microsoft.com/office/drawing/2014/main" xmlns="" id="{B09144B7-87B2-4A2F-9CDF-96590B8CBF02}"/>
              </a:ext>
            </a:extLst>
          </p:cNvPr>
          <p:cNvGraphicFramePr>
            <a:graphicFrameLocks noChangeAspect="1"/>
          </p:cNvGraphicFramePr>
          <p:nvPr/>
        </p:nvGraphicFramePr>
        <p:xfrm>
          <a:off x="5192713" y="914400"/>
          <a:ext cx="1441450" cy="1016000"/>
        </p:xfrm>
        <a:graphic>
          <a:graphicData uri="http://schemas.openxmlformats.org/presentationml/2006/ole">
            <mc:AlternateContent xmlns:mc="http://schemas.openxmlformats.org/markup-compatibility/2006">
              <mc:Choice xmlns:v="urn:schemas-microsoft-com:vml" Requires="v">
                <p:oleObj spid="_x0000_s38176" name="Equation" r:id="rId4" imgW="558558" imgH="393529" progId="Equation.DSMT4">
                  <p:embed/>
                </p:oleObj>
              </mc:Choice>
              <mc:Fallback>
                <p:oleObj name="Equation" r:id="rId4" imgW="558558" imgH="393529" progId="Equation.DSMT4">
                  <p:embed/>
                  <p:pic>
                    <p:nvPicPr>
                      <p:cNvPr id="0"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92713" y="914400"/>
                        <a:ext cx="1441450" cy="1016000"/>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 name="Object 9">
            <a:extLst>
              <a:ext uri="{FF2B5EF4-FFF2-40B4-BE49-F238E27FC236}">
                <a16:creationId xmlns:a16="http://schemas.microsoft.com/office/drawing/2014/main" xmlns="" id="{E7863C4B-C8D0-4BAE-8459-146918F6C499}"/>
              </a:ext>
            </a:extLst>
          </p:cNvPr>
          <p:cNvGraphicFramePr>
            <a:graphicFrameLocks noChangeAspect="1"/>
          </p:cNvGraphicFramePr>
          <p:nvPr/>
        </p:nvGraphicFramePr>
        <p:xfrm>
          <a:off x="6777038" y="1203325"/>
          <a:ext cx="1800225" cy="436563"/>
        </p:xfrm>
        <a:graphic>
          <a:graphicData uri="http://schemas.openxmlformats.org/presentationml/2006/ole">
            <mc:AlternateContent xmlns:mc="http://schemas.openxmlformats.org/markup-compatibility/2006">
              <mc:Choice xmlns:v="urn:schemas-microsoft-com:vml" Requires="v">
                <p:oleObj spid="_x0000_s38177" name="Equation" r:id="rId6" imgW="837836" imgH="203112" progId="Equation.DSMT4">
                  <p:embed/>
                </p:oleObj>
              </mc:Choice>
              <mc:Fallback>
                <p:oleObj name="Equation" r:id="rId6" imgW="837836" imgH="203112" progId="Equation.DSMT4">
                  <p:embed/>
                  <p:pic>
                    <p:nvPicPr>
                      <p:cNvPr id="0" name="Object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77038" y="1203325"/>
                        <a:ext cx="1800225" cy="436563"/>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 name="Text Box 11">
            <a:extLst>
              <a:ext uri="{FF2B5EF4-FFF2-40B4-BE49-F238E27FC236}">
                <a16:creationId xmlns:a16="http://schemas.microsoft.com/office/drawing/2014/main" xmlns="" id="{20D90327-86F8-4F7F-A6ED-4F7E9ABBC686}"/>
              </a:ext>
            </a:extLst>
          </p:cNvPr>
          <p:cNvSpPr txBox="1">
            <a:spLocks noChangeArrowheads="1"/>
          </p:cNvSpPr>
          <p:nvPr/>
        </p:nvSpPr>
        <p:spPr bwMode="auto">
          <a:xfrm>
            <a:off x="5003800" y="3765550"/>
            <a:ext cx="3259138" cy="6413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ru-RU" sz="1800" b="1" i="1"/>
              <a:t>m</a:t>
            </a:r>
            <a:r>
              <a:rPr lang="en-US" altLang="ru-RU" sz="1800" b="1"/>
              <a:t> – </a:t>
            </a:r>
            <a:r>
              <a:rPr lang="ru-RU" altLang="ru-RU" sz="1800" b="1"/>
              <a:t>зеркальная плоскость </a:t>
            </a:r>
            <a:endParaRPr lang="en-US" altLang="ru-RU" sz="1800" b="1"/>
          </a:p>
          <a:p>
            <a:pPr algn="ctr" eaLnBrk="1" hangingPunct="1">
              <a:spcBef>
                <a:spcPct val="0"/>
              </a:spcBef>
              <a:buFontTx/>
              <a:buNone/>
            </a:pPr>
            <a:r>
              <a:rPr lang="ru-RU" altLang="ru-RU" sz="1800" b="1"/>
              <a:t>симметрии</a:t>
            </a:r>
          </a:p>
        </p:txBody>
      </p:sp>
      <p:sp>
        <p:nvSpPr>
          <p:cNvPr id="7" name="Text Box 12">
            <a:extLst>
              <a:ext uri="{FF2B5EF4-FFF2-40B4-BE49-F238E27FC236}">
                <a16:creationId xmlns:a16="http://schemas.microsoft.com/office/drawing/2014/main" xmlns="" id="{A0E82F7B-3E0C-4C88-8612-D1BC2196CC1F}"/>
              </a:ext>
            </a:extLst>
          </p:cNvPr>
          <p:cNvSpPr txBox="1">
            <a:spLocks noChangeArrowheads="1"/>
          </p:cNvSpPr>
          <p:nvPr/>
        </p:nvSpPr>
        <p:spPr bwMode="auto">
          <a:xfrm>
            <a:off x="5192713" y="2209800"/>
            <a:ext cx="3327400" cy="7064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ru-RU" altLang="ru-RU" sz="1800" b="1" i="1">
                <a:solidFill>
                  <a:srgbClr val="FF0000"/>
                </a:solidFill>
              </a:rPr>
              <a:t> </a:t>
            </a:r>
            <a:r>
              <a:rPr lang="ru-RU" altLang="ru-RU" sz="2000" b="1" i="1">
                <a:solidFill>
                  <a:srgbClr val="FF0000"/>
                </a:solidFill>
              </a:rPr>
              <a:t>ось </a:t>
            </a:r>
            <a:r>
              <a:rPr lang="en-US" altLang="ru-RU" sz="2000" b="1" i="1">
                <a:solidFill>
                  <a:srgbClr val="FF0000"/>
                </a:solidFill>
              </a:rPr>
              <a:t>n=5 </a:t>
            </a:r>
            <a:r>
              <a:rPr lang="ru-RU" altLang="ru-RU" sz="2000" b="1" i="1">
                <a:solidFill>
                  <a:srgbClr val="FF0000"/>
                </a:solidFill>
              </a:rPr>
              <a:t>в кристаллах </a:t>
            </a:r>
            <a:endParaRPr lang="en-US" altLang="ru-RU" sz="2000" b="1" i="1">
              <a:solidFill>
                <a:srgbClr val="FF0000"/>
              </a:solidFill>
            </a:endParaRPr>
          </a:p>
          <a:p>
            <a:pPr algn="ctr" eaLnBrk="1" hangingPunct="1">
              <a:spcBef>
                <a:spcPct val="0"/>
              </a:spcBef>
              <a:buFontTx/>
              <a:buNone/>
            </a:pPr>
            <a:r>
              <a:rPr lang="ru-RU" altLang="ru-RU" sz="2000" b="1" i="1">
                <a:solidFill>
                  <a:srgbClr val="FF0000"/>
                </a:solidFill>
              </a:rPr>
              <a:t>всегда отсутствует!!!</a:t>
            </a:r>
          </a:p>
        </p:txBody>
      </p:sp>
      <p:sp>
        <p:nvSpPr>
          <p:cNvPr id="8" name="AutoShape 15">
            <a:extLst>
              <a:ext uri="{FF2B5EF4-FFF2-40B4-BE49-F238E27FC236}">
                <a16:creationId xmlns:a16="http://schemas.microsoft.com/office/drawing/2014/main" xmlns="" id="{58AB9442-3409-4885-A329-B5ECBD8109DC}"/>
              </a:ext>
            </a:extLst>
          </p:cNvPr>
          <p:cNvSpPr>
            <a:spLocks noChangeArrowheads="1"/>
          </p:cNvSpPr>
          <p:nvPr/>
        </p:nvSpPr>
        <p:spPr bwMode="auto">
          <a:xfrm>
            <a:off x="1331913" y="2492375"/>
            <a:ext cx="360362" cy="215900"/>
          </a:xfrm>
          <a:prstGeom prst="curvedLeftArrow">
            <a:avLst>
              <a:gd name="adj1" fmla="val 20000"/>
              <a:gd name="adj2" fmla="val 40000"/>
              <a:gd name="adj3" fmla="val 55637"/>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ru-RU" altLang="ru-RU" sz="1800"/>
          </a:p>
        </p:txBody>
      </p:sp>
      <p:pic>
        <p:nvPicPr>
          <p:cNvPr id="45065" name="Picture 10" descr="E:\Miror.jpg">
            <a:extLst>
              <a:ext uri="{FF2B5EF4-FFF2-40B4-BE49-F238E27FC236}">
                <a16:creationId xmlns:a16="http://schemas.microsoft.com/office/drawing/2014/main" xmlns="" id="{49AAE7CC-08B2-4B9C-A30A-E561F9501D2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5288" y="3068638"/>
            <a:ext cx="2305050" cy="198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7" name="TextBox 11">
            <a:extLst>
              <a:ext uri="{FF2B5EF4-FFF2-40B4-BE49-F238E27FC236}">
                <a16:creationId xmlns:a16="http://schemas.microsoft.com/office/drawing/2014/main" xmlns="" id="{29190564-A53C-4A7B-9D3D-78EF2351DF90}"/>
              </a:ext>
            </a:extLst>
          </p:cNvPr>
          <p:cNvSpPr txBox="1">
            <a:spLocks noChangeArrowheads="1"/>
          </p:cNvSpPr>
          <p:nvPr/>
        </p:nvSpPr>
        <p:spPr bwMode="auto">
          <a:xfrm>
            <a:off x="2987675" y="1557338"/>
            <a:ext cx="1800225" cy="5222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ru-RU" altLang="ru-RU" sz="1400" b="1">
                <a:solidFill>
                  <a:srgbClr val="5922E4"/>
                </a:solidFill>
              </a:rPr>
              <a:t>Ось симметрии второго порядка</a:t>
            </a:r>
          </a:p>
        </p:txBody>
      </p:sp>
      <p:sp>
        <p:nvSpPr>
          <p:cNvPr id="45068" name="TextBox 12">
            <a:extLst>
              <a:ext uri="{FF2B5EF4-FFF2-40B4-BE49-F238E27FC236}">
                <a16:creationId xmlns:a16="http://schemas.microsoft.com/office/drawing/2014/main" xmlns="" id="{A8D056B6-4227-47EB-B4D3-91BF86BAE4B8}"/>
              </a:ext>
            </a:extLst>
          </p:cNvPr>
          <p:cNvSpPr txBox="1">
            <a:spLocks noChangeArrowheads="1"/>
          </p:cNvSpPr>
          <p:nvPr/>
        </p:nvSpPr>
        <p:spPr bwMode="auto">
          <a:xfrm>
            <a:off x="3203575" y="3789363"/>
            <a:ext cx="1328738" cy="584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ru-RU" altLang="ru-RU" sz="1400" b="1">
                <a:solidFill>
                  <a:srgbClr val="5922E4"/>
                </a:solidFill>
              </a:rPr>
              <a:t>Отражение </a:t>
            </a:r>
          </a:p>
          <a:p>
            <a:pPr algn="ctr" eaLnBrk="1" hangingPunct="1">
              <a:spcBef>
                <a:spcPct val="0"/>
              </a:spcBef>
              <a:buFontTx/>
              <a:buNone/>
            </a:pPr>
            <a:r>
              <a:rPr lang="ru-RU" altLang="ru-RU" sz="1400" b="1">
                <a:solidFill>
                  <a:srgbClr val="5922E4"/>
                </a:solidFill>
              </a:rPr>
              <a:t>в плоскости</a:t>
            </a:r>
            <a:r>
              <a:rPr lang="ru-RU" altLang="ru-RU" sz="1800">
                <a:solidFill>
                  <a:srgbClr val="5922E4"/>
                </a:solidFill>
              </a:rPr>
              <a:t> </a:t>
            </a:r>
          </a:p>
        </p:txBody>
      </p:sp>
      <p:sp>
        <p:nvSpPr>
          <p:cNvPr id="45069" name="TextBox 13">
            <a:extLst>
              <a:ext uri="{FF2B5EF4-FFF2-40B4-BE49-F238E27FC236}">
                <a16:creationId xmlns:a16="http://schemas.microsoft.com/office/drawing/2014/main" xmlns="" id="{4FDC7A37-0E11-4F18-801D-2186EB55EFC2}"/>
              </a:ext>
            </a:extLst>
          </p:cNvPr>
          <p:cNvSpPr txBox="1">
            <a:spLocks noChangeArrowheads="1"/>
          </p:cNvSpPr>
          <p:nvPr/>
        </p:nvSpPr>
        <p:spPr bwMode="auto">
          <a:xfrm>
            <a:off x="2987675" y="5516563"/>
            <a:ext cx="1906588" cy="523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ru-RU" altLang="ru-RU" sz="1400" b="1">
                <a:solidFill>
                  <a:srgbClr val="5922E4"/>
                </a:solidFill>
              </a:rPr>
              <a:t>Отражение в точке </a:t>
            </a:r>
          </a:p>
          <a:p>
            <a:pPr algn="ctr" eaLnBrk="1" hangingPunct="1">
              <a:spcBef>
                <a:spcPct val="0"/>
              </a:spcBef>
              <a:buFontTx/>
              <a:buNone/>
            </a:pPr>
            <a:r>
              <a:rPr lang="ru-RU" altLang="ru-RU" sz="1400" b="1">
                <a:solidFill>
                  <a:srgbClr val="5922E4"/>
                </a:solidFill>
              </a:rPr>
              <a:t>(инверсия)</a:t>
            </a:r>
          </a:p>
        </p:txBody>
      </p:sp>
      <p:sp>
        <p:nvSpPr>
          <p:cNvPr id="45070" name="TextBox 14">
            <a:extLst>
              <a:ext uri="{FF2B5EF4-FFF2-40B4-BE49-F238E27FC236}">
                <a16:creationId xmlns:a16="http://schemas.microsoft.com/office/drawing/2014/main" xmlns="" id="{626D290A-418F-4FDD-B650-64F638FFAE77}"/>
              </a:ext>
            </a:extLst>
          </p:cNvPr>
          <p:cNvSpPr txBox="1">
            <a:spLocks noChangeArrowheads="1"/>
          </p:cNvSpPr>
          <p:nvPr/>
        </p:nvSpPr>
        <p:spPr bwMode="auto">
          <a:xfrm>
            <a:off x="1258888" y="3068638"/>
            <a:ext cx="3349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ru-RU" sz="1400"/>
              <a:t>m</a:t>
            </a:r>
            <a:endParaRPr lang="ru-RU" altLang="ru-RU" sz="1400"/>
          </a:p>
        </p:txBody>
      </p:sp>
      <p:pic>
        <p:nvPicPr>
          <p:cNvPr id="45072" name="Picture 16" descr="F:\Temprorary files\Educations\Educational process\MSU\2013-2014\L - IV\111\Центр инверсии.tif">
            <a:extLst>
              <a:ext uri="{FF2B5EF4-FFF2-40B4-BE49-F238E27FC236}">
                <a16:creationId xmlns:a16="http://schemas.microsoft.com/office/drawing/2014/main" xmlns="" id="{A0933436-0B58-469C-A129-BE9B434F03B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1000" y="5340350"/>
            <a:ext cx="2333625" cy="111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xmlns="" id="{4A6E36E3-FA76-4F9E-9102-C140A2F507E1}"/>
              </a:ext>
            </a:extLst>
          </p:cNvPr>
          <p:cNvSpPr txBox="1">
            <a:spLocks noChangeArrowheads="1"/>
          </p:cNvSpPr>
          <p:nvPr/>
        </p:nvSpPr>
        <p:spPr bwMode="auto">
          <a:xfrm>
            <a:off x="5435600" y="5516563"/>
            <a:ext cx="2827338" cy="6461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ru-RU" sz="1800" b="1"/>
              <a:t>C – </a:t>
            </a:r>
            <a:r>
              <a:rPr lang="ru-RU" altLang="ru-RU" sz="1800" b="1"/>
              <a:t>центр инверсии, центр отражения</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505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5067"/>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4506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5070"/>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5068"/>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6"/>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nodeType="clickEffect">
                                  <p:stCondLst>
                                    <p:cond delay="0"/>
                                  </p:stCondLst>
                                  <p:childTnLst>
                                    <p:set>
                                      <p:cBhvr>
                                        <p:cTn id="44" dur="1" fill="hold">
                                          <p:stCondLst>
                                            <p:cond delay="0"/>
                                          </p:stCondLst>
                                        </p:cTn>
                                        <p:tgtEl>
                                          <p:spTgt spid="45072"/>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45069"/>
                                        </p:tgtEl>
                                        <p:attrNameLst>
                                          <p:attrName>style.visibility</p:attrName>
                                        </p:attrNameLst>
                                      </p:cBhvr>
                                      <p:to>
                                        <p:strVal val="visible"/>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P spid="8" grpId="0" animBg="1"/>
      <p:bldP spid="45067" grpId="0" animBg="1"/>
      <p:bldP spid="45068" grpId="0" animBg="1"/>
      <p:bldP spid="45069" grpId="0" animBg="1"/>
      <p:bldP spid="45070" grpId="0"/>
      <p:bldP spid="2"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4F7D8D06-8796-44FE-9D13-E4C6C82A5572}"/>
              </a:ext>
            </a:extLst>
          </p:cNvPr>
          <p:cNvSpPr txBox="1"/>
          <p:nvPr/>
        </p:nvSpPr>
        <p:spPr>
          <a:xfrm>
            <a:off x="-496" y="451655"/>
            <a:ext cx="9144000" cy="5232202"/>
          </a:xfrm>
          <a:prstGeom prst="rect">
            <a:avLst/>
          </a:prstGeom>
          <a:solidFill>
            <a:schemeClr val="bg1"/>
          </a:solidFill>
        </p:spPr>
        <p:txBody>
          <a:bodyPr wrap="square" rtlCol="0">
            <a:spAutoFit/>
          </a:bodyPr>
          <a:lstStyle/>
          <a:p>
            <a:pPr algn="ctr"/>
            <a:r>
              <a:rPr lang="ru-RU" sz="5400" b="1" dirty="0"/>
              <a:t>Пространственные </a:t>
            </a:r>
          </a:p>
          <a:p>
            <a:pPr algn="ctr"/>
            <a:r>
              <a:rPr lang="ru-RU" sz="5400" b="1" dirty="0"/>
              <a:t>группы кристаллов (230) описывают внутреннее строение элементарной ячейки  </a:t>
            </a:r>
          </a:p>
          <a:p>
            <a:pPr algn="ctr"/>
            <a:r>
              <a:rPr lang="ru-RU" sz="3200" dirty="0">
                <a:solidFill>
                  <a:srgbClr val="3333FF"/>
                </a:solidFill>
              </a:rPr>
              <a:t>(геометрию расположения атомов </a:t>
            </a:r>
          </a:p>
          <a:p>
            <a:pPr algn="ctr"/>
            <a:r>
              <a:rPr lang="ru-RU" sz="3200" dirty="0">
                <a:solidFill>
                  <a:srgbClr val="3333FF"/>
                </a:solidFill>
              </a:rPr>
              <a:t>в элементарной ячейке)</a:t>
            </a:r>
          </a:p>
        </p:txBody>
      </p:sp>
      <p:sp>
        <p:nvSpPr>
          <p:cNvPr id="3" name="TextBox 2"/>
          <p:cNvSpPr txBox="1"/>
          <p:nvPr/>
        </p:nvSpPr>
        <p:spPr>
          <a:xfrm>
            <a:off x="-495" y="5824672"/>
            <a:ext cx="9144000" cy="646331"/>
          </a:xfrm>
          <a:prstGeom prst="rect">
            <a:avLst/>
          </a:prstGeom>
          <a:solidFill>
            <a:schemeClr val="bg1"/>
          </a:solidFill>
        </p:spPr>
        <p:txBody>
          <a:bodyPr wrap="square" rtlCol="0">
            <a:spAutoFit/>
          </a:bodyPr>
          <a:lstStyle/>
          <a:p>
            <a:pPr algn="ctr" eaLnBrk="1" hangingPunct="1"/>
            <a:r>
              <a:rPr lang="ru-RU" altLang="ru-RU" b="1" dirty="0"/>
              <a:t>1890 год, </a:t>
            </a:r>
            <a:r>
              <a:rPr lang="ru-RU" altLang="ru-RU" b="1" dirty="0" err="1">
                <a:solidFill>
                  <a:srgbClr val="3333FF"/>
                </a:solidFill>
              </a:rPr>
              <a:t>Ефграф</a:t>
            </a:r>
            <a:r>
              <a:rPr lang="ru-RU" altLang="ru-RU" b="1" dirty="0">
                <a:solidFill>
                  <a:srgbClr val="3333FF"/>
                </a:solidFill>
              </a:rPr>
              <a:t> Степанович Федоров, российский кристаллограф, </a:t>
            </a:r>
          </a:p>
          <a:p>
            <a:pPr algn="ctr" eaLnBrk="1" hangingPunct="1"/>
            <a:r>
              <a:rPr lang="ru-RU" altLang="ru-RU" b="1" dirty="0"/>
              <a:t>1891 год, </a:t>
            </a:r>
            <a:r>
              <a:rPr lang="ru-RU" altLang="ru-RU" b="1" dirty="0">
                <a:solidFill>
                  <a:srgbClr val="3333FF"/>
                </a:solidFill>
              </a:rPr>
              <a:t>Артур Шенфлис, немецкий физик, кристаллограф</a:t>
            </a:r>
            <a:endParaRPr lang="ru-RU" dirty="0"/>
          </a:p>
        </p:txBody>
      </p:sp>
    </p:spTree>
    <p:extLst>
      <p:ext uri="{BB962C8B-B14F-4D97-AF65-F5344CB8AC3E}">
        <p14:creationId xmlns:p14="http://schemas.microsoft.com/office/powerpoint/2010/main" val="1831045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a:extLst>
              <a:ext uri="{FF2B5EF4-FFF2-40B4-BE49-F238E27FC236}">
                <a16:creationId xmlns:a16="http://schemas.microsoft.com/office/drawing/2014/main" xmlns="" id="{167FFD88-9EBE-42B2-AF69-DDEA505082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113" y="908050"/>
            <a:ext cx="2152650"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7" name="Picture 3">
            <a:extLst>
              <a:ext uri="{FF2B5EF4-FFF2-40B4-BE49-F238E27FC236}">
                <a16:creationId xmlns:a16="http://schemas.microsoft.com/office/drawing/2014/main" xmlns="" id="{EF36341D-0E4A-4F29-B3E5-C2DC4FF52C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3938" y="936625"/>
            <a:ext cx="2028825" cy="237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4" name="Picture 4">
            <a:extLst>
              <a:ext uri="{FF2B5EF4-FFF2-40B4-BE49-F238E27FC236}">
                <a16:creationId xmlns:a16="http://schemas.microsoft.com/office/drawing/2014/main" xmlns="" id="{4CD7A516-70C4-4DAC-BBB7-0C7F5EFFC90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27750" y="963613"/>
            <a:ext cx="2124075" cy="242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9" name="Picture 5">
            <a:extLst>
              <a:ext uri="{FF2B5EF4-FFF2-40B4-BE49-F238E27FC236}">
                <a16:creationId xmlns:a16="http://schemas.microsoft.com/office/drawing/2014/main" xmlns="" id="{587CE864-A7F3-4D6E-A33F-D85A220FA0A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0113" y="3860800"/>
            <a:ext cx="2019300"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0" name="Picture 7">
            <a:extLst>
              <a:ext uri="{FF2B5EF4-FFF2-40B4-BE49-F238E27FC236}">
                <a16:creationId xmlns:a16="http://schemas.microsoft.com/office/drawing/2014/main" xmlns="" id="{B8C0B85D-BFE1-445F-89DE-A83581C8C7F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56325" y="3835400"/>
            <a:ext cx="2232025" cy="236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5">
            <a:extLst>
              <a:ext uri="{FF2B5EF4-FFF2-40B4-BE49-F238E27FC236}">
                <a16:creationId xmlns:a16="http://schemas.microsoft.com/office/drawing/2014/main" xmlns="" id="{DB4160AB-513A-473C-B6E3-FBC320A9576E}"/>
              </a:ext>
            </a:extLst>
          </p:cNvPr>
          <p:cNvSpPr txBox="1">
            <a:spLocks noChangeArrowheads="1"/>
          </p:cNvSpPr>
          <p:nvPr/>
        </p:nvSpPr>
        <p:spPr bwMode="auto">
          <a:xfrm>
            <a:off x="-2132" y="0"/>
            <a:ext cx="9144000" cy="52322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ru-RU" altLang="ru-RU" sz="2800" b="1">
                <a:solidFill>
                  <a:srgbClr val="3333FF"/>
                </a:solidFill>
              </a:rPr>
              <a:t>Примеры некоторых кристаллических структур</a:t>
            </a:r>
          </a:p>
        </p:txBody>
      </p:sp>
      <p:pic>
        <p:nvPicPr>
          <p:cNvPr id="31752" name="Picture 8">
            <a:extLst>
              <a:ext uri="{FF2B5EF4-FFF2-40B4-BE49-F238E27FC236}">
                <a16:creationId xmlns:a16="http://schemas.microsoft.com/office/drawing/2014/main" xmlns="" id="{D9E1436E-7B17-4F19-9A5A-4FFBEABF972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09938" y="3835400"/>
            <a:ext cx="2524125"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174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174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096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1749"/>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1752"/>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17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a:extLst>
              <a:ext uri="{FF2B5EF4-FFF2-40B4-BE49-F238E27FC236}">
                <a16:creationId xmlns:a16="http://schemas.microsoft.com/office/drawing/2014/main" xmlns="" id="{9DEBE6C7-2627-4B1B-8935-8E602E17DE3D}"/>
              </a:ext>
            </a:extLst>
          </p:cNvPr>
          <p:cNvSpPr txBox="1">
            <a:spLocks noChangeArrowheads="1"/>
          </p:cNvSpPr>
          <p:nvPr/>
        </p:nvSpPr>
        <p:spPr bwMode="auto">
          <a:xfrm>
            <a:off x="0" y="612844"/>
            <a:ext cx="9144000" cy="563231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ru-RU" altLang="ru-RU" sz="2400" b="1" dirty="0">
                <a:solidFill>
                  <a:srgbClr val="3333FF"/>
                </a:solidFill>
              </a:rPr>
              <a:t>Пространственных (</a:t>
            </a:r>
            <a:r>
              <a:rPr lang="ru-RU" altLang="ru-RU" sz="2400" b="1" dirty="0" err="1"/>
              <a:t>С.Фёдоров</a:t>
            </a:r>
            <a:r>
              <a:rPr lang="ru-RU" altLang="ru-RU" sz="2400" b="1" dirty="0"/>
              <a:t> - </a:t>
            </a:r>
            <a:r>
              <a:rPr lang="ru-RU" altLang="ru-RU" sz="2400" b="1" dirty="0" err="1"/>
              <a:t>А.Шёнфлис</a:t>
            </a:r>
            <a:r>
              <a:rPr lang="ru-RU" altLang="ru-RU" sz="2400" b="1" dirty="0"/>
              <a:t> 1890, 1891</a:t>
            </a:r>
            <a:r>
              <a:rPr lang="ru-RU" altLang="ru-RU" sz="2400" b="1" dirty="0">
                <a:solidFill>
                  <a:srgbClr val="3333FF"/>
                </a:solidFill>
              </a:rPr>
              <a:t>) групп симметрии в </a:t>
            </a:r>
            <a:r>
              <a:rPr lang="ru-RU" altLang="ru-RU" sz="2400" b="1" dirty="0" err="1">
                <a:solidFill>
                  <a:srgbClr val="3333FF"/>
                </a:solidFill>
              </a:rPr>
              <a:t>кристаллограяии</a:t>
            </a:r>
            <a:r>
              <a:rPr lang="ru-RU" altLang="ru-RU" sz="2400" b="1" dirty="0">
                <a:solidFill>
                  <a:srgbClr val="3333FF"/>
                </a:solidFill>
              </a:rPr>
              <a:t> 230, и любой кристалл относится к одной из этих групп!!! </a:t>
            </a:r>
          </a:p>
          <a:p>
            <a:pPr algn="ctr" eaLnBrk="1" hangingPunct="1">
              <a:spcBef>
                <a:spcPct val="0"/>
              </a:spcBef>
              <a:buFontTx/>
              <a:buNone/>
            </a:pPr>
            <a:r>
              <a:rPr lang="ru-RU" altLang="ru-RU" sz="2400" b="1" dirty="0">
                <a:solidFill>
                  <a:srgbClr val="3333FF"/>
                </a:solidFill>
              </a:rPr>
              <a:t>Трансляционные компоненты элементов </a:t>
            </a:r>
            <a:r>
              <a:rPr lang="ru-RU" altLang="ru-RU" sz="2400" b="1" dirty="0" err="1">
                <a:solidFill>
                  <a:srgbClr val="3333FF"/>
                </a:solidFill>
              </a:rPr>
              <a:t>микросимметрии</a:t>
            </a:r>
            <a:r>
              <a:rPr lang="ru-RU" altLang="ru-RU" sz="2400" b="1" dirty="0">
                <a:solidFill>
                  <a:srgbClr val="3333FF"/>
                </a:solidFill>
              </a:rPr>
              <a:t> макроскопически не проявляются, например винтовая ось в огранке кристаллов проявляется как соответствующая по порядку простая поворотная ось. </a:t>
            </a:r>
          </a:p>
          <a:p>
            <a:pPr algn="ctr" eaLnBrk="1" hangingPunct="1">
              <a:spcBef>
                <a:spcPct val="0"/>
              </a:spcBef>
              <a:buFontTx/>
              <a:buNone/>
            </a:pPr>
            <a:r>
              <a:rPr lang="ru-RU" altLang="ru-RU" sz="2400" b="1" dirty="0">
                <a:solidFill>
                  <a:srgbClr val="3333FF"/>
                </a:solidFill>
              </a:rPr>
              <a:t>Поэтому каждая из 230 групп  макроскопически сходственна с одной из 32 точечных групп. Например, точечной группе </a:t>
            </a:r>
            <a:r>
              <a:rPr lang="ru-RU" altLang="ru-RU" sz="2400" b="1" i="1" dirty="0" err="1">
                <a:solidFill>
                  <a:srgbClr val="3333FF"/>
                </a:solidFill>
              </a:rPr>
              <a:t>mmm</a:t>
            </a:r>
            <a:r>
              <a:rPr lang="ru-RU" altLang="ru-RU" sz="2400" b="1" dirty="0">
                <a:solidFill>
                  <a:srgbClr val="3333FF"/>
                </a:solidFill>
              </a:rPr>
              <a:t> или </a:t>
            </a:r>
            <a:r>
              <a:rPr lang="ru-RU" altLang="ru-RU" sz="2400" b="1" i="1" dirty="0">
                <a:solidFill>
                  <a:srgbClr val="3333FF"/>
                </a:solidFill>
              </a:rPr>
              <a:t>D</a:t>
            </a:r>
            <a:r>
              <a:rPr lang="ru-RU" altLang="ru-RU" sz="2400" b="1" i="1" baseline="-25000" dirty="0">
                <a:solidFill>
                  <a:srgbClr val="3333FF"/>
                </a:solidFill>
              </a:rPr>
              <a:t>2h</a:t>
            </a:r>
            <a:r>
              <a:rPr lang="ru-RU" altLang="ru-RU" sz="2400" b="1" dirty="0">
                <a:solidFill>
                  <a:srgbClr val="3333FF"/>
                </a:solidFill>
              </a:rPr>
              <a:t> сходственны 28 пространственных групп. Совокупность переносов, присущих данной пространственной группе, есть её трансляционная подгруппа, или решетка </a:t>
            </a:r>
            <a:r>
              <a:rPr lang="ru-RU" altLang="ru-RU" sz="2400" b="1" dirty="0" err="1">
                <a:solidFill>
                  <a:srgbClr val="3333FF"/>
                </a:solidFill>
              </a:rPr>
              <a:t>Браве</a:t>
            </a:r>
            <a:r>
              <a:rPr lang="ru-RU" altLang="ru-RU" sz="2400" b="1" dirty="0">
                <a:solidFill>
                  <a:srgbClr val="3333FF"/>
                </a:solidFill>
              </a:rPr>
              <a:t>; таких решёток существует всего 14</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a:extLst>
              <a:ext uri="{FF2B5EF4-FFF2-40B4-BE49-F238E27FC236}">
                <a16:creationId xmlns:a16="http://schemas.microsoft.com/office/drawing/2014/main" xmlns="" id="{1272F4FA-6C07-44C9-A693-CD9467FEB300}"/>
              </a:ext>
            </a:extLst>
          </p:cNvPr>
          <p:cNvSpPr txBox="1">
            <a:spLocks noChangeArrowheads="1"/>
          </p:cNvSpPr>
          <p:nvPr/>
        </p:nvSpPr>
        <p:spPr bwMode="auto">
          <a:xfrm>
            <a:off x="0" y="260648"/>
            <a:ext cx="9144000" cy="106680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ru-RU" altLang="ru-RU" b="1" dirty="0">
                <a:solidFill>
                  <a:srgbClr val="3333FF"/>
                </a:solidFill>
              </a:rPr>
              <a:t>Пространственная симметрия </a:t>
            </a:r>
          </a:p>
          <a:p>
            <a:pPr algn="ctr" eaLnBrk="1" hangingPunct="1">
              <a:spcBef>
                <a:spcPct val="0"/>
              </a:spcBef>
              <a:buFontTx/>
              <a:buNone/>
            </a:pPr>
            <a:r>
              <a:rPr lang="ru-RU" altLang="ru-RU" b="1" dirty="0">
                <a:solidFill>
                  <a:srgbClr val="3333FF"/>
                </a:solidFill>
              </a:rPr>
              <a:t>атомной структуры кристаллов</a:t>
            </a:r>
            <a:r>
              <a:rPr lang="ru-RU" altLang="ru-RU" sz="1800" dirty="0"/>
              <a:t> </a:t>
            </a:r>
          </a:p>
        </p:txBody>
      </p:sp>
      <p:sp>
        <p:nvSpPr>
          <p:cNvPr id="16387" name="Text Box 3">
            <a:extLst>
              <a:ext uri="{FF2B5EF4-FFF2-40B4-BE49-F238E27FC236}">
                <a16:creationId xmlns:a16="http://schemas.microsoft.com/office/drawing/2014/main" xmlns="" id="{E5855BAF-B689-4F91-86B5-A601C33C6A83}"/>
              </a:ext>
            </a:extLst>
          </p:cNvPr>
          <p:cNvSpPr txBox="1">
            <a:spLocks noChangeArrowheads="1"/>
          </p:cNvSpPr>
          <p:nvPr/>
        </p:nvSpPr>
        <p:spPr bwMode="auto">
          <a:xfrm>
            <a:off x="0" y="4822120"/>
            <a:ext cx="9144000" cy="163121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ru-RU" altLang="ru-RU" sz="2000" dirty="0">
                <a:solidFill>
                  <a:srgbClr val="3333FF"/>
                </a:solidFill>
              </a:rPr>
              <a:t>Параллелепипед, построенный на векторах </a:t>
            </a:r>
            <a:r>
              <a:rPr lang="ru-RU" altLang="ru-RU" sz="2000" b="1" dirty="0">
                <a:solidFill>
                  <a:srgbClr val="3333FF"/>
                </a:solidFill>
              </a:rPr>
              <a:t>а</a:t>
            </a:r>
            <a:r>
              <a:rPr lang="ru-RU" altLang="ru-RU" sz="2000" dirty="0">
                <a:solidFill>
                  <a:srgbClr val="3333FF"/>
                </a:solidFill>
              </a:rPr>
              <a:t>, </a:t>
            </a:r>
            <a:r>
              <a:rPr lang="ru-RU" altLang="ru-RU" sz="2000" b="1" dirty="0">
                <a:solidFill>
                  <a:srgbClr val="3333FF"/>
                </a:solidFill>
              </a:rPr>
              <a:t>b</a:t>
            </a:r>
            <a:r>
              <a:rPr lang="ru-RU" altLang="ru-RU" sz="2000" dirty="0">
                <a:solidFill>
                  <a:srgbClr val="3333FF"/>
                </a:solidFill>
              </a:rPr>
              <a:t> и </a:t>
            </a:r>
            <a:r>
              <a:rPr lang="ru-RU" altLang="ru-RU" sz="2000" b="1" dirty="0">
                <a:solidFill>
                  <a:srgbClr val="3333FF"/>
                </a:solidFill>
              </a:rPr>
              <a:t>c</a:t>
            </a:r>
            <a:r>
              <a:rPr lang="ru-RU" altLang="ru-RU" sz="2000" dirty="0">
                <a:solidFill>
                  <a:srgbClr val="3333FF"/>
                </a:solidFill>
              </a:rPr>
              <a:t>, называется параллелепипедом повторяемости или элементарной ячейкой кристалла. В элементарной ячейке содержится некоторая минимальная группировка атомов, «размножение» которой операциями симметрии, в том числе трансляциями, образует кристаллическую решётку. </a:t>
            </a:r>
          </a:p>
        </p:txBody>
      </p:sp>
      <p:sp>
        <p:nvSpPr>
          <p:cNvPr id="2" name="Прямоугольник 1">
            <a:extLst>
              <a:ext uri="{FF2B5EF4-FFF2-40B4-BE49-F238E27FC236}">
                <a16:creationId xmlns:a16="http://schemas.microsoft.com/office/drawing/2014/main" xmlns="" id="{02464A88-C34E-4E1C-9226-B178CB817074}"/>
              </a:ext>
            </a:extLst>
          </p:cNvPr>
          <p:cNvSpPr/>
          <p:nvPr/>
        </p:nvSpPr>
        <p:spPr>
          <a:xfrm>
            <a:off x="0" y="1504554"/>
            <a:ext cx="9144000" cy="1015663"/>
          </a:xfrm>
          <a:prstGeom prst="rect">
            <a:avLst/>
          </a:prstGeom>
          <a:solidFill>
            <a:schemeClr val="bg1"/>
          </a:solidFill>
        </p:spPr>
        <p:txBody>
          <a:bodyPr wrap="square">
            <a:spAutoFit/>
          </a:bodyPr>
          <a:lstStyle/>
          <a:p>
            <a:pPr algn="ctr"/>
            <a:r>
              <a:rPr lang="ru-RU" altLang="ru-RU" sz="2000" b="1" dirty="0">
                <a:solidFill>
                  <a:srgbClr val="3333FF"/>
                </a:solidFill>
              </a:rPr>
              <a:t>Пространственная симметрия атомной структуры кристаллов</a:t>
            </a:r>
            <a:r>
              <a:rPr lang="ru-RU" altLang="ru-RU" sz="2000" dirty="0">
                <a:solidFill>
                  <a:srgbClr val="3333FF"/>
                </a:solidFill>
              </a:rPr>
              <a:t> (кристаллической решётки) описывается пространственными группами симметрии.</a:t>
            </a:r>
            <a:endParaRPr lang="ru-RU" sz="2000" dirty="0"/>
          </a:p>
        </p:txBody>
      </p:sp>
      <p:sp>
        <p:nvSpPr>
          <p:cNvPr id="3" name="Прямоугольник 2">
            <a:extLst>
              <a:ext uri="{FF2B5EF4-FFF2-40B4-BE49-F238E27FC236}">
                <a16:creationId xmlns:a16="http://schemas.microsoft.com/office/drawing/2014/main" xmlns="" id="{B0207CF9-B84D-4C56-A4B6-A20852A89E46}"/>
              </a:ext>
            </a:extLst>
          </p:cNvPr>
          <p:cNvSpPr/>
          <p:nvPr/>
        </p:nvSpPr>
        <p:spPr>
          <a:xfrm>
            <a:off x="2704" y="2542343"/>
            <a:ext cx="9141296" cy="2246769"/>
          </a:xfrm>
          <a:prstGeom prst="rect">
            <a:avLst/>
          </a:prstGeom>
          <a:solidFill>
            <a:schemeClr val="bg1"/>
          </a:solidFill>
        </p:spPr>
        <p:txBody>
          <a:bodyPr wrap="square">
            <a:spAutoFit/>
          </a:bodyPr>
          <a:lstStyle/>
          <a:p>
            <a:pPr algn="ctr"/>
            <a:r>
              <a:rPr lang="ru-RU" altLang="ru-RU" sz="2000" dirty="0">
                <a:solidFill>
                  <a:srgbClr val="3333FF"/>
                </a:solidFill>
              </a:rPr>
              <a:t>Характерными для решётки операциями являются три некомпланарных переноса </a:t>
            </a:r>
            <a:r>
              <a:rPr lang="ru-RU" altLang="ru-RU" sz="2000" b="1" dirty="0" err="1">
                <a:solidFill>
                  <a:srgbClr val="3333FF"/>
                </a:solidFill>
              </a:rPr>
              <a:t>а</a:t>
            </a:r>
            <a:r>
              <a:rPr lang="ru-RU" altLang="ru-RU" sz="2000" dirty="0" err="1">
                <a:solidFill>
                  <a:srgbClr val="3333FF"/>
                </a:solidFill>
              </a:rPr>
              <a:t>,</a:t>
            </a:r>
            <a:r>
              <a:rPr lang="ru-RU" altLang="ru-RU" sz="2000" b="1" dirty="0" err="1">
                <a:solidFill>
                  <a:srgbClr val="3333FF"/>
                </a:solidFill>
              </a:rPr>
              <a:t>b</a:t>
            </a:r>
            <a:r>
              <a:rPr lang="ru-RU" altLang="ru-RU" sz="2000" dirty="0" err="1">
                <a:solidFill>
                  <a:srgbClr val="3333FF"/>
                </a:solidFill>
              </a:rPr>
              <a:t>,</a:t>
            </a:r>
            <a:r>
              <a:rPr lang="ru-RU" altLang="ru-RU" sz="2000" b="1" dirty="0" err="1">
                <a:solidFill>
                  <a:srgbClr val="3333FF"/>
                </a:solidFill>
              </a:rPr>
              <a:t>с</a:t>
            </a:r>
            <a:r>
              <a:rPr lang="ru-RU" altLang="ru-RU" sz="2000" dirty="0">
                <a:solidFill>
                  <a:srgbClr val="3333FF"/>
                </a:solidFill>
              </a:rPr>
              <a:t>, называемых трансляциями, которые задают трёхмерную периодичность атомной структуры кристаллов. Сдвиг (перенос) структуры на векторы </a:t>
            </a:r>
            <a:r>
              <a:rPr lang="ru-RU" altLang="ru-RU" sz="2000" b="1" dirty="0" err="1">
                <a:solidFill>
                  <a:srgbClr val="3333FF"/>
                </a:solidFill>
              </a:rPr>
              <a:t>a</a:t>
            </a:r>
            <a:r>
              <a:rPr lang="ru-RU" altLang="ru-RU" sz="2000" dirty="0" err="1">
                <a:solidFill>
                  <a:srgbClr val="3333FF"/>
                </a:solidFill>
              </a:rPr>
              <a:t>,</a:t>
            </a:r>
            <a:r>
              <a:rPr lang="ru-RU" altLang="ru-RU" sz="2000" b="1" dirty="0" err="1">
                <a:solidFill>
                  <a:srgbClr val="3333FF"/>
                </a:solidFill>
              </a:rPr>
              <a:t>b</a:t>
            </a:r>
            <a:r>
              <a:rPr lang="ru-RU" altLang="ru-RU" sz="2000" dirty="0" err="1">
                <a:solidFill>
                  <a:srgbClr val="3333FF"/>
                </a:solidFill>
              </a:rPr>
              <a:t>,</a:t>
            </a:r>
            <a:r>
              <a:rPr lang="ru-RU" altLang="ru-RU" sz="2000" b="1" dirty="0" err="1">
                <a:solidFill>
                  <a:srgbClr val="3333FF"/>
                </a:solidFill>
              </a:rPr>
              <a:t>c</a:t>
            </a:r>
            <a:r>
              <a:rPr lang="ru-RU" altLang="ru-RU" sz="2000" dirty="0">
                <a:solidFill>
                  <a:srgbClr val="3333FF"/>
                </a:solidFill>
              </a:rPr>
              <a:t> или любой вектор </a:t>
            </a:r>
            <a:r>
              <a:rPr lang="en-US" altLang="ru-RU" sz="2000" b="1" dirty="0">
                <a:solidFill>
                  <a:srgbClr val="3333FF"/>
                </a:solidFill>
              </a:rPr>
              <a:t>T</a:t>
            </a:r>
            <a:r>
              <a:rPr lang="ru-RU" altLang="ru-RU" sz="2000" dirty="0">
                <a:solidFill>
                  <a:srgbClr val="3333FF"/>
                </a:solidFill>
              </a:rPr>
              <a:t>= </a:t>
            </a:r>
            <a:r>
              <a:rPr lang="en-US" altLang="ru-RU" sz="2000" i="1" dirty="0">
                <a:solidFill>
                  <a:srgbClr val="3333FF"/>
                </a:solidFill>
              </a:rPr>
              <a:t>m</a:t>
            </a:r>
            <a:r>
              <a:rPr lang="ru-RU" altLang="ru-RU" sz="2000" b="1" dirty="0">
                <a:solidFill>
                  <a:srgbClr val="3333FF"/>
                </a:solidFill>
              </a:rPr>
              <a:t>a</a:t>
            </a:r>
            <a:r>
              <a:rPr lang="ru-RU" altLang="ru-RU" sz="2000" dirty="0">
                <a:solidFill>
                  <a:srgbClr val="3333FF"/>
                </a:solidFill>
              </a:rPr>
              <a:t> + </a:t>
            </a:r>
            <a:r>
              <a:rPr lang="en-US" altLang="ru-RU" sz="2000" i="1" dirty="0">
                <a:solidFill>
                  <a:srgbClr val="3333FF"/>
                </a:solidFill>
              </a:rPr>
              <a:t>n</a:t>
            </a:r>
            <a:r>
              <a:rPr lang="ru-RU" altLang="ru-RU" sz="2000" b="1" dirty="0">
                <a:solidFill>
                  <a:srgbClr val="3333FF"/>
                </a:solidFill>
              </a:rPr>
              <a:t>b</a:t>
            </a:r>
            <a:r>
              <a:rPr lang="ru-RU" altLang="ru-RU" sz="2000" dirty="0">
                <a:solidFill>
                  <a:srgbClr val="3333FF"/>
                </a:solidFill>
              </a:rPr>
              <a:t> + </a:t>
            </a:r>
            <a:r>
              <a:rPr lang="ru-RU" altLang="ru-RU" sz="2000" i="1" dirty="0" err="1">
                <a:solidFill>
                  <a:srgbClr val="3333FF"/>
                </a:solidFill>
              </a:rPr>
              <a:t>p</a:t>
            </a:r>
            <a:r>
              <a:rPr lang="ru-RU" altLang="ru-RU" sz="2000" b="1" dirty="0" err="1">
                <a:solidFill>
                  <a:srgbClr val="3333FF"/>
                </a:solidFill>
              </a:rPr>
              <a:t>c</a:t>
            </a:r>
            <a:r>
              <a:rPr lang="ru-RU" altLang="ru-RU" sz="2000" dirty="0">
                <a:solidFill>
                  <a:srgbClr val="3333FF"/>
                </a:solidFill>
              </a:rPr>
              <a:t>, где </a:t>
            </a:r>
            <a:r>
              <a:rPr lang="en-US" altLang="ru-RU" sz="2000" i="1" dirty="0">
                <a:solidFill>
                  <a:srgbClr val="3333FF"/>
                </a:solidFill>
              </a:rPr>
              <a:t>m</a:t>
            </a:r>
            <a:r>
              <a:rPr lang="ru-RU" altLang="ru-RU" sz="2000" dirty="0">
                <a:solidFill>
                  <a:srgbClr val="3333FF"/>
                </a:solidFill>
              </a:rPr>
              <a:t>, </a:t>
            </a:r>
            <a:r>
              <a:rPr lang="en-US" altLang="ru-RU" sz="2000" i="1" dirty="0">
                <a:solidFill>
                  <a:srgbClr val="3333FF"/>
                </a:solidFill>
              </a:rPr>
              <a:t>n</a:t>
            </a:r>
            <a:r>
              <a:rPr lang="ru-RU" altLang="ru-RU" sz="2000" dirty="0">
                <a:solidFill>
                  <a:srgbClr val="3333FF"/>
                </a:solidFill>
              </a:rPr>
              <a:t>, </a:t>
            </a:r>
            <a:r>
              <a:rPr lang="ru-RU" altLang="ru-RU" sz="2000" i="1" dirty="0">
                <a:solidFill>
                  <a:srgbClr val="3333FF"/>
                </a:solidFill>
              </a:rPr>
              <a:t>p</a:t>
            </a:r>
            <a:r>
              <a:rPr lang="ru-RU" altLang="ru-RU" sz="2000" dirty="0">
                <a:solidFill>
                  <a:srgbClr val="3333FF"/>
                </a:solidFill>
              </a:rPr>
              <a:t> — любые целые положительные или отрицательные числа, совмещает структуру кристалла с собой, и следовательно, является операцией симметрии, удовлетворяющей определению симметрии. </a:t>
            </a:r>
            <a:endParaRPr lang="ru-RU" sz="20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8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3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animBg="1"/>
      <p:bldP spid="16387" grpId="0" animBg="1"/>
      <p:bldP spid="2" grpId="0" animBg="1"/>
      <p:bldP spid="3"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xmlns="" id="{C4350176-4AAE-4E5F-8BFC-5F4A7A45EF95}"/>
              </a:ext>
            </a:extLst>
          </p:cNvPr>
          <p:cNvSpPr/>
          <p:nvPr/>
        </p:nvSpPr>
        <p:spPr>
          <a:xfrm>
            <a:off x="0" y="1536174"/>
            <a:ext cx="9144000" cy="3785652"/>
          </a:xfrm>
          <a:prstGeom prst="rect">
            <a:avLst/>
          </a:prstGeom>
          <a:solidFill>
            <a:schemeClr val="bg1"/>
          </a:solidFill>
        </p:spPr>
        <p:txBody>
          <a:bodyPr wrap="square">
            <a:spAutoFit/>
          </a:bodyPr>
          <a:lstStyle/>
          <a:p>
            <a:pPr algn="ctr" eaLnBrk="1" hangingPunct="1"/>
            <a:r>
              <a:rPr lang="ru-RU" altLang="ru-RU" sz="4000" b="1" i="1" dirty="0">
                <a:solidFill>
                  <a:srgbClr val="FF0000"/>
                </a:solidFill>
              </a:rPr>
              <a:t>Элементарная ячейка и размещение в ней атомов устанавливается методами рентгеноструктурного, </a:t>
            </a:r>
            <a:r>
              <a:rPr lang="ru-RU" altLang="ru-RU" sz="4000" b="1" i="1" dirty="0" err="1">
                <a:solidFill>
                  <a:srgbClr val="FF0000"/>
                </a:solidFill>
              </a:rPr>
              <a:t>нейтроноструктурного</a:t>
            </a:r>
            <a:r>
              <a:rPr lang="ru-RU" altLang="ru-RU" sz="4000" b="1" i="1" dirty="0">
                <a:solidFill>
                  <a:srgbClr val="FF0000"/>
                </a:solidFill>
              </a:rPr>
              <a:t> и </a:t>
            </a:r>
            <a:r>
              <a:rPr lang="ru-RU" altLang="ru-RU" sz="4000" b="1" i="1" dirty="0" err="1">
                <a:solidFill>
                  <a:srgbClr val="FF0000"/>
                </a:solidFill>
              </a:rPr>
              <a:t>электроноструктурного</a:t>
            </a:r>
            <a:r>
              <a:rPr lang="ru-RU" altLang="ru-RU" sz="4000" b="1" i="1" dirty="0">
                <a:solidFill>
                  <a:srgbClr val="FF0000"/>
                </a:solidFill>
              </a:rPr>
              <a:t> анализа </a:t>
            </a:r>
          </a:p>
        </p:txBody>
      </p:sp>
    </p:spTree>
    <p:extLst>
      <p:ext uri="{BB962C8B-B14F-4D97-AF65-F5344CB8AC3E}">
        <p14:creationId xmlns:p14="http://schemas.microsoft.com/office/powerpoint/2010/main" val="118025569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9" descr="E:\Ось 2.jpg">
            <a:extLst>
              <a:ext uri="{FF2B5EF4-FFF2-40B4-BE49-F238E27FC236}">
                <a16:creationId xmlns:a16="http://schemas.microsoft.com/office/drawing/2014/main" xmlns="" id="{E977F07C-E2D6-4AF2-A350-5FC943DF12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325" y="1268413"/>
            <a:ext cx="2305050" cy="195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AutoShape 15">
            <a:extLst>
              <a:ext uri="{FF2B5EF4-FFF2-40B4-BE49-F238E27FC236}">
                <a16:creationId xmlns:a16="http://schemas.microsoft.com/office/drawing/2014/main" xmlns="" id="{03002092-8796-4ECF-A93B-988C34318A93}"/>
              </a:ext>
            </a:extLst>
          </p:cNvPr>
          <p:cNvSpPr>
            <a:spLocks noChangeArrowheads="1"/>
          </p:cNvSpPr>
          <p:nvPr/>
        </p:nvSpPr>
        <p:spPr bwMode="auto">
          <a:xfrm>
            <a:off x="1377950" y="2779713"/>
            <a:ext cx="360363" cy="215900"/>
          </a:xfrm>
          <a:prstGeom prst="curvedLeftArrow">
            <a:avLst>
              <a:gd name="adj1" fmla="val 20000"/>
              <a:gd name="adj2" fmla="val 40000"/>
              <a:gd name="adj3" fmla="val 55637"/>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ru-RU" altLang="ru-RU" sz="1800"/>
          </a:p>
        </p:txBody>
      </p:sp>
      <p:pic>
        <p:nvPicPr>
          <p:cNvPr id="4" name="Picture 10" descr="E:\Miror.jpg">
            <a:extLst>
              <a:ext uri="{FF2B5EF4-FFF2-40B4-BE49-F238E27FC236}">
                <a16:creationId xmlns:a16="http://schemas.microsoft.com/office/drawing/2014/main" xmlns="" id="{C89AD2C7-FE46-4C28-ABBC-1A039377B9B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325" y="3355975"/>
            <a:ext cx="2305050" cy="198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14">
            <a:extLst>
              <a:ext uri="{FF2B5EF4-FFF2-40B4-BE49-F238E27FC236}">
                <a16:creationId xmlns:a16="http://schemas.microsoft.com/office/drawing/2014/main" xmlns="" id="{B3949832-3E3F-4FB1-8DE2-6152B80DC09E}"/>
              </a:ext>
            </a:extLst>
          </p:cNvPr>
          <p:cNvSpPr txBox="1">
            <a:spLocks noChangeArrowheads="1"/>
          </p:cNvSpPr>
          <p:nvPr/>
        </p:nvSpPr>
        <p:spPr bwMode="auto">
          <a:xfrm>
            <a:off x="1304925" y="3355975"/>
            <a:ext cx="3349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ru-RU" sz="1400"/>
              <a:t>m</a:t>
            </a:r>
            <a:endParaRPr lang="ru-RU" altLang="ru-RU" sz="1400"/>
          </a:p>
        </p:txBody>
      </p:sp>
      <p:pic>
        <p:nvPicPr>
          <p:cNvPr id="6" name="Picture 16" descr="F:\Temprorary files\Educations\Educational process\MSU\2013-2014\L - IV\111\Центр инверсии.tif">
            <a:extLst>
              <a:ext uri="{FF2B5EF4-FFF2-40B4-BE49-F238E27FC236}">
                <a16:creationId xmlns:a16="http://schemas.microsoft.com/office/drawing/2014/main" xmlns="" id="{9C76C4A4-28E7-400D-AD3F-F313A224DC4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7038" y="5627688"/>
            <a:ext cx="2333625" cy="1112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0" descr="3D lattice a">
            <a:extLst>
              <a:ext uri="{FF2B5EF4-FFF2-40B4-BE49-F238E27FC236}">
                <a16:creationId xmlns:a16="http://schemas.microsoft.com/office/drawing/2014/main" xmlns="" id="{4DB1704B-6B73-4801-B20A-8EE39BC4004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76825" y="1774825"/>
            <a:ext cx="3168650" cy="223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9" name="Object 5">
            <a:extLst>
              <a:ext uri="{FF2B5EF4-FFF2-40B4-BE49-F238E27FC236}">
                <a16:creationId xmlns:a16="http://schemas.microsoft.com/office/drawing/2014/main" xmlns="" id="{23027730-A151-49DF-AEA9-00A7D5600B37}"/>
              </a:ext>
            </a:extLst>
          </p:cNvPr>
          <p:cNvGraphicFramePr>
            <a:graphicFrameLocks noChangeAspect="1"/>
          </p:cNvGraphicFramePr>
          <p:nvPr/>
        </p:nvGraphicFramePr>
        <p:xfrm>
          <a:off x="5146675" y="4365625"/>
          <a:ext cx="3067050" cy="569913"/>
        </p:xfrm>
        <a:graphic>
          <a:graphicData uri="http://schemas.openxmlformats.org/presentationml/2006/ole">
            <mc:AlternateContent xmlns:mc="http://schemas.openxmlformats.org/markup-compatibility/2006">
              <mc:Choice xmlns:v="urn:schemas-microsoft-com:vml" Requires="v">
                <p:oleObj spid="_x0000_s46227" name="Equation" r:id="rId7" imgW="1091726" imgH="203112" progId="Equation.DSMT4">
                  <p:embed/>
                </p:oleObj>
              </mc:Choice>
              <mc:Fallback>
                <p:oleObj name="Equation" r:id="rId7" imgW="1091726" imgH="203112" progId="Equation.DSMT4">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46675" y="4365625"/>
                        <a:ext cx="3067050" cy="569913"/>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 name="TextBox 10">
            <a:extLst>
              <a:ext uri="{FF2B5EF4-FFF2-40B4-BE49-F238E27FC236}">
                <a16:creationId xmlns:a16="http://schemas.microsoft.com/office/drawing/2014/main" xmlns="" id="{6DEF2A9B-6A8C-4082-9D7F-53069A12EACB}"/>
              </a:ext>
            </a:extLst>
          </p:cNvPr>
          <p:cNvSpPr txBox="1">
            <a:spLocks noChangeArrowheads="1"/>
          </p:cNvSpPr>
          <p:nvPr/>
        </p:nvSpPr>
        <p:spPr bwMode="auto">
          <a:xfrm>
            <a:off x="5154613" y="5154613"/>
            <a:ext cx="3090862" cy="369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ru-RU" altLang="ru-RU" sz="1800">
                <a:solidFill>
                  <a:srgbClr val="3333FF"/>
                </a:solidFill>
              </a:rPr>
              <a:t>Здесь </a:t>
            </a:r>
            <a:r>
              <a:rPr lang="en-US" altLang="ru-RU" sz="1800">
                <a:solidFill>
                  <a:srgbClr val="3333FF"/>
                </a:solidFill>
              </a:rPr>
              <a:t>m,n,p </a:t>
            </a:r>
            <a:r>
              <a:rPr lang="ru-RU" altLang="ru-RU" sz="1800">
                <a:solidFill>
                  <a:srgbClr val="3333FF"/>
                </a:solidFill>
              </a:rPr>
              <a:t>– целые числа</a:t>
            </a:r>
          </a:p>
        </p:txBody>
      </p:sp>
      <p:sp>
        <p:nvSpPr>
          <p:cNvPr id="12298" name="TextBox 11">
            <a:extLst>
              <a:ext uri="{FF2B5EF4-FFF2-40B4-BE49-F238E27FC236}">
                <a16:creationId xmlns:a16="http://schemas.microsoft.com/office/drawing/2014/main" xmlns="" id="{1CA065F1-A97B-4B21-AA92-20934339D558}"/>
              </a:ext>
            </a:extLst>
          </p:cNvPr>
          <p:cNvSpPr txBox="1">
            <a:spLocks noChangeArrowheads="1"/>
          </p:cNvSpPr>
          <p:nvPr/>
        </p:nvSpPr>
        <p:spPr bwMode="auto">
          <a:xfrm>
            <a:off x="3363913" y="2890838"/>
            <a:ext cx="904875" cy="15684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ru-RU" altLang="ru-RU" sz="9600"/>
              <a:t>+</a:t>
            </a:r>
          </a:p>
        </p:txBody>
      </p:sp>
      <p:sp>
        <p:nvSpPr>
          <p:cNvPr id="12299" name="TextBox 7">
            <a:extLst>
              <a:ext uri="{FF2B5EF4-FFF2-40B4-BE49-F238E27FC236}">
                <a16:creationId xmlns:a16="http://schemas.microsoft.com/office/drawing/2014/main" xmlns="" id="{2880EE9C-1C2C-45D8-9BFF-E682C6E6794B}"/>
              </a:ext>
            </a:extLst>
          </p:cNvPr>
          <p:cNvSpPr txBox="1">
            <a:spLocks noChangeArrowheads="1"/>
          </p:cNvSpPr>
          <p:nvPr/>
        </p:nvSpPr>
        <p:spPr bwMode="auto">
          <a:xfrm>
            <a:off x="0" y="150813"/>
            <a:ext cx="9144000" cy="8302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ru-RU" altLang="ru-RU" sz="2400" b="1">
                <a:solidFill>
                  <a:srgbClr val="3333FF"/>
                </a:solidFill>
              </a:rPr>
              <a:t>Основные элементы симметрии </a:t>
            </a:r>
          </a:p>
          <a:p>
            <a:pPr algn="ctr" eaLnBrk="1" hangingPunct="1">
              <a:spcBef>
                <a:spcPct val="0"/>
              </a:spcBef>
              <a:buFontTx/>
              <a:buNone/>
            </a:pPr>
            <a:r>
              <a:rPr lang="ru-RU" altLang="ru-RU" sz="2400" b="1">
                <a:solidFill>
                  <a:srgbClr val="3333FF"/>
                </a:solidFill>
              </a:rPr>
              <a:t>пространственных групп</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9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298"/>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11" grpId="0" animBg="1"/>
      <p:bldP spid="12298" grpId="0" animBg="1"/>
      <p:bldP spid="1229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2">
            <a:extLst>
              <a:ext uri="{FF2B5EF4-FFF2-40B4-BE49-F238E27FC236}">
                <a16:creationId xmlns:a16="http://schemas.microsoft.com/office/drawing/2014/main" xmlns="" id="{C0CDC3BF-E621-4903-9158-CD16A305D32D}"/>
              </a:ext>
            </a:extLst>
          </p:cNvPr>
          <p:cNvSpPr>
            <a:spLocks noChangeArrowheads="1"/>
          </p:cNvSpPr>
          <p:nvPr/>
        </p:nvSpPr>
        <p:spPr bwMode="auto">
          <a:xfrm>
            <a:off x="0" y="1700808"/>
            <a:ext cx="9144000" cy="31700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ru-RU" altLang="ru-RU" sz="4000" b="1" dirty="0">
                <a:solidFill>
                  <a:srgbClr val="3333FF"/>
                </a:solidFill>
              </a:rPr>
              <a:t>В наиболее общей формулировке </a:t>
            </a:r>
            <a:r>
              <a:rPr lang="ru-RU" altLang="ru-RU" sz="4000" b="1" dirty="0"/>
              <a:t>симметрия это</a:t>
            </a:r>
            <a:endParaRPr lang="en-US" altLang="ru-RU" sz="4000" b="1" dirty="0">
              <a:solidFill>
                <a:srgbClr val="3333FF"/>
              </a:solidFill>
            </a:endParaRPr>
          </a:p>
          <a:p>
            <a:pPr algn="ctr" eaLnBrk="1" hangingPunct="1">
              <a:spcBef>
                <a:spcPct val="0"/>
              </a:spcBef>
              <a:buFontTx/>
              <a:buNone/>
            </a:pPr>
            <a:r>
              <a:rPr lang="ru-RU" altLang="ru-RU" sz="4000" b="1" dirty="0">
                <a:solidFill>
                  <a:srgbClr val="FF0000"/>
                </a:solidFill>
              </a:rPr>
              <a:t>инвариантность объектов при линейных преобразованиях системы координат</a:t>
            </a:r>
            <a:endParaRPr lang="ru-RU" altLang="ru-RU" sz="4000" dirty="0">
              <a:solidFill>
                <a:srgbClr val="FF0000"/>
              </a:solidFill>
            </a:endParaRPr>
          </a:p>
        </p:txBody>
      </p:sp>
    </p:spTree>
    <p:extLst>
      <p:ext uri="{BB962C8B-B14F-4D97-AF65-F5344CB8AC3E}">
        <p14:creationId xmlns:p14="http://schemas.microsoft.com/office/powerpoint/2010/main" val="3053985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9317" name="Picture 5" descr="lattice Crystal&amp;polyhedron-a">
            <a:extLst>
              <a:ext uri="{FF2B5EF4-FFF2-40B4-BE49-F238E27FC236}">
                <a16:creationId xmlns:a16="http://schemas.microsoft.com/office/drawing/2014/main" xmlns="" id="{DFCA2A1E-C9F0-472C-B3CB-D48742504C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54600" y="1196975"/>
            <a:ext cx="3813175" cy="431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9318" name="Text Box 6">
            <a:extLst>
              <a:ext uri="{FF2B5EF4-FFF2-40B4-BE49-F238E27FC236}">
                <a16:creationId xmlns:a16="http://schemas.microsoft.com/office/drawing/2014/main" xmlns="" id="{A968E86A-5A7B-4BB7-A065-07AC1B02E5EF}"/>
              </a:ext>
            </a:extLst>
          </p:cNvPr>
          <p:cNvSpPr txBox="1">
            <a:spLocks noChangeArrowheads="1"/>
          </p:cNvSpPr>
          <p:nvPr/>
        </p:nvSpPr>
        <p:spPr bwMode="auto">
          <a:xfrm>
            <a:off x="1174750" y="115888"/>
            <a:ext cx="6356350" cy="9461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ru-RU" altLang="ru-RU" sz="2800" b="1">
                <a:solidFill>
                  <a:srgbClr val="3333FF"/>
                </a:solidFill>
              </a:rPr>
              <a:t>Внешняя форма </a:t>
            </a:r>
          </a:p>
          <a:p>
            <a:pPr algn="ctr" eaLnBrk="1" hangingPunct="1">
              <a:spcBef>
                <a:spcPct val="0"/>
              </a:spcBef>
              <a:buFontTx/>
              <a:buNone/>
            </a:pPr>
            <a:r>
              <a:rPr lang="ru-RU" altLang="ru-RU" sz="2800" b="1">
                <a:solidFill>
                  <a:srgbClr val="3333FF"/>
                </a:solidFill>
              </a:rPr>
              <a:t>и внутренняя структура кристалла</a:t>
            </a:r>
          </a:p>
        </p:txBody>
      </p:sp>
      <p:sp>
        <p:nvSpPr>
          <p:cNvPr id="269319" name="Text Box 7">
            <a:extLst>
              <a:ext uri="{FF2B5EF4-FFF2-40B4-BE49-F238E27FC236}">
                <a16:creationId xmlns:a16="http://schemas.microsoft.com/office/drawing/2014/main" xmlns="" id="{DA9C5FA9-367D-4CA6-A35D-D194FD34168E}"/>
              </a:ext>
            </a:extLst>
          </p:cNvPr>
          <p:cNvSpPr txBox="1">
            <a:spLocks noChangeArrowheads="1"/>
          </p:cNvSpPr>
          <p:nvPr/>
        </p:nvSpPr>
        <p:spPr bwMode="auto">
          <a:xfrm>
            <a:off x="1439863" y="5651500"/>
            <a:ext cx="1781175" cy="3667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ru-RU" altLang="ru-RU" sz="1800" b="1">
                <a:solidFill>
                  <a:srgbClr val="3333FF"/>
                </a:solidFill>
              </a:rPr>
              <a:t>Многогранник</a:t>
            </a:r>
          </a:p>
        </p:txBody>
      </p:sp>
      <p:sp>
        <p:nvSpPr>
          <p:cNvPr id="269320" name="Text Box 8">
            <a:extLst>
              <a:ext uri="{FF2B5EF4-FFF2-40B4-BE49-F238E27FC236}">
                <a16:creationId xmlns:a16="http://schemas.microsoft.com/office/drawing/2014/main" xmlns="" id="{5FA8C4A0-B6AC-4DE8-A176-4DA98F919C7D}"/>
              </a:ext>
            </a:extLst>
          </p:cNvPr>
          <p:cNvSpPr txBox="1">
            <a:spLocks noChangeArrowheads="1"/>
          </p:cNvSpPr>
          <p:nvPr/>
        </p:nvSpPr>
        <p:spPr bwMode="auto">
          <a:xfrm>
            <a:off x="5395913" y="5651500"/>
            <a:ext cx="3165475" cy="3667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ru-RU" altLang="ru-RU" sz="1800" b="1">
                <a:solidFill>
                  <a:srgbClr val="3333FF"/>
                </a:solidFill>
              </a:rPr>
              <a:t>Кристаллическая решетка</a:t>
            </a:r>
          </a:p>
        </p:txBody>
      </p:sp>
      <p:pic>
        <p:nvPicPr>
          <p:cNvPr id="14342" name="Picture 8" descr="pp">
            <a:extLst>
              <a:ext uri="{FF2B5EF4-FFF2-40B4-BE49-F238E27FC236}">
                <a16:creationId xmlns:a16="http://schemas.microsoft.com/office/drawing/2014/main" xmlns="" id="{AE507FA0-8054-4569-8157-00DB66E7B0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113" y="1196975"/>
            <a:ext cx="4032250" cy="431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3" name="TextBox 1">
            <a:extLst>
              <a:ext uri="{FF2B5EF4-FFF2-40B4-BE49-F238E27FC236}">
                <a16:creationId xmlns:a16="http://schemas.microsoft.com/office/drawing/2014/main" xmlns="" id="{294CACD5-787B-40C9-A830-58FEFD4C8A0E}"/>
              </a:ext>
            </a:extLst>
          </p:cNvPr>
          <p:cNvSpPr txBox="1">
            <a:spLocks noChangeArrowheads="1"/>
          </p:cNvSpPr>
          <p:nvPr/>
        </p:nvSpPr>
        <p:spPr bwMode="auto">
          <a:xfrm>
            <a:off x="1025525" y="6092825"/>
            <a:ext cx="2763838" cy="5857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ru-RU" altLang="ru-RU" sz="1600" i="1"/>
              <a:t>Симметрия описывается </a:t>
            </a:r>
          </a:p>
          <a:p>
            <a:pPr algn="ctr" eaLnBrk="1" hangingPunct="1">
              <a:spcBef>
                <a:spcPct val="0"/>
              </a:spcBef>
              <a:buFontTx/>
              <a:buNone/>
            </a:pPr>
            <a:r>
              <a:rPr lang="ru-RU" altLang="ru-RU" sz="1600" i="1"/>
              <a:t>точечной группой</a:t>
            </a:r>
          </a:p>
        </p:txBody>
      </p:sp>
      <p:sp>
        <p:nvSpPr>
          <p:cNvPr id="14344" name="TextBox 2">
            <a:extLst>
              <a:ext uri="{FF2B5EF4-FFF2-40B4-BE49-F238E27FC236}">
                <a16:creationId xmlns:a16="http://schemas.microsoft.com/office/drawing/2014/main" xmlns="" id="{198E9EEC-F698-4EEE-B202-0063E177F69E}"/>
              </a:ext>
            </a:extLst>
          </p:cNvPr>
          <p:cNvSpPr txBox="1">
            <a:spLocks noChangeArrowheads="1"/>
          </p:cNvSpPr>
          <p:nvPr/>
        </p:nvSpPr>
        <p:spPr bwMode="auto">
          <a:xfrm>
            <a:off x="5529263" y="6078538"/>
            <a:ext cx="2898775" cy="584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ru-RU" altLang="ru-RU" sz="1600" i="1"/>
              <a:t>Симметрия описывается </a:t>
            </a:r>
          </a:p>
          <a:p>
            <a:pPr algn="ctr" eaLnBrk="1" hangingPunct="1">
              <a:spcBef>
                <a:spcPct val="0"/>
              </a:spcBef>
              <a:buFontTx/>
              <a:buNone/>
            </a:pPr>
            <a:r>
              <a:rPr lang="ru-RU" altLang="ru-RU" sz="1600" i="1"/>
              <a:t>пространственной группой</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931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931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34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34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693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6932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3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9318" grpId="0" animBg="1"/>
      <p:bldP spid="269319" grpId="0" animBg="1"/>
      <p:bldP spid="269320" grpId="0" animBg="1"/>
      <p:bldP spid="14343" grpId="0" animBg="1"/>
      <p:bldP spid="14344"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Box 3">
            <a:extLst>
              <a:ext uri="{FF2B5EF4-FFF2-40B4-BE49-F238E27FC236}">
                <a16:creationId xmlns:a16="http://schemas.microsoft.com/office/drawing/2014/main" xmlns="" id="{BEE2F8D2-6B81-46F7-9D44-DF3B6FE60322}"/>
              </a:ext>
            </a:extLst>
          </p:cNvPr>
          <p:cNvSpPr txBox="1">
            <a:spLocks noChangeArrowheads="1"/>
          </p:cNvSpPr>
          <p:nvPr/>
        </p:nvSpPr>
        <p:spPr bwMode="auto">
          <a:xfrm>
            <a:off x="0" y="1557338"/>
            <a:ext cx="9144000" cy="258532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ru-RU" altLang="ru-RU" sz="5400" b="1">
                <a:solidFill>
                  <a:srgbClr val="0000CC"/>
                </a:solidFill>
              </a:rPr>
              <a:t>Основные принципы </a:t>
            </a:r>
          </a:p>
          <a:p>
            <a:pPr algn="ctr" eaLnBrk="1" hangingPunct="1">
              <a:spcBef>
                <a:spcPct val="0"/>
              </a:spcBef>
              <a:buFontTx/>
              <a:buNone/>
            </a:pPr>
            <a:r>
              <a:rPr lang="ru-RU" altLang="ru-RU" sz="5400" b="1">
                <a:solidFill>
                  <a:srgbClr val="0000CC"/>
                </a:solidFill>
              </a:rPr>
              <a:t>построения </a:t>
            </a:r>
          </a:p>
          <a:p>
            <a:pPr algn="ctr" eaLnBrk="1" hangingPunct="1">
              <a:spcBef>
                <a:spcPct val="0"/>
              </a:spcBef>
              <a:buFontTx/>
              <a:buNone/>
            </a:pPr>
            <a:r>
              <a:rPr lang="ru-RU" altLang="ru-RU" sz="5400" b="1">
                <a:solidFill>
                  <a:srgbClr val="0000CC"/>
                </a:solidFill>
              </a:rPr>
              <a:t>пространственных групп</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6">
            <a:extLst>
              <a:ext uri="{FF2B5EF4-FFF2-40B4-BE49-F238E27FC236}">
                <a16:creationId xmlns:a16="http://schemas.microsoft.com/office/drawing/2014/main" xmlns="" id="{CC4544EF-F309-4F68-AB03-1A14BAA16FAF}"/>
              </a:ext>
            </a:extLst>
          </p:cNvPr>
          <p:cNvSpPr txBox="1">
            <a:spLocks noChangeArrowheads="1"/>
          </p:cNvSpPr>
          <p:nvPr/>
        </p:nvSpPr>
        <p:spPr bwMode="auto">
          <a:xfrm>
            <a:off x="0" y="2133600"/>
            <a:ext cx="9144000" cy="17541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ru-RU" altLang="ru-RU" sz="5400" b="1">
                <a:solidFill>
                  <a:srgbClr val="3333FF"/>
                </a:solidFill>
              </a:rPr>
              <a:t>Взаимодействие </a:t>
            </a:r>
          </a:p>
          <a:p>
            <a:pPr algn="ctr" eaLnBrk="1" hangingPunct="1">
              <a:spcBef>
                <a:spcPct val="0"/>
              </a:spcBef>
              <a:buFontTx/>
              <a:buNone/>
            </a:pPr>
            <a:r>
              <a:rPr lang="ru-RU" altLang="ru-RU" sz="5400" b="1">
                <a:solidFill>
                  <a:srgbClr val="3333FF"/>
                </a:solidFill>
              </a:rPr>
              <a:t>операций симметрии</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9" descr="E:\Ось 2.jpg">
            <a:extLst>
              <a:ext uri="{FF2B5EF4-FFF2-40B4-BE49-F238E27FC236}">
                <a16:creationId xmlns:a16="http://schemas.microsoft.com/office/drawing/2014/main" xmlns="" id="{A244DB9C-261D-493B-B00F-EDF97D011F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325" y="1268413"/>
            <a:ext cx="2305050" cy="195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AutoShape 15">
            <a:extLst>
              <a:ext uri="{FF2B5EF4-FFF2-40B4-BE49-F238E27FC236}">
                <a16:creationId xmlns:a16="http://schemas.microsoft.com/office/drawing/2014/main" xmlns="" id="{B8C86DD4-046B-469B-81B1-537F0E550F9D}"/>
              </a:ext>
            </a:extLst>
          </p:cNvPr>
          <p:cNvSpPr>
            <a:spLocks noChangeArrowheads="1"/>
          </p:cNvSpPr>
          <p:nvPr/>
        </p:nvSpPr>
        <p:spPr bwMode="auto">
          <a:xfrm>
            <a:off x="1377950" y="2779713"/>
            <a:ext cx="360363" cy="215900"/>
          </a:xfrm>
          <a:prstGeom prst="curvedLeftArrow">
            <a:avLst>
              <a:gd name="adj1" fmla="val 20000"/>
              <a:gd name="adj2" fmla="val 40000"/>
              <a:gd name="adj3" fmla="val 55637"/>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ru-RU" altLang="ru-RU" sz="1800"/>
          </a:p>
        </p:txBody>
      </p:sp>
      <p:pic>
        <p:nvPicPr>
          <p:cNvPr id="4" name="Picture 10" descr="E:\Miror.jpg">
            <a:extLst>
              <a:ext uri="{FF2B5EF4-FFF2-40B4-BE49-F238E27FC236}">
                <a16:creationId xmlns:a16="http://schemas.microsoft.com/office/drawing/2014/main" xmlns="" id="{DBD3AFD6-B0CF-4B69-AE36-7C72299FA60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325" y="3355975"/>
            <a:ext cx="2305050" cy="198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14">
            <a:extLst>
              <a:ext uri="{FF2B5EF4-FFF2-40B4-BE49-F238E27FC236}">
                <a16:creationId xmlns:a16="http://schemas.microsoft.com/office/drawing/2014/main" xmlns="" id="{6E17039E-1EA1-4159-932A-431604C64D9A}"/>
              </a:ext>
            </a:extLst>
          </p:cNvPr>
          <p:cNvSpPr txBox="1">
            <a:spLocks noChangeArrowheads="1"/>
          </p:cNvSpPr>
          <p:nvPr/>
        </p:nvSpPr>
        <p:spPr bwMode="auto">
          <a:xfrm>
            <a:off x="1304925" y="3355975"/>
            <a:ext cx="3349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ru-RU" sz="1400"/>
              <a:t>m</a:t>
            </a:r>
            <a:endParaRPr lang="ru-RU" altLang="ru-RU" sz="1400"/>
          </a:p>
        </p:txBody>
      </p:sp>
      <p:pic>
        <p:nvPicPr>
          <p:cNvPr id="6" name="Picture 16" descr="F:\Temprorary files\Educations\Educational process\MSU\2013-2014\L - IV\111\Центр инверсии.tif">
            <a:extLst>
              <a:ext uri="{FF2B5EF4-FFF2-40B4-BE49-F238E27FC236}">
                <a16:creationId xmlns:a16="http://schemas.microsoft.com/office/drawing/2014/main" xmlns="" id="{8B1FE390-0ED4-4001-817B-F247F1434BC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7038" y="5627688"/>
            <a:ext cx="2333625" cy="1112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0" descr="3D lattice a">
            <a:extLst>
              <a:ext uri="{FF2B5EF4-FFF2-40B4-BE49-F238E27FC236}">
                <a16:creationId xmlns:a16="http://schemas.microsoft.com/office/drawing/2014/main" xmlns="" id="{F812C455-6282-4FD4-8890-23D428D818A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76825" y="1774825"/>
            <a:ext cx="3168650" cy="223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9" name="Object 5">
            <a:extLst>
              <a:ext uri="{FF2B5EF4-FFF2-40B4-BE49-F238E27FC236}">
                <a16:creationId xmlns:a16="http://schemas.microsoft.com/office/drawing/2014/main" xmlns="" id="{0E13BD17-0C11-40CD-97A0-E28864EE7797}"/>
              </a:ext>
            </a:extLst>
          </p:cNvPr>
          <p:cNvGraphicFramePr>
            <a:graphicFrameLocks noChangeAspect="1"/>
          </p:cNvGraphicFramePr>
          <p:nvPr/>
        </p:nvGraphicFramePr>
        <p:xfrm>
          <a:off x="5146675" y="4365625"/>
          <a:ext cx="3067050" cy="569913"/>
        </p:xfrm>
        <a:graphic>
          <a:graphicData uri="http://schemas.openxmlformats.org/presentationml/2006/ole">
            <mc:AlternateContent xmlns:mc="http://schemas.openxmlformats.org/markup-compatibility/2006">
              <mc:Choice xmlns:v="urn:schemas-microsoft-com:vml" Requires="v">
                <p:oleObj spid="_x0000_s50323" name="Equation" r:id="rId7" imgW="1091726" imgH="203112" progId="Equation.DSMT4">
                  <p:embed/>
                </p:oleObj>
              </mc:Choice>
              <mc:Fallback>
                <p:oleObj name="Equation" r:id="rId7" imgW="1091726" imgH="203112" progId="Equation.DSMT4">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46675" y="4365625"/>
                        <a:ext cx="3067050" cy="569913"/>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 name="TextBox 10">
            <a:extLst>
              <a:ext uri="{FF2B5EF4-FFF2-40B4-BE49-F238E27FC236}">
                <a16:creationId xmlns:a16="http://schemas.microsoft.com/office/drawing/2014/main" xmlns="" id="{4260C5C2-C5DA-40C5-9147-C1A6D42457AF}"/>
              </a:ext>
            </a:extLst>
          </p:cNvPr>
          <p:cNvSpPr txBox="1">
            <a:spLocks noChangeArrowheads="1"/>
          </p:cNvSpPr>
          <p:nvPr/>
        </p:nvSpPr>
        <p:spPr bwMode="auto">
          <a:xfrm>
            <a:off x="5154613" y="5154613"/>
            <a:ext cx="3090862" cy="369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ru-RU" altLang="ru-RU" sz="1800">
                <a:solidFill>
                  <a:srgbClr val="3333FF"/>
                </a:solidFill>
              </a:rPr>
              <a:t>Здесь </a:t>
            </a:r>
            <a:r>
              <a:rPr lang="en-US" altLang="ru-RU" sz="1800">
                <a:solidFill>
                  <a:srgbClr val="3333FF"/>
                </a:solidFill>
              </a:rPr>
              <a:t>m,n,p </a:t>
            </a:r>
            <a:r>
              <a:rPr lang="ru-RU" altLang="ru-RU" sz="1800">
                <a:solidFill>
                  <a:srgbClr val="3333FF"/>
                </a:solidFill>
              </a:rPr>
              <a:t>– целые числа</a:t>
            </a:r>
          </a:p>
        </p:txBody>
      </p:sp>
      <p:sp>
        <p:nvSpPr>
          <p:cNvPr id="12298" name="TextBox 11">
            <a:extLst>
              <a:ext uri="{FF2B5EF4-FFF2-40B4-BE49-F238E27FC236}">
                <a16:creationId xmlns:a16="http://schemas.microsoft.com/office/drawing/2014/main" xmlns="" id="{45EA71FA-EE01-49E6-90B2-DBB4C387357E}"/>
              </a:ext>
            </a:extLst>
          </p:cNvPr>
          <p:cNvSpPr txBox="1">
            <a:spLocks noChangeArrowheads="1"/>
          </p:cNvSpPr>
          <p:nvPr/>
        </p:nvSpPr>
        <p:spPr bwMode="auto">
          <a:xfrm>
            <a:off x="3363913" y="2890838"/>
            <a:ext cx="904875" cy="15684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ru-RU" altLang="ru-RU" sz="9600"/>
              <a:t>+</a:t>
            </a:r>
          </a:p>
        </p:txBody>
      </p:sp>
      <p:sp>
        <p:nvSpPr>
          <p:cNvPr id="12299" name="TextBox 7">
            <a:extLst>
              <a:ext uri="{FF2B5EF4-FFF2-40B4-BE49-F238E27FC236}">
                <a16:creationId xmlns:a16="http://schemas.microsoft.com/office/drawing/2014/main" xmlns="" id="{55586B83-F37F-40EB-B47E-EBFED1FF9EAD}"/>
              </a:ext>
            </a:extLst>
          </p:cNvPr>
          <p:cNvSpPr txBox="1">
            <a:spLocks noChangeArrowheads="1"/>
          </p:cNvSpPr>
          <p:nvPr/>
        </p:nvSpPr>
        <p:spPr bwMode="auto">
          <a:xfrm>
            <a:off x="1763713" y="150813"/>
            <a:ext cx="5253037" cy="8302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ru-RU" altLang="ru-RU" sz="2400" b="1">
                <a:solidFill>
                  <a:srgbClr val="3333FF"/>
                </a:solidFill>
              </a:rPr>
              <a:t>Основные элементы симметрии </a:t>
            </a:r>
          </a:p>
          <a:p>
            <a:pPr algn="ctr" eaLnBrk="1" hangingPunct="1">
              <a:spcBef>
                <a:spcPct val="0"/>
              </a:spcBef>
              <a:buFontTx/>
              <a:buNone/>
            </a:pPr>
            <a:r>
              <a:rPr lang="ru-RU" altLang="ru-RU" sz="2400" b="1">
                <a:solidFill>
                  <a:srgbClr val="3333FF"/>
                </a:solidFill>
              </a:rPr>
              <a:t>пространственных групп</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9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298"/>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11" grpId="0" animBg="1"/>
      <p:bldP spid="12298" grpId="0" animBg="1"/>
      <p:bldP spid="12299"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Box 1">
            <a:extLst>
              <a:ext uri="{FF2B5EF4-FFF2-40B4-BE49-F238E27FC236}">
                <a16:creationId xmlns:a16="http://schemas.microsoft.com/office/drawing/2014/main" xmlns="" id="{D0BE95E0-7734-45C0-89B2-72B1BB8F3989}"/>
              </a:ext>
            </a:extLst>
          </p:cNvPr>
          <p:cNvSpPr txBox="1">
            <a:spLocks noChangeArrowheads="1"/>
          </p:cNvSpPr>
          <p:nvPr/>
        </p:nvSpPr>
        <p:spPr bwMode="auto">
          <a:xfrm>
            <a:off x="0" y="2524125"/>
            <a:ext cx="9144000" cy="8302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ru-RU" altLang="ru-RU" sz="4800" b="1">
                <a:solidFill>
                  <a:srgbClr val="0000CC"/>
                </a:solidFill>
              </a:rPr>
              <a:t>Винтовые оси симметрии</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xmlns="" id="{EFF613E5-2B23-4F2A-B55A-1CCB8EEE9490}"/>
              </a:ext>
            </a:extLst>
          </p:cNvPr>
          <p:cNvPicPr>
            <a:picLocks noChangeAspect="1"/>
          </p:cNvPicPr>
          <p:nvPr/>
        </p:nvPicPr>
        <p:blipFill>
          <a:blip r:embed="rId2"/>
          <a:stretch>
            <a:fillRect/>
          </a:stretch>
        </p:blipFill>
        <p:spPr>
          <a:xfrm>
            <a:off x="1316757" y="780698"/>
            <a:ext cx="1543050" cy="4743450"/>
          </a:xfrm>
          <a:prstGeom prst="rect">
            <a:avLst/>
          </a:prstGeom>
        </p:spPr>
      </p:pic>
      <p:pic>
        <p:nvPicPr>
          <p:cNvPr id="7" name="Рисунок 6">
            <a:extLst>
              <a:ext uri="{FF2B5EF4-FFF2-40B4-BE49-F238E27FC236}">
                <a16:creationId xmlns:a16="http://schemas.microsoft.com/office/drawing/2014/main" xmlns="" id="{7FB78C64-036B-40AF-ADC6-0D297AEBAD5F}"/>
              </a:ext>
            </a:extLst>
          </p:cNvPr>
          <p:cNvPicPr>
            <a:picLocks noChangeAspect="1"/>
          </p:cNvPicPr>
          <p:nvPr/>
        </p:nvPicPr>
        <p:blipFill>
          <a:blip r:embed="rId3"/>
          <a:stretch>
            <a:fillRect/>
          </a:stretch>
        </p:blipFill>
        <p:spPr>
          <a:xfrm>
            <a:off x="6084168" y="780698"/>
            <a:ext cx="1743075" cy="4743450"/>
          </a:xfrm>
          <a:prstGeom prst="rect">
            <a:avLst/>
          </a:prstGeom>
        </p:spPr>
      </p:pic>
      <p:sp>
        <p:nvSpPr>
          <p:cNvPr id="8" name="Прямоугольник 7">
            <a:extLst>
              <a:ext uri="{FF2B5EF4-FFF2-40B4-BE49-F238E27FC236}">
                <a16:creationId xmlns:a16="http://schemas.microsoft.com/office/drawing/2014/main" xmlns="" id="{0201D01F-0462-4285-8CFE-5B21D2E1FAE4}"/>
              </a:ext>
            </a:extLst>
          </p:cNvPr>
          <p:cNvSpPr/>
          <p:nvPr/>
        </p:nvSpPr>
        <p:spPr>
          <a:xfrm>
            <a:off x="452661" y="5658733"/>
            <a:ext cx="2987825" cy="1200329"/>
          </a:xfrm>
          <a:prstGeom prst="rect">
            <a:avLst/>
          </a:prstGeom>
          <a:solidFill>
            <a:schemeClr val="bg1"/>
          </a:solidFill>
        </p:spPr>
        <p:txBody>
          <a:bodyPr wrap="square">
            <a:spAutoFit/>
          </a:bodyPr>
          <a:lstStyle/>
          <a:p>
            <a:pPr algn="ctr" eaLnBrk="1" hangingPunct="1"/>
            <a:r>
              <a:rPr lang="ru-RU" altLang="ru-RU" b="1" dirty="0"/>
              <a:t>а) </a:t>
            </a:r>
            <a:r>
              <a:rPr lang="ru-RU" altLang="ru-RU" b="1" dirty="0">
                <a:solidFill>
                  <a:srgbClr val="3333FF"/>
                </a:solidFill>
              </a:rPr>
              <a:t>– поворотная ось, объект просто поворачивается на 180 градусов;</a:t>
            </a:r>
          </a:p>
        </p:txBody>
      </p:sp>
      <p:sp>
        <p:nvSpPr>
          <p:cNvPr id="9" name="TextBox 4">
            <a:extLst>
              <a:ext uri="{FF2B5EF4-FFF2-40B4-BE49-F238E27FC236}">
                <a16:creationId xmlns:a16="http://schemas.microsoft.com/office/drawing/2014/main" xmlns="" id="{86E8DE14-C0DB-424F-8E64-0962ADABEFEA}"/>
              </a:ext>
            </a:extLst>
          </p:cNvPr>
          <p:cNvSpPr txBox="1">
            <a:spLocks noChangeArrowheads="1"/>
          </p:cNvSpPr>
          <p:nvPr/>
        </p:nvSpPr>
        <p:spPr bwMode="auto">
          <a:xfrm>
            <a:off x="0" y="0"/>
            <a:ext cx="9144000" cy="6461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ru-RU" altLang="ru-RU" sz="3600" b="1">
                <a:solidFill>
                  <a:srgbClr val="3333FF"/>
                </a:solidFill>
              </a:rPr>
              <a:t>Действие осей второго порядка</a:t>
            </a:r>
            <a:endParaRPr lang="ru-RU" altLang="ru-RU" sz="3600">
              <a:solidFill>
                <a:srgbClr val="3333FF"/>
              </a:solidFill>
            </a:endParaRPr>
          </a:p>
        </p:txBody>
      </p:sp>
      <p:sp>
        <p:nvSpPr>
          <p:cNvPr id="10" name="Прямоугольник 9">
            <a:extLst>
              <a:ext uri="{FF2B5EF4-FFF2-40B4-BE49-F238E27FC236}">
                <a16:creationId xmlns:a16="http://schemas.microsoft.com/office/drawing/2014/main" xmlns="" id="{A29AC803-ABA6-44EC-81D3-CD72B0E24716}"/>
              </a:ext>
            </a:extLst>
          </p:cNvPr>
          <p:cNvSpPr/>
          <p:nvPr/>
        </p:nvSpPr>
        <p:spPr>
          <a:xfrm>
            <a:off x="5164575" y="5655316"/>
            <a:ext cx="3526764" cy="1200329"/>
          </a:xfrm>
          <a:prstGeom prst="rect">
            <a:avLst/>
          </a:prstGeom>
          <a:solidFill>
            <a:schemeClr val="bg1"/>
          </a:solidFill>
        </p:spPr>
        <p:txBody>
          <a:bodyPr wrap="square">
            <a:spAutoFit/>
          </a:bodyPr>
          <a:lstStyle/>
          <a:p>
            <a:pPr algn="ctr" eaLnBrk="1" hangingPunct="1"/>
            <a:r>
              <a:rPr lang="ru-RU" altLang="ru-RU" b="1" dirty="0"/>
              <a:t>б)</a:t>
            </a:r>
            <a:r>
              <a:rPr lang="ru-RU" altLang="ru-RU" b="1" dirty="0">
                <a:solidFill>
                  <a:srgbClr val="3333FF"/>
                </a:solidFill>
              </a:rPr>
              <a:t> – винтовая ось, объект поворачивается на 180 градусов и смещается вдоль оси на половину периода  </a:t>
            </a:r>
          </a:p>
        </p:txBody>
      </p:sp>
    </p:spTree>
    <p:extLst>
      <p:ext uri="{BB962C8B-B14F-4D97-AF65-F5344CB8AC3E}">
        <p14:creationId xmlns:p14="http://schemas.microsoft.com/office/powerpoint/2010/main" val="2587865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xmlns="" id="{4D3D642D-3538-4F1D-B5D7-3CDFE375BB03}"/>
              </a:ext>
            </a:extLst>
          </p:cNvPr>
          <p:cNvPicPr>
            <a:picLocks noChangeAspect="1"/>
          </p:cNvPicPr>
          <p:nvPr/>
        </p:nvPicPr>
        <p:blipFill>
          <a:blip r:embed="rId2"/>
          <a:stretch>
            <a:fillRect/>
          </a:stretch>
        </p:blipFill>
        <p:spPr>
          <a:xfrm>
            <a:off x="778812" y="740417"/>
            <a:ext cx="1185690" cy="4344767"/>
          </a:xfrm>
          <a:prstGeom prst="rect">
            <a:avLst/>
          </a:prstGeom>
        </p:spPr>
      </p:pic>
      <p:pic>
        <p:nvPicPr>
          <p:cNvPr id="5" name="Рисунок 4">
            <a:extLst>
              <a:ext uri="{FF2B5EF4-FFF2-40B4-BE49-F238E27FC236}">
                <a16:creationId xmlns:a16="http://schemas.microsoft.com/office/drawing/2014/main" xmlns="" id="{B1F71C40-46C4-43A4-BD11-BA5C3C45A52B}"/>
              </a:ext>
            </a:extLst>
          </p:cNvPr>
          <p:cNvPicPr>
            <a:picLocks noChangeAspect="1"/>
          </p:cNvPicPr>
          <p:nvPr/>
        </p:nvPicPr>
        <p:blipFill>
          <a:blip r:embed="rId3"/>
          <a:stretch>
            <a:fillRect/>
          </a:stretch>
        </p:blipFill>
        <p:spPr>
          <a:xfrm>
            <a:off x="3829050" y="740417"/>
            <a:ext cx="1278837" cy="4344767"/>
          </a:xfrm>
          <a:prstGeom prst="rect">
            <a:avLst/>
          </a:prstGeom>
        </p:spPr>
      </p:pic>
      <p:pic>
        <p:nvPicPr>
          <p:cNvPr id="7" name="Рисунок 6">
            <a:extLst>
              <a:ext uri="{FF2B5EF4-FFF2-40B4-BE49-F238E27FC236}">
                <a16:creationId xmlns:a16="http://schemas.microsoft.com/office/drawing/2014/main" xmlns="" id="{0FF7E79F-5410-4638-92A8-B7B12711B1C3}"/>
              </a:ext>
            </a:extLst>
          </p:cNvPr>
          <p:cNvPicPr>
            <a:picLocks noChangeAspect="1"/>
          </p:cNvPicPr>
          <p:nvPr/>
        </p:nvPicPr>
        <p:blipFill>
          <a:blip r:embed="rId4"/>
          <a:stretch>
            <a:fillRect/>
          </a:stretch>
        </p:blipFill>
        <p:spPr>
          <a:xfrm>
            <a:off x="6876256" y="740417"/>
            <a:ext cx="1278837" cy="4344767"/>
          </a:xfrm>
          <a:prstGeom prst="rect">
            <a:avLst/>
          </a:prstGeom>
        </p:spPr>
      </p:pic>
      <p:sp>
        <p:nvSpPr>
          <p:cNvPr id="8" name="TextBox 3">
            <a:extLst>
              <a:ext uri="{FF2B5EF4-FFF2-40B4-BE49-F238E27FC236}">
                <a16:creationId xmlns:a16="http://schemas.microsoft.com/office/drawing/2014/main" xmlns="" id="{6BA32A86-2D41-4356-81BF-EB70EFFCB476}"/>
              </a:ext>
            </a:extLst>
          </p:cNvPr>
          <p:cNvSpPr txBox="1">
            <a:spLocks noChangeArrowheads="1"/>
          </p:cNvSpPr>
          <p:nvPr/>
        </p:nvSpPr>
        <p:spPr bwMode="auto">
          <a:xfrm>
            <a:off x="0" y="6350"/>
            <a:ext cx="9144000" cy="6413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ru-RU" altLang="ru-RU" sz="3600" b="1">
                <a:solidFill>
                  <a:srgbClr val="3333FF"/>
                </a:solidFill>
              </a:rPr>
              <a:t>Действие осей третьего порядка</a:t>
            </a:r>
          </a:p>
        </p:txBody>
      </p:sp>
      <p:sp>
        <p:nvSpPr>
          <p:cNvPr id="9" name="TextBox 8">
            <a:extLst>
              <a:ext uri="{FF2B5EF4-FFF2-40B4-BE49-F238E27FC236}">
                <a16:creationId xmlns:a16="http://schemas.microsoft.com/office/drawing/2014/main" xmlns="" id="{791B0304-8500-4D76-BA90-46FFF376681F}"/>
              </a:ext>
            </a:extLst>
          </p:cNvPr>
          <p:cNvSpPr txBox="1"/>
          <p:nvPr/>
        </p:nvSpPr>
        <p:spPr>
          <a:xfrm>
            <a:off x="0" y="5373216"/>
            <a:ext cx="2874243" cy="1200329"/>
          </a:xfrm>
          <a:prstGeom prst="rect">
            <a:avLst/>
          </a:prstGeom>
          <a:solidFill>
            <a:schemeClr val="bg1"/>
          </a:solidFill>
        </p:spPr>
        <p:txBody>
          <a:bodyPr wrap="square" rtlCol="0">
            <a:spAutoFit/>
          </a:bodyPr>
          <a:lstStyle/>
          <a:p>
            <a:pPr algn="ctr"/>
            <a:r>
              <a:rPr lang="ru-RU" altLang="ru-RU" b="1" dirty="0">
                <a:solidFill>
                  <a:srgbClr val="3333FF"/>
                </a:solidFill>
              </a:rPr>
              <a:t>а) – поворотная  3-ная ось, объект поворачивается на угол 120 градусов;</a:t>
            </a:r>
            <a:endParaRPr lang="ru-RU" dirty="0"/>
          </a:p>
        </p:txBody>
      </p:sp>
      <p:sp>
        <p:nvSpPr>
          <p:cNvPr id="10" name="Прямоугольник 9">
            <a:extLst>
              <a:ext uri="{FF2B5EF4-FFF2-40B4-BE49-F238E27FC236}">
                <a16:creationId xmlns:a16="http://schemas.microsoft.com/office/drawing/2014/main" xmlns="" id="{E9DE7C9A-40CA-46EF-A62D-5944CD23AF80}"/>
              </a:ext>
            </a:extLst>
          </p:cNvPr>
          <p:cNvSpPr/>
          <p:nvPr/>
        </p:nvSpPr>
        <p:spPr>
          <a:xfrm>
            <a:off x="2928394" y="5234716"/>
            <a:ext cx="3080148" cy="1477328"/>
          </a:xfrm>
          <a:prstGeom prst="rect">
            <a:avLst/>
          </a:prstGeom>
          <a:solidFill>
            <a:schemeClr val="bg1"/>
          </a:solidFill>
        </p:spPr>
        <p:txBody>
          <a:bodyPr wrap="square">
            <a:spAutoFit/>
          </a:bodyPr>
          <a:lstStyle/>
          <a:p>
            <a:pPr algn="ctr" eaLnBrk="1" hangingPunct="1"/>
            <a:r>
              <a:rPr lang="ru-RU" altLang="ru-RU" b="1" dirty="0">
                <a:solidFill>
                  <a:srgbClr val="3333FF"/>
                </a:solidFill>
              </a:rPr>
              <a:t>б) – левая винтовая ось 3-его порядка, объект поворачивается на 120 на градусов и смещается на 1/</a:t>
            </a:r>
            <a:r>
              <a:rPr lang="en-US" altLang="ru-RU" b="1" dirty="0">
                <a:solidFill>
                  <a:srgbClr val="3333FF"/>
                </a:solidFill>
              </a:rPr>
              <a:t>3</a:t>
            </a:r>
            <a:r>
              <a:rPr lang="ru-RU" altLang="ru-RU" b="1" dirty="0">
                <a:solidFill>
                  <a:srgbClr val="3333FF"/>
                </a:solidFill>
              </a:rPr>
              <a:t> периода</a:t>
            </a:r>
          </a:p>
        </p:txBody>
      </p:sp>
      <p:sp>
        <p:nvSpPr>
          <p:cNvPr id="11" name="TextBox 10">
            <a:extLst>
              <a:ext uri="{FF2B5EF4-FFF2-40B4-BE49-F238E27FC236}">
                <a16:creationId xmlns:a16="http://schemas.microsoft.com/office/drawing/2014/main" xmlns="" id="{6485BF88-A6D7-4F4F-A1B3-8F1A852919CE}"/>
              </a:ext>
            </a:extLst>
          </p:cNvPr>
          <p:cNvSpPr txBox="1"/>
          <p:nvPr/>
        </p:nvSpPr>
        <p:spPr>
          <a:xfrm>
            <a:off x="6063851" y="5234716"/>
            <a:ext cx="3080149" cy="1477328"/>
          </a:xfrm>
          <a:prstGeom prst="rect">
            <a:avLst/>
          </a:prstGeom>
          <a:solidFill>
            <a:schemeClr val="bg1"/>
          </a:solidFill>
        </p:spPr>
        <p:txBody>
          <a:bodyPr wrap="square" rtlCol="0">
            <a:spAutoFit/>
          </a:bodyPr>
          <a:lstStyle/>
          <a:p>
            <a:pPr algn="ctr"/>
            <a:r>
              <a:rPr lang="ru-RU" altLang="ru-RU" b="1" dirty="0">
                <a:solidFill>
                  <a:srgbClr val="3333FF"/>
                </a:solidFill>
              </a:rPr>
              <a:t>в) –правая винтовая оси 3-его порядка, объект поворачивается на 120 на градусов и смещается на 1/</a:t>
            </a:r>
            <a:r>
              <a:rPr lang="en-US" altLang="ru-RU" b="1" dirty="0">
                <a:solidFill>
                  <a:srgbClr val="3333FF"/>
                </a:solidFill>
              </a:rPr>
              <a:t>3</a:t>
            </a:r>
            <a:r>
              <a:rPr lang="ru-RU" altLang="ru-RU" b="1" dirty="0">
                <a:solidFill>
                  <a:srgbClr val="3333FF"/>
                </a:solidFill>
              </a:rPr>
              <a:t> периода</a:t>
            </a:r>
            <a:endParaRPr lang="ru-RU" dirty="0"/>
          </a:p>
        </p:txBody>
      </p:sp>
    </p:spTree>
    <p:extLst>
      <p:ext uri="{BB962C8B-B14F-4D97-AF65-F5344CB8AC3E}">
        <p14:creationId xmlns:p14="http://schemas.microsoft.com/office/powerpoint/2010/main" val="1800198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TextBox 3">
            <a:extLst>
              <a:ext uri="{FF2B5EF4-FFF2-40B4-BE49-F238E27FC236}">
                <a16:creationId xmlns:a16="http://schemas.microsoft.com/office/drawing/2014/main" xmlns="" id="{FC99190D-A2DF-4DE6-9B3A-8966DEE963D7}"/>
              </a:ext>
            </a:extLst>
          </p:cNvPr>
          <p:cNvSpPr txBox="1">
            <a:spLocks noChangeArrowheads="1"/>
          </p:cNvSpPr>
          <p:nvPr/>
        </p:nvSpPr>
        <p:spPr bwMode="auto">
          <a:xfrm>
            <a:off x="0" y="0"/>
            <a:ext cx="9144000" cy="6461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ru-RU" altLang="ru-RU" sz="3600" b="1">
                <a:solidFill>
                  <a:srgbClr val="3333FF"/>
                </a:solidFill>
              </a:rPr>
              <a:t>Действие осей четвертого порядка</a:t>
            </a:r>
          </a:p>
        </p:txBody>
      </p:sp>
      <p:sp>
        <p:nvSpPr>
          <p:cNvPr id="50180" name="TextBox 4">
            <a:extLst>
              <a:ext uri="{FF2B5EF4-FFF2-40B4-BE49-F238E27FC236}">
                <a16:creationId xmlns:a16="http://schemas.microsoft.com/office/drawing/2014/main" xmlns="" id="{AAB3E3B8-A9C7-4851-891E-BBA6B8DCFB82}"/>
              </a:ext>
            </a:extLst>
          </p:cNvPr>
          <p:cNvSpPr txBox="1">
            <a:spLocks noChangeArrowheads="1"/>
          </p:cNvSpPr>
          <p:nvPr/>
        </p:nvSpPr>
        <p:spPr bwMode="auto">
          <a:xfrm>
            <a:off x="0" y="6027738"/>
            <a:ext cx="9144000" cy="8302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ru-RU" altLang="ru-RU" sz="2400" b="1" dirty="0">
                <a:solidFill>
                  <a:srgbClr val="3333FF"/>
                </a:solidFill>
              </a:rPr>
              <a:t>а) – поворотная ось четвертого порядка; </a:t>
            </a:r>
          </a:p>
          <a:p>
            <a:pPr algn="ctr" eaLnBrk="1" hangingPunct="1">
              <a:spcBef>
                <a:spcPct val="0"/>
              </a:spcBef>
              <a:buFontTx/>
              <a:buNone/>
            </a:pPr>
            <a:r>
              <a:rPr lang="ru-RU" altLang="ru-RU" sz="2400" b="1" dirty="0">
                <a:solidFill>
                  <a:srgbClr val="3333FF"/>
                </a:solidFill>
              </a:rPr>
              <a:t>б,</a:t>
            </a:r>
            <a:r>
              <a:rPr lang="en-US" altLang="ru-RU" sz="2400" b="1" dirty="0">
                <a:solidFill>
                  <a:srgbClr val="3333FF"/>
                </a:solidFill>
              </a:rPr>
              <a:t> </a:t>
            </a:r>
            <a:r>
              <a:rPr lang="ru-RU" altLang="ru-RU" sz="2400" b="1" dirty="0">
                <a:solidFill>
                  <a:srgbClr val="3333FF"/>
                </a:solidFill>
              </a:rPr>
              <a:t>в,</a:t>
            </a:r>
            <a:r>
              <a:rPr lang="en-US" altLang="ru-RU" sz="2400" b="1" dirty="0">
                <a:solidFill>
                  <a:srgbClr val="3333FF"/>
                </a:solidFill>
              </a:rPr>
              <a:t> </a:t>
            </a:r>
            <a:r>
              <a:rPr lang="ru-RU" altLang="ru-RU" sz="2400" b="1" dirty="0">
                <a:solidFill>
                  <a:srgbClr val="3333FF"/>
                </a:solidFill>
              </a:rPr>
              <a:t>г) – винтовые оси четвертого порядка</a:t>
            </a:r>
          </a:p>
        </p:txBody>
      </p:sp>
      <p:pic>
        <p:nvPicPr>
          <p:cNvPr id="54276" name="Рисунок 2">
            <a:extLst>
              <a:ext uri="{FF2B5EF4-FFF2-40B4-BE49-F238E27FC236}">
                <a16:creationId xmlns:a16="http://schemas.microsoft.com/office/drawing/2014/main" xmlns="" id="{F4C142BC-1ADA-4BEC-A3AE-5159EC00065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6388" y="720725"/>
            <a:ext cx="8531225" cy="515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17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427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01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9" grpId="0" animBg="1"/>
      <p:bldP spid="50180"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3" descr="H:\Temprorary files\Educations\Educational process\MSU\2012-2013\Figs\axis-6a.bmp">
            <a:extLst>
              <a:ext uri="{FF2B5EF4-FFF2-40B4-BE49-F238E27FC236}">
                <a16:creationId xmlns:a16="http://schemas.microsoft.com/office/drawing/2014/main" xmlns="" id="{46C1091F-7B06-4BB3-A9F2-5B22D07DB3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671513"/>
            <a:ext cx="7808912"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3" name="TextBox 3">
            <a:extLst>
              <a:ext uri="{FF2B5EF4-FFF2-40B4-BE49-F238E27FC236}">
                <a16:creationId xmlns:a16="http://schemas.microsoft.com/office/drawing/2014/main" xmlns="" id="{B1FEF58F-8497-4E80-8FDF-051EC12762C4}"/>
              </a:ext>
            </a:extLst>
          </p:cNvPr>
          <p:cNvSpPr txBox="1">
            <a:spLocks noChangeArrowheads="1"/>
          </p:cNvSpPr>
          <p:nvPr/>
        </p:nvSpPr>
        <p:spPr bwMode="auto">
          <a:xfrm>
            <a:off x="0" y="0"/>
            <a:ext cx="9144000" cy="6461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ru-RU" altLang="ru-RU" sz="3600" b="1">
                <a:solidFill>
                  <a:srgbClr val="3333FF"/>
                </a:solidFill>
              </a:rPr>
              <a:t>Действие осей шестого порядка</a:t>
            </a:r>
          </a:p>
        </p:txBody>
      </p:sp>
      <p:sp>
        <p:nvSpPr>
          <p:cNvPr id="51204" name="TextBox 4">
            <a:extLst>
              <a:ext uri="{FF2B5EF4-FFF2-40B4-BE49-F238E27FC236}">
                <a16:creationId xmlns:a16="http://schemas.microsoft.com/office/drawing/2014/main" xmlns="" id="{42385BE2-CAA8-47B3-A2DF-ECAE49461AAC}"/>
              </a:ext>
            </a:extLst>
          </p:cNvPr>
          <p:cNvSpPr txBox="1">
            <a:spLocks noChangeArrowheads="1"/>
          </p:cNvSpPr>
          <p:nvPr/>
        </p:nvSpPr>
        <p:spPr bwMode="auto">
          <a:xfrm>
            <a:off x="0" y="6149975"/>
            <a:ext cx="9144000" cy="7080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ru-RU" altLang="ru-RU" sz="2000" b="1">
                <a:solidFill>
                  <a:srgbClr val="3333FF"/>
                </a:solidFill>
              </a:rPr>
              <a:t>а) – поворотная ось шестого порядка; </a:t>
            </a:r>
          </a:p>
          <a:p>
            <a:pPr algn="ctr" eaLnBrk="1" hangingPunct="1">
              <a:spcBef>
                <a:spcPct val="0"/>
              </a:spcBef>
              <a:buFontTx/>
              <a:buNone/>
            </a:pPr>
            <a:r>
              <a:rPr lang="ru-RU" altLang="ru-RU" sz="2000" b="1">
                <a:solidFill>
                  <a:srgbClr val="3333FF"/>
                </a:solidFill>
              </a:rPr>
              <a:t>б,</a:t>
            </a:r>
            <a:r>
              <a:rPr lang="en-US" altLang="ru-RU" sz="2000" b="1">
                <a:solidFill>
                  <a:srgbClr val="3333FF"/>
                </a:solidFill>
              </a:rPr>
              <a:t> </a:t>
            </a:r>
            <a:r>
              <a:rPr lang="ru-RU" altLang="ru-RU" sz="2000" b="1">
                <a:solidFill>
                  <a:srgbClr val="3333FF"/>
                </a:solidFill>
              </a:rPr>
              <a:t>в,</a:t>
            </a:r>
            <a:r>
              <a:rPr lang="en-US" altLang="ru-RU" sz="2000" b="1">
                <a:solidFill>
                  <a:srgbClr val="3333FF"/>
                </a:solidFill>
              </a:rPr>
              <a:t> </a:t>
            </a:r>
            <a:r>
              <a:rPr lang="ru-RU" altLang="ru-RU" sz="2000" b="1">
                <a:solidFill>
                  <a:srgbClr val="3333FF"/>
                </a:solidFill>
              </a:rPr>
              <a:t>г</a:t>
            </a:r>
            <a:r>
              <a:rPr lang="en-US" altLang="ru-RU" sz="2000" b="1">
                <a:solidFill>
                  <a:srgbClr val="3333FF"/>
                </a:solidFill>
              </a:rPr>
              <a:t> </a:t>
            </a:r>
            <a:r>
              <a:rPr lang="ru-RU" altLang="ru-RU" sz="2000" b="1">
                <a:solidFill>
                  <a:srgbClr val="3333FF"/>
                </a:solidFill>
              </a:rPr>
              <a:t>,д,</a:t>
            </a:r>
            <a:r>
              <a:rPr lang="en-US" altLang="ru-RU" sz="2000" b="1">
                <a:solidFill>
                  <a:srgbClr val="3333FF"/>
                </a:solidFill>
              </a:rPr>
              <a:t> </a:t>
            </a:r>
            <a:r>
              <a:rPr lang="ru-RU" altLang="ru-RU" sz="2000" b="1">
                <a:solidFill>
                  <a:srgbClr val="3333FF"/>
                </a:solidFill>
              </a:rPr>
              <a:t>е) – винтовые оси</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0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120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2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animBg="1"/>
      <p:bldP spid="51204"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6">
            <a:extLst>
              <a:ext uri="{FF2B5EF4-FFF2-40B4-BE49-F238E27FC236}">
                <a16:creationId xmlns:a16="http://schemas.microsoft.com/office/drawing/2014/main" xmlns="" id="{4CCD69F0-71BC-4A75-AB6E-81FED06C4B05}"/>
              </a:ext>
            </a:extLst>
          </p:cNvPr>
          <p:cNvSpPr txBox="1">
            <a:spLocks noChangeArrowheads="1"/>
          </p:cNvSpPr>
          <p:nvPr/>
        </p:nvSpPr>
        <p:spPr bwMode="auto">
          <a:xfrm>
            <a:off x="14288" y="0"/>
            <a:ext cx="9129712" cy="107721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ru-RU" altLang="ru-RU" b="1" dirty="0"/>
              <a:t>Типы и обозначения </a:t>
            </a:r>
          </a:p>
          <a:p>
            <a:pPr algn="ctr" eaLnBrk="1" hangingPunct="1">
              <a:spcBef>
                <a:spcPct val="0"/>
              </a:spcBef>
              <a:buFontTx/>
              <a:buNone/>
            </a:pPr>
            <a:r>
              <a:rPr lang="ru-RU" altLang="ru-RU" b="1" dirty="0">
                <a:solidFill>
                  <a:srgbClr val="3333FF"/>
                </a:solidFill>
              </a:rPr>
              <a:t>винтовых осей симметрии</a:t>
            </a:r>
          </a:p>
        </p:txBody>
      </p:sp>
      <p:graphicFrame>
        <p:nvGraphicFramePr>
          <p:cNvPr id="3" name="Таблица 2">
            <a:extLst>
              <a:ext uri="{FF2B5EF4-FFF2-40B4-BE49-F238E27FC236}">
                <a16:creationId xmlns:a16="http://schemas.microsoft.com/office/drawing/2014/main" xmlns="" id="{E9E4272A-C7CF-4C53-8896-6F0BF469B993}"/>
              </a:ext>
            </a:extLst>
          </p:cNvPr>
          <p:cNvGraphicFramePr>
            <a:graphicFrameLocks noGrp="1"/>
          </p:cNvGraphicFramePr>
          <p:nvPr>
            <p:extLst>
              <p:ext uri="{D42A27DB-BD31-4B8C-83A1-F6EECF244321}">
                <p14:modId xmlns:p14="http://schemas.microsoft.com/office/powerpoint/2010/main" val="3782903665"/>
              </p:ext>
            </p:extLst>
          </p:nvPr>
        </p:nvGraphicFramePr>
        <p:xfrm>
          <a:off x="0" y="1431161"/>
          <a:ext cx="9129712" cy="4297680"/>
        </p:xfrm>
        <a:graphic>
          <a:graphicData uri="http://schemas.openxmlformats.org/drawingml/2006/table">
            <a:tbl>
              <a:tblPr firstRow="1" bandRow="1">
                <a:tableStyleId>{5C22544A-7EE6-4342-B048-85BDC9FD1C3A}</a:tableStyleId>
              </a:tblPr>
              <a:tblGrid>
                <a:gridCol w="2109440">
                  <a:extLst>
                    <a:ext uri="{9D8B030D-6E8A-4147-A177-3AD203B41FA5}">
                      <a16:colId xmlns:a16="http://schemas.microsoft.com/office/drawing/2014/main" xmlns="" val="1724391779"/>
                    </a:ext>
                  </a:extLst>
                </a:gridCol>
                <a:gridCol w="2232248">
                  <a:extLst>
                    <a:ext uri="{9D8B030D-6E8A-4147-A177-3AD203B41FA5}">
                      <a16:colId xmlns:a16="http://schemas.microsoft.com/office/drawing/2014/main" xmlns="" val="72642689"/>
                    </a:ext>
                  </a:extLst>
                </a:gridCol>
                <a:gridCol w="2246536">
                  <a:extLst>
                    <a:ext uri="{9D8B030D-6E8A-4147-A177-3AD203B41FA5}">
                      <a16:colId xmlns:a16="http://schemas.microsoft.com/office/drawing/2014/main" xmlns="" val="537361609"/>
                    </a:ext>
                  </a:extLst>
                </a:gridCol>
                <a:gridCol w="2541488">
                  <a:extLst>
                    <a:ext uri="{9D8B030D-6E8A-4147-A177-3AD203B41FA5}">
                      <a16:colId xmlns:a16="http://schemas.microsoft.com/office/drawing/2014/main" xmlns="" val="557608373"/>
                    </a:ext>
                  </a:extLst>
                </a:gridCol>
              </a:tblGrid>
              <a:tr h="370840">
                <a:tc>
                  <a:txBody>
                    <a:bodyPr/>
                    <a:lstStyle/>
                    <a:p>
                      <a:pPr algn="ctr"/>
                      <a:r>
                        <a:rPr lang="ru-RU" dirty="0">
                          <a:solidFill>
                            <a:schemeClr val="tx1"/>
                          </a:solidFill>
                          <a:latin typeface="Arial" panose="020B0604020202020204" pitchFamily="34" charset="0"/>
                          <a:cs typeface="Arial" panose="020B0604020202020204" pitchFamily="34" charset="0"/>
                        </a:rPr>
                        <a:t>Наименования осей</a:t>
                      </a:r>
                    </a:p>
                  </a:txBody>
                  <a:tcPr/>
                </a:tc>
                <a:tc>
                  <a:txBody>
                    <a:bodyPr/>
                    <a:lstStyle/>
                    <a:p>
                      <a:pPr algn="ctr"/>
                      <a:r>
                        <a:rPr lang="ru-RU" dirty="0">
                          <a:solidFill>
                            <a:schemeClr val="tx1"/>
                          </a:solidFill>
                          <a:latin typeface="Arial" panose="020B0604020202020204" pitchFamily="34" charset="0"/>
                          <a:cs typeface="Arial" panose="020B0604020202020204" pitchFamily="34" charset="0"/>
                        </a:rPr>
                        <a:t>Символы осей</a:t>
                      </a:r>
                    </a:p>
                  </a:txBody>
                  <a:tcPr/>
                </a:tc>
                <a:tc>
                  <a:txBody>
                    <a:bodyPr/>
                    <a:lstStyle/>
                    <a:p>
                      <a:pPr algn="ctr"/>
                      <a:r>
                        <a:rPr lang="ru-RU" dirty="0">
                          <a:solidFill>
                            <a:schemeClr val="tx1"/>
                          </a:solidFill>
                          <a:latin typeface="Arial" panose="020B0604020202020204" pitchFamily="34" charset="0"/>
                          <a:cs typeface="Arial" panose="020B0604020202020204" pitchFamily="34" charset="0"/>
                        </a:rPr>
                        <a:t>Графическое обозначение</a:t>
                      </a:r>
                    </a:p>
                  </a:txBody>
                  <a:tcPr/>
                </a:tc>
                <a:tc>
                  <a:txBody>
                    <a:bodyPr/>
                    <a:lstStyle/>
                    <a:p>
                      <a:pPr algn="ctr"/>
                      <a:r>
                        <a:rPr lang="ru-RU" dirty="0">
                          <a:solidFill>
                            <a:schemeClr val="tx1"/>
                          </a:solidFill>
                          <a:latin typeface="Arial" panose="020B0604020202020204" pitchFamily="34" charset="0"/>
                          <a:cs typeface="Arial" panose="020B0604020202020204" pitchFamily="34" charset="0"/>
                        </a:rPr>
                        <a:t>Величина трансляции</a:t>
                      </a:r>
                      <a:r>
                        <a:rPr lang="ru-RU" baseline="30000" dirty="0">
                          <a:solidFill>
                            <a:schemeClr val="tx1"/>
                          </a:solidFill>
                          <a:latin typeface="Arial" panose="020B0604020202020204" pitchFamily="34" charset="0"/>
                          <a:cs typeface="Arial" panose="020B0604020202020204" pitchFamily="34" charset="0"/>
                        </a:rPr>
                        <a:t>1)</a:t>
                      </a:r>
                    </a:p>
                  </a:txBody>
                  <a:tcPr/>
                </a:tc>
                <a:extLst>
                  <a:ext uri="{0D108BD9-81ED-4DB2-BD59-A6C34878D82A}">
                    <a16:rowId xmlns:a16="http://schemas.microsoft.com/office/drawing/2014/main" xmlns="" val="2878223843"/>
                  </a:ext>
                </a:extLst>
              </a:tr>
              <a:tr h="370840">
                <a:tc>
                  <a:txBody>
                    <a:bodyPr/>
                    <a:lstStyle/>
                    <a:p>
                      <a:pPr algn="ctr"/>
                      <a:r>
                        <a:rPr lang="ru-RU" dirty="0">
                          <a:latin typeface="Arial" panose="020B0604020202020204" pitchFamily="34" charset="0"/>
                          <a:cs typeface="Arial" panose="020B0604020202020204" pitchFamily="34" charset="0"/>
                        </a:rPr>
                        <a:t>Двойная </a:t>
                      </a:r>
                    </a:p>
                    <a:p>
                      <a:pPr algn="ctr"/>
                      <a:r>
                        <a:rPr lang="ru-RU" dirty="0">
                          <a:latin typeface="Arial" panose="020B0604020202020204" pitchFamily="34" charset="0"/>
                          <a:cs typeface="Arial" panose="020B0604020202020204" pitchFamily="34" charset="0"/>
                        </a:rPr>
                        <a:t>винтовая ось</a:t>
                      </a:r>
                    </a:p>
                    <a:p>
                      <a:pPr algn="ctr"/>
                      <a:endParaRPr lang="ru-RU" dirty="0">
                        <a:latin typeface="Arial" panose="020B0604020202020204" pitchFamily="34" charset="0"/>
                        <a:cs typeface="Arial" panose="020B0604020202020204" pitchFamily="34" charset="0"/>
                      </a:endParaRPr>
                    </a:p>
                  </a:txBody>
                  <a:tcPr/>
                </a:tc>
                <a:tc>
                  <a:txBody>
                    <a:bodyPr/>
                    <a:lstStyle/>
                    <a:p>
                      <a:pPr algn="ctr"/>
                      <a:endParaRPr lang="ru-RU" dirty="0">
                        <a:latin typeface="Arial" panose="020B0604020202020204" pitchFamily="34" charset="0"/>
                        <a:cs typeface="Arial" panose="020B0604020202020204" pitchFamily="34" charset="0"/>
                      </a:endParaRPr>
                    </a:p>
                    <a:p>
                      <a:pPr algn="ctr"/>
                      <a:r>
                        <a:rPr lang="ru-RU" dirty="0">
                          <a:latin typeface="Arial" panose="020B0604020202020204" pitchFamily="34" charset="0"/>
                          <a:cs typeface="Arial" panose="020B0604020202020204" pitchFamily="34" charset="0"/>
                        </a:rPr>
                        <a:t>2</a:t>
                      </a:r>
                      <a:r>
                        <a:rPr lang="ru-RU" baseline="-25000" dirty="0">
                          <a:latin typeface="Arial" panose="020B0604020202020204" pitchFamily="34" charset="0"/>
                          <a:cs typeface="Arial" panose="020B0604020202020204" pitchFamily="34" charset="0"/>
                        </a:rPr>
                        <a:t>1</a:t>
                      </a:r>
                    </a:p>
                  </a:txBody>
                  <a:tcPr/>
                </a:tc>
                <a:tc>
                  <a:txBody>
                    <a:bodyPr/>
                    <a:lstStyle/>
                    <a:p>
                      <a:pPr algn="ctr"/>
                      <a:endParaRPr lang="ru-RU" dirty="0">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ru-RU" dirty="0">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ru-RU" dirty="0">
                          <a:latin typeface="Arial" panose="020B0604020202020204" pitchFamily="34" charset="0"/>
                          <a:cs typeface="Arial" panose="020B0604020202020204" pitchFamily="34" charset="0"/>
                        </a:rPr>
                        <a:t>1/2</a:t>
                      </a:r>
                    </a:p>
                    <a:p>
                      <a:pPr algn="ctr"/>
                      <a:endParaRPr lang="ru-RU"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4012810293"/>
                  </a:ext>
                </a:extLst>
              </a:tr>
              <a:tr h="370840">
                <a:tc>
                  <a:txBody>
                    <a:bodyPr/>
                    <a:lstStyle/>
                    <a:p>
                      <a:pPr algn="ctr"/>
                      <a:r>
                        <a:rPr lang="ru-RU" dirty="0">
                          <a:latin typeface="Arial" panose="020B0604020202020204" pitchFamily="34" charset="0"/>
                          <a:cs typeface="Arial" panose="020B0604020202020204" pitchFamily="34" charset="0"/>
                        </a:rPr>
                        <a:t>Тройные </a:t>
                      </a:r>
                    </a:p>
                    <a:p>
                      <a:pPr algn="ctr"/>
                      <a:r>
                        <a:rPr lang="ru-RU" dirty="0">
                          <a:latin typeface="Arial" panose="020B0604020202020204" pitchFamily="34" charset="0"/>
                          <a:cs typeface="Arial" panose="020B0604020202020204" pitchFamily="34" charset="0"/>
                        </a:rPr>
                        <a:t>винтовые оси</a:t>
                      </a:r>
                    </a:p>
                    <a:p>
                      <a:pPr algn="ctr"/>
                      <a:endParaRPr lang="ru-RU" dirty="0">
                        <a:latin typeface="Arial" panose="020B0604020202020204" pitchFamily="34" charset="0"/>
                        <a:cs typeface="Arial" panose="020B0604020202020204" pitchFamily="34" charset="0"/>
                      </a:endParaRPr>
                    </a:p>
                  </a:txBody>
                  <a:tcPr/>
                </a:tc>
                <a:tc>
                  <a:txBody>
                    <a:bodyPr/>
                    <a:lstStyle/>
                    <a:p>
                      <a:pPr algn="ctr"/>
                      <a:endParaRPr lang="ru-RU" dirty="0">
                        <a:latin typeface="Arial" panose="020B0604020202020204" pitchFamily="34" charset="0"/>
                        <a:cs typeface="Arial" panose="020B0604020202020204" pitchFamily="34" charset="0"/>
                      </a:endParaRPr>
                    </a:p>
                    <a:p>
                      <a:pPr algn="ctr"/>
                      <a:r>
                        <a:rPr lang="ru-RU" dirty="0">
                          <a:latin typeface="Arial" panose="020B0604020202020204" pitchFamily="34" charset="0"/>
                          <a:cs typeface="Arial" panose="020B0604020202020204" pitchFamily="34" charset="0"/>
                        </a:rPr>
                        <a:t>3</a:t>
                      </a:r>
                      <a:r>
                        <a:rPr lang="ru-RU" baseline="-25000" dirty="0">
                          <a:latin typeface="Arial" panose="020B0604020202020204" pitchFamily="34" charset="0"/>
                          <a:cs typeface="Arial" panose="020B0604020202020204" pitchFamily="34" charset="0"/>
                        </a:rPr>
                        <a:t>1</a:t>
                      </a:r>
                      <a:r>
                        <a:rPr lang="ru-RU" dirty="0">
                          <a:latin typeface="Arial" panose="020B0604020202020204" pitchFamily="34" charset="0"/>
                          <a:cs typeface="Arial" panose="020B0604020202020204" pitchFamily="34" charset="0"/>
                        </a:rPr>
                        <a:t>      3</a:t>
                      </a:r>
                      <a:r>
                        <a:rPr lang="ru-RU" baseline="-25000" dirty="0">
                          <a:latin typeface="Arial" panose="020B0604020202020204" pitchFamily="34" charset="0"/>
                          <a:cs typeface="Arial" panose="020B0604020202020204" pitchFamily="34" charset="0"/>
                        </a:rPr>
                        <a:t>2</a:t>
                      </a:r>
                    </a:p>
                  </a:txBody>
                  <a:tcPr/>
                </a:tc>
                <a:tc>
                  <a:txBody>
                    <a:bodyPr/>
                    <a:lstStyle/>
                    <a:p>
                      <a:pPr algn="ctr"/>
                      <a:endParaRPr lang="ru-RU" dirty="0">
                        <a:latin typeface="Arial" panose="020B0604020202020204" pitchFamily="34" charset="0"/>
                        <a:cs typeface="Arial" panose="020B0604020202020204" pitchFamily="34" charset="0"/>
                      </a:endParaRPr>
                    </a:p>
                  </a:txBody>
                  <a:tcPr/>
                </a:tc>
                <a:tc>
                  <a:txBody>
                    <a:bodyPr/>
                    <a:lstStyle/>
                    <a:p>
                      <a:pPr algn="ctr"/>
                      <a:endParaRPr lang="ru-RU" dirty="0">
                        <a:latin typeface="Arial" panose="020B0604020202020204" pitchFamily="34" charset="0"/>
                        <a:cs typeface="Arial" panose="020B0604020202020204" pitchFamily="34" charset="0"/>
                      </a:endParaRPr>
                    </a:p>
                    <a:p>
                      <a:pPr algn="ctr"/>
                      <a:r>
                        <a:rPr lang="ru-RU" dirty="0">
                          <a:latin typeface="Arial" panose="020B0604020202020204" pitchFamily="34" charset="0"/>
                          <a:cs typeface="Arial" panose="020B0604020202020204" pitchFamily="34" charset="0"/>
                        </a:rPr>
                        <a:t>1/3      2/3</a:t>
                      </a:r>
                    </a:p>
                  </a:txBody>
                  <a:tcPr/>
                </a:tc>
                <a:extLst>
                  <a:ext uri="{0D108BD9-81ED-4DB2-BD59-A6C34878D82A}">
                    <a16:rowId xmlns:a16="http://schemas.microsoft.com/office/drawing/2014/main" xmlns="" val="671582297"/>
                  </a:ext>
                </a:extLst>
              </a:tr>
              <a:tr h="370840">
                <a:tc>
                  <a:txBody>
                    <a:bodyPr/>
                    <a:lstStyle/>
                    <a:p>
                      <a:pPr algn="ctr"/>
                      <a:r>
                        <a:rPr lang="ru-RU" dirty="0">
                          <a:latin typeface="Arial" panose="020B0604020202020204" pitchFamily="34" charset="0"/>
                          <a:cs typeface="Arial" panose="020B0604020202020204" pitchFamily="34" charset="0"/>
                        </a:rPr>
                        <a:t>Четверные винтовые </a:t>
                      </a:r>
                    </a:p>
                    <a:p>
                      <a:pPr algn="ctr"/>
                      <a:r>
                        <a:rPr lang="ru-RU" dirty="0">
                          <a:latin typeface="Arial" panose="020B0604020202020204" pitchFamily="34" charset="0"/>
                          <a:cs typeface="Arial" panose="020B0604020202020204" pitchFamily="34" charset="0"/>
                        </a:rPr>
                        <a:t>оси</a:t>
                      </a:r>
                    </a:p>
                  </a:txBody>
                  <a:tcPr/>
                </a:tc>
                <a:tc>
                  <a:txBody>
                    <a:bodyPr/>
                    <a:lstStyle/>
                    <a:p>
                      <a:pPr algn="ctr"/>
                      <a:endParaRPr lang="ru-RU" dirty="0">
                        <a:latin typeface="Arial" panose="020B0604020202020204" pitchFamily="34" charset="0"/>
                        <a:cs typeface="Arial" panose="020B0604020202020204" pitchFamily="34" charset="0"/>
                      </a:endParaRPr>
                    </a:p>
                    <a:p>
                      <a:pPr algn="ctr"/>
                      <a:r>
                        <a:rPr lang="ru-RU" dirty="0">
                          <a:latin typeface="Arial" panose="020B0604020202020204" pitchFamily="34" charset="0"/>
                          <a:cs typeface="Arial" panose="020B0604020202020204" pitchFamily="34" charset="0"/>
                        </a:rPr>
                        <a:t>4</a:t>
                      </a:r>
                      <a:r>
                        <a:rPr lang="ru-RU" baseline="-25000" dirty="0">
                          <a:latin typeface="Arial" panose="020B0604020202020204" pitchFamily="34" charset="0"/>
                          <a:cs typeface="Arial" panose="020B0604020202020204" pitchFamily="34" charset="0"/>
                        </a:rPr>
                        <a:t>1</a:t>
                      </a:r>
                      <a:r>
                        <a:rPr lang="ru-RU" dirty="0">
                          <a:latin typeface="Arial" panose="020B0604020202020204" pitchFamily="34" charset="0"/>
                          <a:cs typeface="Arial" panose="020B0604020202020204" pitchFamily="34" charset="0"/>
                        </a:rPr>
                        <a:t>   4</a:t>
                      </a:r>
                      <a:r>
                        <a:rPr lang="ru-RU" baseline="-25000" dirty="0">
                          <a:latin typeface="Arial" panose="020B0604020202020204" pitchFamily="34" charset="0"/>
                          <a:cs typeface="Arial" panose="020B0604020202020204" pitchFamily="34" charset="0"/>
                        </a:rPr>
                        <a:t>2</a:t>
                      </a:r>
                      <a:r>
                        <a:rPr lang="ru-RU" dirty="0">
                          <a:latin typeface="Arial" panose="020B0604020202020204" pitchFamily="34" charset="0"/>
                          <a:cs typeface="Arial" panose="020B0604020202020204" pitchFamily="34" charset="0"/>
                        </a:rPr>
                        <a:t>   4</a:t>
                      </a:r>
                      <a:r>
                        <a:rPr lang="ru-RU" baseline="-25000" dirty="0">
                          <a:latin typeface="Arial" panose="020B0604020202020204" pitchFamily="34" charset="0"/>
                          <a:cs typeface="Arial" panose="020B0604020202020204" pitchFamily="34" charset="0"/>
                        </a:rPr>
                        <a:t>3</a:t>
                      </a:r>
                    </a:p>
                  </a:txBody>
                  <a:tcPr/>
                </a:tc>
                <a:tc>
                  <a:txBody>
                    <a:bodyPr/>
                    <a:lstStyle/>
                    <a:p>
                      <a:pPr algn="ctr"/>
                      <a:endParaRPr lang="ru-RU" dirty="0">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ru-RU" dirty="0">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ru-RU" dirty="0">
                          <a:latin typeface="Arial" panose="020B0604020202020204" pitchFamily="34" charset="0"/>
                          <a:cs typeface="Arial" panose="020B0604020202020204" pitchFamily="34" charset="0"/>
                        </a:rPr>
                        <a:t>1/4   2/4=1/2   3/4</a:t>
                      </a:r>
                    </a:p>
                    <a:p>
                      <a:pPr algn="ctr"/>
                      <a:endParaRPr lang="ru-RU"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2026695962"/>
                  </a:ext>
                </a:extLst>
              </a:tr>
              <a:tr h="370840">
                <a:tc>
                  <a:txBody>
                    <a:bodyPr/>
                    <a:lstStyle/>
                    <a:p>
                      <a:pPr algn="ctr"/>
                      <a:r>
                        <a:rPr lang="ru-RU" sz="1800" dirty="0">
                          <a:latin typeface="Arial" panose="020B0604020202020204" pitchFamily="34" charset="0"/>
                          <a:cs typeface="Arial" panose="020B0604020202020204" pitchFamily="34" charset="0"/>
                        </a:rPr>
                        <a:t>Шестерные винтовые оси</a:t>
                      </a:r>
                    </a:p>
                    <a:p>
                      <a:pPr algn="ctr"/>
                      <a:endParaRPr lang="ru-RU" sz="1800" dirty="0">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ru-RU" sz="1800" dirty="0">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ru-RU" sz="1800" dirty="0">
                          <a:latin typeface="Arial" panose="020B0604020202020204" pitchFamily="34" charset="0"/>
                          <a:cs typeface="Arial" panose="020B0604020202020204" pitchFamily="34" charset="0"/>
                        </a:rPr>
                        <a:t>6</a:t>
                      </a:r>
                      <a:r>
                        <a:rPr lang="ru-RU" sz="1800" baseline="-25000" dirty="0">
                          <a:latin typeface="Arial" panose="020B0604020202020204" pitchFamily="34" charset="0"/>
                          <a:cs typeface="Arial" panose="020B0604020202020204" pitchFamily="34" charset="0"/>
                        </a:rPr>
                        <a:t>1</a:t>
                      </a:r>
                      <a:r>
                        <a:rPr lang="ru-RU" sz="1800" dirty="0">
                          <a:latin typeface="Arial" panose="020B0604020202020204" pitchFamily="34" charset="0"/>
                          <a:cs typeface="Arial" panose="020B0604020202020204" pitchFamily="34" charset="0"/>
                        </a:rPr>
                        <a:t>   6</a:t>
                      </a:r>
                      <a:r>
                        <a:rPr lang="ru-RU" sz="1800" baseline="-25000" dirty="0">
                          <a:latin typeface="Arial" panose="020B0604020202020204" pitchFamily="34" charset="0"/>
                          <a:cs typeface="Arial" panose="020B0604020202020204" pitchFamily="34" charset="0"/>
                        </a:rPr>
                        <a:t>2</a:t>
                      </a:r>
                      <a:r>
                        <a:rPr lang="ru-RU" sz="1800" dirty="0">
                          <a:latin typeface="Arial" panose="020B0604020202020204" pitchFamily="34" charset="0"/>
                          <a:cs typeface="Arial" panose="020B0604020202020204" pitchFamily="34" charset="0"/>
                        </a:rPr>
                        <a:t>   6</a:t>
                      </a:r>
                      <a:r>
                        <a:rPr lang="ru-RU" sz="1800" baseline="-25000" dirty="0">
                          <a:latin typeface="Arial" panose="020B0604020202020204" pitchFamily="34" charset="0"/>
                          <a:cs typeface="Arial" panose="020B0604020202020204" pitchFamily="34" charset="0"/>
                        </a:rPr>
                        <a:t>3</a:t>
                      </a:r>
                      <a:r>
                        <a:rPr lang="ru-RU" sz="1800" baseline="0" dirty="0">
                          <a:latin typeface="Arial" panose="020B0604020202020204" pitchFamily="34" charset="0"/>
                          <a:cs typeface="Arial" panose="020B0604020202020204" pitchFamily="34" charset="0"/>
                        </a:rPr>
                        <a:t>   6</a:t>
                      </a:r>
                      <a:r>
                        <a:rPr lang="ru-RU" sz="1800" baseline="-25000" dirty="0">
                          <a:latin typeface="Arial" panose="020B0604020202020204" pitchFamily="34" charset="0"/>
                          <a:cs typeface="Arial" panose="020B0604020202020204" pitchFamily="34" charset="0"/>
                        </a:rPr>
                        <a:t>4</a:t>
                      </a:r>
                      <a:r>
                        <a:rPr lang="ru-RU" sz="1800" baseline="0" dirty="0">
                          <a:latin typeface="Arial" panose="020B0604020202020204" pitchFamily="34" charset="0"/>
                          <a:cs typeface="Arial" panose="020B0604020202020204" pitchFamily="34" charset="0"/>
                        </a:rPr>
                        <a:t>   6</a:t>
                      </a:r>
                      <a:r>
                        <a:rPr lang="ru-RU" sz="1800" baseline="-25000" dirty="0">
                          <a:latin typeface="Arial" panose="020B0604020202020204" pitchFamily="34" charset="0"/>
                          <a:cs typeface="Arial" panose="020B0604020202020204" pitchFamily="34" charset="0"/>
                        </a:rPr>
                        <a:t>5</a:t>
                      </a:r>
                      <a:r>
                        <a:rPr lang="ru-RU" sz="1800" baseline="0" dirty="0">
                          <a:latin typeface="Arial" panose="020B0604020202020204" pitchFamily="34" charset="0"/>
                          <a:cs typeface="Arial" panose="020B0604020202020204" pitchFamily="34" charset="0"/>
                        </a:rPr>
                        <a:t> </a:t>
                      </a:r>
                      <a:r>
                        <a:rPr lang="ru-RU" sz="1800" baseline="-25000" dirty="0">
                          <a:latin typeface="Arial" panose="020B0604020202020204" pitchFamily="34" charset="0"/>
                          <a:cs typeface="Arial" panose="020B0604020202020204" pitchFamily="34" charset="0"/>
                        </a:rPr>
                        <a:t> </a:t>
                      </a:r>
                    </a:p>
                    <a:p>
                      <a:pPr algn="ctr"/>
                      <a:endParaRPr lang="ru-RU" sz="1800" baseline="-25000" dirty="0">
                        <a:latin typeface="Arial" panose="020B0604020202020204" pitchFamily="34" charset="0"/>
                        <a:cs typeface="Arial" panose="020B0604020202020204" pitchFamily="34" charset="0"/>
                      </a:endParaRPr>
                    </a:p>
                  </a:txBody>
                  <a:tcPr/>
                </a:tc>
                <a:tc>
                  <a:txBody>
                    <a:bodyPr/>
                    <a:lstStyle/>
                    <a:p>
                      <a:pPr algn="ctr"/>
                      <a:endParaRPr lang="ru-RU" sz="1800" dirty="0">
                        <a:latin typeface="Arial" panose="020B0604020202020204" pitchFamily="34" charset="0"/>
                        <a:cs typeface="Arial" panose="020B0604020202020204" pitchFamily="34" charset="0"/>
                      </a:endParaRPr>
                    </a:p>
                  </a:txBody>
                  <a:tcPr/>
                </a:tc>
                <a:tc>
                  <a:txBody>
                    <a:bodyPr/>
                    <a:lstStyle/>
                    <a:p>
                      <a:pPr algn="ctr"/>
                      <a:r>
                        <a:rPr lang="ru-RU" sz="1800" dirty="0">
                          <a:latin typeface="Arial" panose="020B0604020202020204" pitchFamily="34" charset="0"/>
                          <a:cs typeface="Arial" panose="020B0604020202020204" pitchFamily="34" charset="0"/>
                        </a:rPr>
                        <a:t>1/6  2/6=1/3  3/6=1/2  4/6=2/3  5/6</a:t>
                      </a:r>
                    </a:p>
                  </a:txBody>
                  <a:tcPr/>
                </a:tc>
                <a:extLst>
                  <a:ext uri="{0D108BD9-81ED-4DB2-BD59-A6C34878D82A}">
                    <a16:rowId xmlns:a16="http://schemas.microsoft.com/office/drawing/2014/main" xmlns="" val="2478965097"/>
                  </a:ext>
                </a:extLst>
              </a:tr>
            </a:tbl>
          </a:graphicData>
        </a:graphic>
      </p:graphicFrame>
      <p:pic>
        <p:nvPicPr>
          <p:cNvPr id="5" name="Рисунок 4">
            <a:extLst>
              <a:ext uri="{FF2B5EF4-FFF2-40B4-BE49-F238E27FC236}">
                <a16:creationId xmlns:a16="http://schemas.microsoft.com/office/drawing/2014/main" xmlns="" id="{45B5060F-EED2-4BD5-BBF4-C44BF86CDFB4}"/>
              </a:ext>
            </a:extLst>
          </p:cNvPr>
          <p:cNvPicPr>
            <a:picLocks noChangeAspect="1"/>
          </p:cNvPicPr>
          <p:nvPr/>
        </p:nvPicPr>
        <p:blipFill>
          <a:blip r:embed="rId3"/>
          <a:stretch>
            <a:fillRect/>
          </a:stretch>
        </p:blipFill>
        <p:spPr>
          <a:xfrm>
            <a:off x="5397996" y="2278826"/>
            <a:ext cx="428625" cy="371475"/>
          </a:xfrm>
          <a:prstGeom prst="rect">
            <a:avLst/>
          </a:prstGeom>
        </p:spPr>
      </p:pic>
      <p:pic>
        <p:nvPicPr>
          <p:cNvPr id="7" name="Рисунок 6">
            <a:extLst>
              <a:ext uri="{FF2B5EF4-FFF2-40B4-BE49-F238E27FC236}">
                <a16:creationId xmlns:a16="http://schemas.microsoft.com/office/drawing/2014/main" xmlns="" id="{95DBFD7A-2C7F-4F43-B7D0-CCD6D0836FED}"/>
              </a:ext>
            </a:extLst>
          </p:cNvPr>
          <p:cNvPicPr>
            <a:picLocks noChangeAspect="1"/>
          </p:cNvPicPr>
          <p:nvPr/>
        </p:nvPicPr>
        <p:blipFill>
          <a:blip r:embed="rId4"/>
          <a:stretch>
            <a:fillRect/>
          </a:stretch>
        </p:blipFill>
        <p:spPr>
          <a:xfrm>
            <a:off x="5011786" y="3275738"/>
            <a:ext cx="390525" cy="333375"/>
          </a:xfrm>
          <a:prstGeom prst="rect">
            <a:avLst/>
          </a:prstGeom>
        </p:spPr>
      </p:pic>
      <p:pic>
        <p:nvPicPr>
          <p:cNvPr id="9" name="Рисунок 8">
            <a:extLst>
              <a:ext uri="{FF2B5EF4-FFF2-40B4-BE49-F238E27FC236}">
                <a16:creationId xmlns:a16="http://schemas.microsoft.com/office/drawing/2014/main" xmlns="" id="{94854922-A35B-4EEA-91FA-0BFDDFA28FF4}"/>
              </a:ext>
            </a:extLst>
          </p:cNvPr>
          <p:cNvPicPr>
            <a:picLocks noChangeAspect="1"/>
          </p:cNvPicPr>
          <p:nvPr/>
        </p:nvPicPr>
        <p:blipFill>
          <a:blip r:embed="rId5"/>
          <a:stretch>
            <a:fillRect/>
          </a:stretch>
        </p:blipFill>
        <p:spPr>
          <a:xfrm>
            <a:off x="5869035" y="3266212"/>
            <a:ext cx="352425" cy="352425"/>
          </a:xfrm>
          <a:prstGeom prst="rect">
            <a:avLst/>
          </a:prstGeom>
        </p:spPr>
      </p:pic>
      <p:pic>
        <p:nvPicPr>
          <p:cNvPr id="11" name="Рисунок 10">
            <a:extLst>
              <a:ext uri="{FF2B5EF4-FFF2-40B4-BE49-F238E27FC236}">
                <a16:creationId xmlns:a16="http://schemas.microsoft.com/office/drawing/2014/main" xmlns="" id="{A5F6726E-5F7E-4B65-AD40-AE0308596D1F}"/>
              </a:ext>
            </a:extLst>
          </p:cNvPr>
          <p:cNvPicPr>
            <a:picLocks noChangeAspect="1"/>
          </p:cNvPicPr>
          <p:nvPr/>
        </p:nvPicPr>
        <p:blipFill>
          <a:blip r:embed="rId6"/>
          <a:stretch>
            <a:fillRect/>
          </a:stretch>
        </p:blipFill>
        <p:spPr>
          <a:xfrm>
            <a:off x="4794099" y="4203625"/>
            <a:ext cx="371475" cy="342900"/>
          </a:xfrm>
          <a:prstGeom prst="rect">
            <a:avLst/>
          </a:prstGeom>
        </p:spPr>
      </p:pic>
      <p:pic>
        <p:nvPicPr>
          <p:cNvPr id="13" name="Рисунок 12">
            <a:extLst>
              <a:ext uri="{FF2B5EF4-FFF2-40B4-BE49-F238E27FC236}">
                <a16:creationId xmlns:a16="http://schemas.microsoft.com/office/drawing/2014/main" xmlns="" id="{4C3F4D46-7F82-4B90-AD44-93B94B854DC1}"/>
              </a:ext>
            </a:extLst>
          </p:cNvPr>
          <p:cNvPicPr>
            <a:picLocks noChangeAspect="1"/>
          </p:cNvPicPr>
          <p:nvPr/>
        </p:nvPicPr>
        <p:blipFill>
          <a:blip r:embed="rId7"/>
          <a:stretch>
            <a:fillRect/>
          </a:stretch>
        </p:blipFill>
        <p:spPr>
          <a:xfrm>
            <a:off x="5396630" y="4208387"/>
            <a:ext cx="466725" cy="333375"/>
          </a:xfrm>
          <a:prstGeom prst="rect">
            <a:avLst/>
          </a:prstGeom>
        </p:spPr>
      </p:pic>
      <p:pic>
        <p:nvPicPr>
          <p:cNvPr id="15" name="Рисунок 14">
            <a:extLst>
              <a:ext uri="{FF2B5EF4-FFF2-40B4-BE49-F238E27FC236}">
                <a16:creationId xmlns:a16="http://schemas.microsoft.com/office/drawing/2014/main" xmlns="" id="{856EC159-49C4-4B56-89A5-1ADC19CC3567}"/>
              </a:ext>
            </a:extLst>
          </p:cNvPr>
          <p:cNvPicPr>
            <a:picLocks noChangeAspect="1"/>
          </p:cNvPicPr>
          <p:nvPr/>
        </p:nvPicPr>
        <p:blipFill>
          <a:blip r:embed="rId8"/>
          <a:stretch>
            <a:fillRect/>
          </a:stretch>
        </p:blipFill>
        <p:spPr>
          <a:xfrm>
            <a:off x="6004914" y="4203625"/>
            <a:ext cx="447675" cy="371475"/>
          </a:xfrm>
          <a:prstGeom prst="rect">
            <a:avLst/>
          </a:prstGeom>
        </p:spPr>
      </p:pic>
      <p:pic>
        <p:nvPicPr>
          <p:cNvPr id="17" name="Рисунок 16">
            <a:extLst>
              <a:ext uri="{FF2B5EF4-FFF2-40B4-BE49-F238E27FC236}">
                <a16:creationId xmlns:a16="http://schemas.microsoft.com/office/drawing/2014/main" xmlns="" id="{054ECD4C-AE1C-4BCA-AFFA-98BC74B8216A}"/>
              </a:ext>
            </a:extLst>
          </p:cNvPr>
          <p:cNvPicPr>
            <a:picLocks noChangeAspect="1"/>
          </p:cNvPicPr>
          <p:nvPr/>
        </p:nvPicPr>
        <p:blipFill>
          <a:blip r:embed="rId9"/>
          <a:stretch>
            <a:fillRect/>
          </a:stretch>
        </p:blipFill>
        <p:spPr>
          <a:xfrm>
            <a:off x="4701505" y="5092951"/>
            <a:ext cx="400050" cy="381000"/>
          </a:xfrm>
          <a:prstGeom prst="rect">
            <a:avLst/>
          </a:prstGeom>
        </p:spPr>
      </p:pic>
      <p:pic>
        <p:nvPicPr>
          <p:cNvPr id="19" name="Рисунок 18">
            <a:extLst>
              <a:ext uri="{FF2B5EF4-FFF2-40B4-BE49-F238E27FC236}">
                <a16:creationId xmlns:a16="http://schemas.microsoft.com/office/drawing/2014/main" xmlns="" id="{62E74101-5584-4F18-828A-682D80B514A0}"/>
              </a:ext>
            </a:extLst>
          </p:cNvPr>
          <p:cNvPicPr>
            <a:picLocks noChangeAspect="1"/>
          </p:cNvPicPr>
          <p:nvPr/>
        </p:nvPicPr>
        <p:blipFill>
          <a:blip r:embed="rId10"/>
          <a:stretch>
            <a:fillRect/>
          </a:stretch>
        </p:blipFill>
        <p:spPr>
          <a:xfrm>
            <a:off x="5102274" y="5092951"/>
            <a:ext cx="390525" cy="400050"/>
          </a:xfrm>
          <a:prstGeom prst="rect">
            <a:avLst/>
          </a:prstGeom>
        </p:spPr>
      </p:pic>
      <p:pic>
        <p:nvPicPr>
          <p:cNvPr id="21" name="Рисунок 20">
            <a:extLst>
              <a:ext uri="{FF2B5EF4-FFF2-40B4-BE49-F238E27FC236}">
                <a16:creationId xmlns:a16="http://schemas.microsoft.com/office/drawing/2014/main" xmlns="" id="{7A511435-0DA9-4774-956A-3E76FC28F857}"/>
              </a:ext>
            </a:extLst>
          </p:cNvPr>
          <p:cNvPicPr>
            <a:picLocks noChangeAspect="1"/>
          </p:cNvPicPr>
          <p:nvPr/>
        </p:nvPicPr>
        <p:blipFill>
          <a:blip r:embed="rId11"/>
          <a:stretch>
            <a:fillRect/>
          </a:stretch>
        </p:blipFill>
        <p:spPr>
          <a:xfrm>
            <a:off x="5491880" y="5096502"/>
            <a:ext cx="371475" cy="381000"/>
          </a:xfrm>
          <a:prstGeom prst="rect">
            <a:avLst/>
          </a:prstGeom>
        </p:spPr>
      </p:pic>
      <p:pic>
        <p:nvPicPr>
          <p:cNvPr id="23" name="Рисунок 22">
            <a:extLst>
              <a:ext uri="{FF2B5EF4-FFF2-40B4-BE49-F238E27FC236}">
                <a16:creationId xmlns:a16="http://schemas.microsoft.com/office/drawing/2014/main" xmlns="" id="{876FB1B0-2E81-4E4B-9D20-B542E4576035}"/>
              </a:ext>
            </a:extLst>
          </p:cNvPr>
          <p:cNvPicPr>
            <a:picLocks noChangeAspect="1"/>
          </p:cNvPicPr>
          <p:nvPr/>
        </p:nvPicPr>
        <p:blipFill>
          <a:blip r:embed="rId12"/>
          <a:stretch>
            <a:fillRect/>
          </a:stretch>
        </p:blipFill>
        <p:spPr>
          <a:xfrm>
            <a:off x="5834780" y="5140576"/>
            <a:ext cx="390525" cy="304800"/>
          </a:xfrm>
          <a:prstGeom prst="rect">
            <a:avLst/>
          </a:prstGeom>
        </p:spPr>
      </p:pic>
      <p:pic>
        <p:nvPicPr>
          <p:cNvPr id="25" name="Рисунок 24">
            <a:extLst>
              <a:ext uri="{FF2B5EF4-FFF2-40B4-BE49-F238E27FC236}">
                <a16:creationId xmlns:a16="http://schemas.microsoft.com/office/drawing/2014/main" xmlns="" id="{78E329D9-9C0D-448A-A132-D9B6C2925868}"/>
              </a:ext>
            </a:extLst>
          </p:cNvPr>
          <p:cNvPicPr>
            <a:picLocks noChangeAspect="1"/>
          </p:cNvPicPr>
          <p:nvPr/>
        </p:nvPicPr>
        <p:blipFill>
          <a:blip r:embed="rId13"/>
          <a:stretch>
            <a:fillRect/>
          </a:stretch>
        </p:blipFill>
        <p:spPr>
          <a:xfrm>
            <a:off x="6174840" y="5107055"/>
            <a:ext cx="400050" cy="400050"/>
          </a:xfrm>
          <a:prstGeom prst="rect">
            <a:avLst/>
          </a:prstGeom>
        </p:spPr>
      </p:pic>
      <p:sp>
        <p:nvSpPr>
          <p:cNvPr id="29" name="TextBox 28">
            <a:extLst>
              <a:ext uri="{FF2B5EF4-FFF2-40B4-BE49-F238E27FC236}">
                <a16:creationId xmlns:a16="http://schemas.microsoft.com/office/drawing/2014/main" xmlns="" id="{A109E6B6-5468-47A7-9E8D-9F2B7C0B5438}"/>
              </a:ext>
            </a:extLst>
          </p:cNvPr>
          <p:cNvSpPr txBox="1"/>
          <p:nvPr/>
        </p:nvSpPr>
        <p:spPr>
          <a:xfrm>
            <a:off x="-18654" y="5698703"/>
            <a:ext cx="9162653" cy="461665"/>
          </a:xfrm>
          <a:prstGeom prst="rect">
            <a:avLst/>
          </a:prstGeom>
          <a:solidFill>
            <a:schemeClr val="bg1"/>
          </a:solidFill>
        </p:spPr>
        <p:txBody>
          <a:bodyPr wrap="square" rtlCol="0">
            <a:spAutoFit/>
          </a:bodyPr>
          <a:lstStyle/>
          <a:p>
            <a:pPr algn="ctr"/>
            <a:r>
              <a:rPr lang="ru-RU" sz="2400" baseline="30000" dirty="0"/>
              <a:t>1) - В единицах периода идентичности  вдоль оси </a:t>
            </a:r>
            <a:r>
              <a:rPr lang="ru-RU" sz="2400" baseline="30000" dirty="0" err="1"/>
              <a:t>правозаходного</a:t>
            </a:r>
            <a:r>
              <a:rPr lang="ru-RU" sz="2400" baseline="30000" dirty="0"/>
              <a:t> винта  </a:t>
            </a:r>
            <a:endParaRPr lang="ru-RU" sz="2400" dirty="0"/>
          </a:p>
        </p:txBody>
      </p:sp>
    </p:spTree>
    <p:extLst>
      <p:ext uri="{BB962C8B-B14F-4D97-AF65-F5344CB8AC3E}">
        <p14:creationId xmlns:p14="http://schemas.microsoft.com/office/powerpoint/2010/main" val="2499693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3">
            <a:extLst>
              <a:ext uri="{FF2B5EF4-FFF2-40B4-BE49-F238E27FC236}">
                <a16:creationId xmlns:a16="http://schemas.microsoft.com/office/drawing/2014/main" xmlns="" id="{7FE8C762-262A-412E-862E-AF6ACBA4417E}"/>
              </a:ext>
            </a:extLst>
          </p:cNvPr>
          <p:cNvSpPr>
            <a:spLocks noChangeArrowheads="1"/>
          </p:cNvSpPr>
          <p:nvPr/>
        </p:nvSpPr>
        <p:spPr bwMode="auto">
          <a:xfrm>
            <a:off x="0" y="476672"/>
            <a:ext cx="9166225" cy="255454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ru-RU" altLang="ru-RU" b="1" dirty="0">
                <a:solidFill>
                  <a:srgbClr val="FF0000"/>
                </a:solidFill>
              </a:rPr>
              <a:t>При преобразованиях симметрии пространство не деформируется, а преобразуется как жёсткое целое (ортогональное, или изометрическое преобразование). </a:t>
            </a:r>
          </a:p>
        </p:txBody>
      </p:sp>
      <p:sp>
        <p:nvSpPr>
          <p:cNvPr id="3" name="TextBox 2">
            <a:extLst>
              <a:ext uri="{FF2B5EF4-FFF2-40B4-BE49-F238E27FC236}">
                <a16:creationId xmlns:a16="http://schemas.microsoft.com/office/drawing/2014/main" xmlns="" id="{FD587F2D-C718-493F-942F-AD8DE0BD9A68}"/>
              </a:ext>
            </a:extLst>
          </p:cNvPr>
          <p:cNvSpPr txBox="1"/>
          <p:nvPr/>
        </p:nvSpPr>
        <p:spPr>
          <a:xfrm>
            <a:off x="0" y="3140968"/>
            <a:ext cx="9144000" cy="2062103"/>
          </a:xfrm>
          <a:prstGeom prst="rect">
            <a:avLst/>
          </a:prstGeom>
          <a:solidFill>
            <a:schemeClr val="bg1"/>
          </a:solidFill>
        </p:spPr>
        <p:txBody>
          <a:bodyPr wrap="square" rtlCol="0">
            <a:spAutoFit/>
          </a:bodyPr>
          <a:lstStyle/>
          <a:p>
            <a:pPr algn="ctr"/>
            <a:r>
              <a:rPr lang="ru-RU" altLang="ru-RU" sz="3200" b="1" dirty="0">
                <a:solidFill>
                  <a:srgbClr val="3333FF"/>
                </a:solidFill>
              </a:rPr>
              <a:t>После преобразования симметрии части объекта, находившиеся в одном месте, совпадают с частями, </a:t>
            </a:r>
            <a:endParaRPr lang="en-US" altLang="ru-RU" sz="3200" b="1" dirty="0">
              <a:solidFill>
                <a:srgbClr val="3333FF"/>
              </a:solidFill>
            </a:endParaRPr>
          </a:p>
          <a:p>
            <a:pPr algn="ctr"/>
            <a:r>
              <a:rPr lang="ru-RU" altLang="ru-RU" sz="3200" b="1" dirty="0">
                <a:solidFill>
                  <a:srgbClr val="3333FF"/>
                </a:solidFill>
              </a:rPr>
              <a:t>находящимися в др. месте. </a:t>
            </a:r>
            <a:endParaRPr lang="ru-RU" sz="3200" dirty="0"/>
          </a:p>
        </p:txBody>
      </p:sp>
      <p:sp>
        <p:nvSpPr>
          <p:cNvPr id="4" name="TextBox 3">
            <a:extLst>
              <a:ext uri="{FF2B5EF4-FFF2-40B4-BE49-F238E27FC236}">
                <a16:creationId xmlns:a16="http://schemas.microsoft.com/office/drawing/2014/main" xmlns="" id="{C87CA0BD-2339-4732-983E-470F952161FF}"/>
              </a:ext>
            </a:extLst>
          </p:cNvPr>
          <p:cNvSpPr txBox="1"/>
          <p:nvPr/>
        </p:nvSpPr>
        <p:spPr>
          <a:xfrm>
            <a:off x="0" y="5301169"/>
            <a:ext cx="9166225" cy="1077218"/>
          </a:xfrm>
          <a:prstGeom prst="rect">
            <a:avLst/>
          </a:prstGeom>
          <a:solidFill>
            <a:schemeClr val="bg1"/>
          </a:solidFill>
        </p:spPr>
        <p:txBody>
          <a:bodyPr wrap="square" rtlCol="0">
            <a:spAutoFit/>
          </a:bodyPr>
          <a:lstStyle/>
          <a:p>
            <a:pPr algn="ctr"/>
            <a:r>
              <a:rPr lang="ru-RU" altLang="ru-RU" sz="3200" b="1" dirty="0"/>
              <a:t>Это означает, что в симметричном объекте есть равные (совместимые) части</a:t>
            </a:r>
            <a:r>
              <a:rPr lang="en-US" altLang="ru-RU" sz="3200" b="1" dirty="0"/>
              <a:t> </a:t>
            </a:r>
            <a:endParaRPr lang="ru-RU" sz="3200" dirty="0"/>
          </a:p>
        </p:txBody>
      </p:sp>
    </p:spTree>
    <p:extLst>
      <p:ext uri="{BB962C8B-B14F-4D97-AF65-F5344CB8AC3E}">
        <p14:creationId xmlns:p14="http://schemas.microsoft.com/office/powerpoint/2010/main" val="2317882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Прямоугольник 3">
            <a:extLst>
              <a:ext uri="{FF2B5EF4-FFF2-40B4-BE49-F238E27FC236}">
                <a16:creationId xmlns:a16="http://schemas.microsoft.com/office/drawing/2014/main" xmlns="" id="{6F3D698E-6A1F-40FB-AA68-B0FF2A3B819D}"/>
              </a:ext>
            </a:extLst>
          </p:cNvPr>
          <p:cNvSpPr>
            <a:spLocks noChangeArrowheads="1"/>
          </p:cNvSpPr>
          <p:nvPr/>
        </p:nvSpPr>
        <p:spPr bwMode="auto">
          <a:xfrm>
            <a:off x="214313" y="1285875"/>
            <a:ext cx="4214812" cy="51435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ru-RU" altLang="ru-RU" sz="1800"/>
          </a:p>
        </p:txBody>
      </p:sp>
      <p:pic>
        <p:nvPicPr>
          <p:cNvPr id="3" name="Picture 2">
            <a:extLst>
              <a:ext uri="{FF2B5EF4-FFF2-40B4-BE49-F238E27FC236}">
                <a16:creationId xmlns:a16="http://schemas.microsoft.com/office/drawing/2014/main" xmlns="" id="{D0095DA9-A167-4D08-8AE4-CCADF35475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5875" y="1857375"/>
            <a:ext cx="514350" cy="328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xmlns="" id="{5E3415E2-ECAB-465F-BF12-CA58861B482B}"/>
              </a:ext>
            </a:extLst>
          </p:cNvPr>
          <p:cNvSpPr txBox="1">
            <a:spLocks noChangeArrowheads="1"/>
          </p:cNvSpPr>
          <p:nvPr/>
        </p:nvSpPr>
        <p:spPr bwMode="auto">
          <a:xfrm>
            <a:off x="1285875" y="5000625"/>
            <a:ext cx="550863" cy="584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ru-RU" b="1"/>
              <a:t>m</a:t>
            </a:r>
            <a:endParaRPr lang="ru-RU" altLang="ru-RU" b="1"/>
          </a:p>
        </p:txBody>
      </p:sp>
      <p:pic>
        <p:nvPicPr>
          <p:cNvPr id="5" name="Picture 2">
            <a:extLst>
              <a:ext uri="{FF2B5EF4-FFF2-40B4-BE49-F238E27FC236}">
                <a16:creationId xmlns:a16="http://schemas.microsoft.com/office/drawing/2014/main" xmlns="" id="{A44B9DD3-F90E-4733-A93A-37ACA60220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5813" y="2786063"/>
            <a:ext cx="59055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a:extLst>
              <a:ext uri="{FF2B5EF4-FFF2-40B4-BE49-F238E27FC236}">
                <a16:creationId xmlns:a16="http://schemas.microsoft.com/office/drawing/2014/main" xmlns="" id="{C8E1EAB8-D2E9-4E5A-8774-F51B2A01048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14500" y="2786063"/>
            <a:ext cx="59055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a:extLst>
              <a:ext uri="{FF2B5EF4-FFF2-40B4-BE49-F238E27FC236}">
                <a16:creationId xmlns:a16="http://schemas.microsoft.com/office/drawing/2014/main" xmlns="" id="{A566C20C-6B54-4BB3-8321-72040A1D40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1750" y="1857375"/>
            <a:ext cx="514350" cy="328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xmlns="" id="{621D16FB-C7CC-42AF-9ABE-7A3D0FFCC586}"/>
              </a:ext>
            </a:extLst>
          </p:cNvPr>
          <p:cNvSpPr txBox="1">
            <a:spLocks noChangeArrowheads="1"/>
          </p:cNvSpPr>
          <p:nvPr/>
        </p:nvSpPr>
        <p:spPr bwMode="auto">
          <a:xfrm>
            <a:off x="2643188" y="5000625"/>
            <a:ext cx="550862" cy="584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ru-RU" b="1"/>
              <a:t>m</a:t>
            </a:r>
            <a:endParaRPr lang="ru-RU" altLang="ru-RU" b="1"/>
          </a:p>
        </p:txBody>
      </p:sp>
      <p:pic>
        <p:nvPicPr>
          <p:cNvPr id="9" name="Picture 2">
            <a:extLst>
              <a:ext uri="{FF2B5EF4-FFF2-40B4-BE49-F238E27FC236}">
                <a16:creationId xmlns:a16="http://schemas.microsoft.com/office/drawing/2014/main" xmlns="" id="{1D6C6150-50BD-4326-AB6D-E20D37BDC6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2786063"/>
            <a:ext cx="59055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xmlns="" id="{8F13FE42-8121-4511-8117-35CAC92A3469}"/>
              </a:ext>
            </a:extLst>
          </p:cNvPr>
          <p:cNvSpPr txBox="1">
            <a:spLocks noChangeArrowheads="1"/>
          </p:cNvSpPr>
          <p:nvPr/>
        </p:nvSpPr>
        <p:spPr bwMode="auto">
          <a:xfrm>
            <a:off x="857250" y="4143375"/>
            <a:ext cx="481013" cy="584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ru-RU" b="1"/>
              <a:t>A</a:t>
            </a:r>
            <a:endParaRPr lang="ru-RU" altLang="ru-RU" b="1"/>
          </a:p>
        </p:txBody>
      </p:sp>
      <p:sp>
        <p:nvSpPr>
          <p:cNvPr id="11" name="TextBox 10">
            <a:extLst>
              <a:ext uri="{FF2B5EF4-FFF2-40B4-BE49-F238E27FC236}">
                <a16:creationId xmlns:a16="http://schemas.microsoft.com/office/drawing/2014/main" xmlns="" id="{5D0FD133-3C39-484F-A3A4-8042682BD6CC}"/>
              </a:ext>
            </a:extLst>
          </p:cNvPr>
          <p:cNvSpPr txBox="1">
            <a:spLocks noChangeArrowheads="1"/>
          </p:cNvSpPr>
          <p:nvPr/>
        </p:nvSpPr>
        <p:spPr bwMode="auto">
          <a:xfrm>
            <a:off x="1714500" y="4143375"/>
            <a:ext cx="481013" cy="584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ru-RU" b="1"/>
              <a:t>B</a:t>
            </a:r>
            <a:endParaRPr lang="ru-RU" altLang="ru-RU" b="1"/>
          </a:p>
        </p:txBody>
      </p:sp>
      <p:sp>
        <p:nvSpPr>
          <p:cNvPr id="12" name="TextBox 11">
            <a:extLst>
              <a:ext uri="{FF2B5EF4-FFF2-40B4-BE49-F238E27FC236}">
                <a16:creationId xmlns:a16="http://schemas.microsoft.com/office/drawing/2014/main" xmlns="" id="{D022E860-520B-4710-8B1C-808B23AAFAE0}"/>
              </a:ext>
            </a:extLst>
          </p:cNvPr>
          <p:cNvSpPr txBox="1">
            <a:spLocks noChangeArrowheads="1"/>
          </p:cNvSpPr>
          <p:nvPr/>
        </p:nvSpPr>
        <p:spPr bwMode="auto">
          <a:xfrm>
            <a:off x="3571875" y="4143375"/>
            <a:ext cx="481013" cy="584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ru-RU" b="1"/>
              <a:t>C</a:t>
            </a:r>
            <a:endParaRPr lang="ru-RU" altLang="ru-RU" b="1"/>
          </a:p>
        </p:txBody>
      </p:sp>
      <p:cxnSp>
        <p:nvCxnSpPr>
          <p:cNvPr id="13" name="Прямая со стрелкой 12">
            <a:extLst>
              <a:ext uri="{FF2B5EF4-FFF2-40B4-BE49-F238E27FC236}">
                <a16:creationId xmlns:a16="http://schemas.microsoft.com/office/drawing/2014/main" xmlns="" id="{267183D2-E24B-4326-AA11-5BF285E1E560}"/>
              </a:ext>
            </a:extLst>
          </p:cNvPr>
          <p:cNvCxnSpPr>
            <a:cxnSpLocks noChangeShapeType="1"/>
          </p:cNvCxnSpPr>
          <p:nvPr/>
        </p:nvCxnSpPr>
        <p:spPr bwMode="auto">
          <a:xfrm>
            <a:off x="1571625" y="2286000"/>
            <a:ext cx="1214438" cy="1588"/>
          </a:xfrm>
          <a:prstGeom prst="straightConnector1">
            <a:avLst/>
          </a:prstGeom>
          <a:noFill/>
          <a:ln w="19050" algn="ctr">
            <a:solidFill>
              <a:schemeClr val="tx1"/>
            </a:solidFill>
            <a:round/>
            <a:headEnd type="arrow" w="med" len="med"/>
            <a:tailEnd type="arrow" w="med" len="med"/>
          </a:ln>
          <a:extLst>
            <a:ext uri="{909E8E84-426E-40DD-AFC4-6F175D3DCCD1}">
              <a14:hiddenFill xmlns:a14="http://schemas.microsoft.com/office/drawing/2010/main">
                <a:noFill/>
              </a14:hiddenFill>
            </a:ext>
          </a:extLst>
        </p:spPr>
      </p:cxnSp>
      <p:sp>
        <p:nvSpPr>
          <p:cNvPr id="14" name="TextBox 13">
            <a:extLst>
              <a:ext uri="{FF2B5EF4-FFF2-40B4-BE49-F238E27FC236}">
                <a16:creationId xmlns:a16="http://schemas.microsoft.com/office/drawing/2014/main" xmlns="" id="{AF7735F3-ED4C-4F9D-A965-90752C9DD22D}"/>
              </a:ext>
            </a:extLst>
          </p:cNvPr>
          <p:cNvSpPr txBox="1">
            <a:spLocks noChangeArrowheads="1"/>
          </p:cNvSpPr>
          <p:nvPr/>
        </p:nvSpPr>
        <p:spPr bwMode="auto">
          <a:xfrm>
            <a:off x="2000250" y="1928813"/>
            <a:ext cx="412750" cy="584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ru-RU" b="1"/>
              <a:t>a</a:t>
            </a:r>
            <a:endParaRPr lang="ru-RU" altLang="ru-RU" b="1"/>
          </a:p>
        </p:txBody>
      </p:sp>
      <p:sp>
        <p:nvSpPr>
          <p:cNvPr id="15" name="TextBox 14">
            <a:extLst>
              <a:ext uri="{FF2B5EF4-FFF2-40B4-BE49-F238E27FC236}">
                <a16:creationId xmlns:a16="http://schemas.microsoft.com/office/drawing/2014/main" xmlns="" id="{86D6A137-451A-4AFB-A28E-0474B3349627}"/>
              </a:ext>
            </a:extLst>
          </p:cNvPr>
          <p:cNvSpPr txBox="1">
            <a:spLocks noChangeArrowheads="1"/>
          </p:cNvSpPr>
          <p:nvPr/>
        </p:nvSpPr>
        <p:spPr bwMode="auto">
          <a:xfrm>
            <a:off x="1143000" y="5643563"/>
            <a:ext cx="2341563" cy="584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ru-RU" b="1"/>
              <a:t>m+m=T=2a</a:t>
            </a:r>
            <a:endParaRPr lang="ru-RU" altLang="ru-RU" b="1"/>
          </a:p>
        </p:txBody>
      </p:sp>
      <p:sp>
        <p:nvSpPr>
          <p:cNvPr id="16" name="Text Box 5">
            <a:extLst>
              <a:ext uri="{FF2B5EF4-FFF2-40B4-BE49-F238E27FC236}">
                <a16:creationId xmlns:a16="http://schemas.microsoft.com/office/drawing/2014/main" xmlns="" id="{19EDCC7C-F5CC-4772-BA1B-A9B0CC595A67}"/>
              </a:ext>
            </a:extLst>
          </p:cNvPr>
          <p:cNvSpPr txBox="1">
            <a:spLocks noChangeArrowheads="1"/>
          </p:cNvSpPr>
          <p:nvPr/>
        </p:nvSpPr>
        <p:spPr bwMode="auto">
          <a:xfrm>
            <a:off x="0" y="0"/>
            <a:ext cx="9144000" cy="10779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ru-RU" altLang="ru-RU" b="1">
                <a:solidFill>
                  <a:srgbClr val="3333FF"/>
                </a:solidFill>
              </a:rPr>
              <a:t>Две плоскости зеркального отражения </a:t>
            </a:r>
          </a:p>
          <a:p>
            <a:pPr algn="ctr" eaLnBrk="1" hangingPunct="1">
              <a:spcBef>
                <a:spcPct val="0"/>
              </a:spcBef>
              <a:buFontTx/>
              <a:buNone/>
            </a:pPr>
            <a:r>
              <a:rPr lang="ru-RU" altLang="ru-RU" b="1">
                <a:solidFill>
                  <a:srgbClr val="3333FF"/>
                </a:solidFill>
              </a:rPr>
              <a:t>эквивалентны трансляции на вектор </a:t>
            </a:r>
            <a:r>
              <a:rPr lang="en-US" altLang="ru-RU" b="1">
                <a:solidFill>
                  <a:srgbClr val="3333FF"/>
                </a:solidFill>
              </a:rPr>
              <a:t>T=</a:t>
            </a:r>
            <a:r>
              <a:rPr lang="ru-RU" altLang="ru-RU" b="1">
                <a:solidFill>
                  <a:srgbClr val="3333FF"/>
                </a:solidFill>
              </a:rPr>
              <a:t>2а</a:t>
            </a:r>
          </a:p>
        </p:txBody>
      </p:sp>
      <p:sp>
        <p:nvSpPr>
          <p:cNvPr id="57361" name="Прямоугольник 19">
            <a:extLst>
              <a:ext uri="{FF2B5EF4-FFF2-40B4-BE49-F238E27FC236}">
                <a16:creationId xmlns:a16="http://schemas.microsoft.com/office/drawing/2014/main" xmlns="" id="{DE8818BA-8F41-437A-9DC3-4AC080626CBF}"/>
              </a:ext>
            </a:extLst>
          </p:cNvPr>
          <p:cNvSpPr>
            <a:spLocks noChangeArrowheads="1"/>
          </p:cNvSpPr>
          <p:nvPr/>
        </p:nvSpPr>
        <p:spPr bwMode="auto">
          <a:xfrm>
            <a:off x="4572000" y="1285875"/>
            <a:ext cx="4143375" cy="51435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ru-RU" altLang="ru-RU" sz="1800"/>
          </a:p>
        </p:txBody>
      </p:sp>
      <p:pic>
        <p:nvPicPr>
          <p:cNvPr id="18" name="Picture 2">
            <a:extLst>
              <a:ext uri="{FF2B5EF4-FFF2-40B4-BE49-F238E27FC236}">
                <a16:creationId xmlns:a16="http://schemas.microsoft.com/office/drawing/2014/main" xmlns="" id="{B19148AF-266F-47EE-9DE0-57C0B16677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2063" y="2786063"/>
            <a:ext cx="59055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2">
            <a:extLst>
              <a:ext uri="{FF2B5EF4-FFF2-40B4-BE49-F238E27FC236}">
                <a16:creationId xmlns:a16="http://schemas.microsoft.com/office/drawing/2014/main" xmlns="" id="{581D5F29-7D80-4A19-A87B-17F46FF79F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15250" y="2786063"/>
            <a:ext cx="59055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Box 19">
            <a:extLst>
              <a:ext uri="{FF2B5EF4-FFF2-40B4-BE49-F238E27FC236}">
                <a16:creationId xmlns:a16="http://schemas.microsoft.com/office/drawing/2014/main" xmlns="" id="{8279D2D0-E24C-418E-9EA3-06F2EA35F8E1}"/>
              </a:ext>
            </a:extLst>
          </p:cNvPr>
          <p:cNvSpPr txBox="1">
            <a:spLocks noChangeArrowheads="1"/>
          </p:cNvSpPr>
          <p:nvPr/>
        </p:nvSpPr>
        <p:spPr bwMode="auto">
          <a:xfrm>
            <a:off x="5143500" y="4143375"/>
            <a:ext cx="481013" cy="584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ru-RU" b="1"/>
              <a:t>A</a:t>
            </a:r>
            <a:endParaRPr lang="ru-RU" altLang="ru-RU" b="1"/>
          </a:p>
        </p:txBody>
      </p:sp>
      <p:sp>
        <p:nvSpPr>
          <p:cNvPr id="21" name="TextBox 20">
            <a:extLst>
              <a:ext uri="{FF2B5EF4-FFF2-40B4-BE49-F238E27FC236}">
                <a16:creationId xmlns:a16="http://schemas.microsoft.com/office/drawing/2014/main" xmlns="" id="{33FA7DB6-6D4A-451C-88D7-75D4CF6D9F58}"/>
              </a:ext>
            </a:extLst>
          </p:cNvPr>
          <p:cNvSpPr txBox="1">
            <a:spLocks noChangeArrowheads="1"/>
          </p:cNvSpPr>
          <p:nvPr/>
        </p:nvSpPr>
        <p:spPr bwMode="auto">
          <a:xfrm>
            <a:off x="7858125" y="4143375"/>
            <a:ext cx="481013" cy="584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ru-RU" b="1"/>
              <a:t>C</a:t>
            </a:r>
            <a:endParaRPr lang="ru-RU" altLang="ru-RU" b="1"/>
          </a:p>
        </p:txBody>
      </p:sp>
      <p:sp>
        <p:nvSpPr>
          <p:cNvPr id="22" name="TextBox 21">
            <a:extLst>
              <a:ext uri="{FF2B5EF4-FFF2-40B4-BE49-F238E27FC236}">
                <a16:creationId xmlns:a16="http://schemas.microsoft.com/office/drawing/2014/main" xmlns="" id="{D59E6FFE-6D34-411B-A926-3035D743AB69}"/>
              </a:ext>
            </a:extLst>
          </p:cNvPr>
          <p:cNvSpPr txBox="1">
            <a:spLocks noChangeArrowheads="1"/>
          </p:cNvSpPr>
          <p:nvPr/>
        </p:nvSpPr>
        <p:spPr bwMode="auto">
          <a:xfrm>
            <a:off x="5572125" y="5643563"/>
            <a:ext cx="2341563" cy="584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ru-RU" b="1"/>
              <a:t>m+m=T=2a</a:t>
            </a:r>
            <a:endParaRPr lang="ru-RU" altLang="ru-RU" b="1"/>
          </a:p>
        </p:txBody>
      </p:sp>
      <p:cxnSp>
        <p:nvCxnSpPr>
          <p:cNvPr id="23" name="Прямая со стрелкой 34">
            <a:extLst>
              <a:ext uri="{FF2B5EF4-FFF2-40B4-BE49-F238E27FC236}">
                <a16:creationId xmlns:a16="http://schemas.microsoft.com/office/drawing/2014/main" xmlns="" id="{DD1D66AA-BCC1-457C-902B-5AB9B3BF35B7}"/>
              </a:ext>
            </a:extLst>
          </p:cNvPr>
          <p:cNvCxnSpPr>
            <a:cxnSpLocks noChangeShapeType="1"/>
          </p:cNvCxnSpPr>
          <p:nvPr/>
        </p:nvCxnSpPr>
        <p:spPr bwMode="auto">
          <a:xfrm>
            <a:off x="5429250" y="2143125"/>
            <a:ext cx="2643188" cy="1588"/>
          </a:xfrm>
          <a:prstGeom prst="straightConnector1">
            <a:avLst/>
          </a:prstGeom>
          <a:noFill/>
          <a:ln w="2857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24" name="TextBox 35">
            <a:extLst>
              <a:ext uri="{FF2B5EF4-FFF2-40B4-BE49-F238E27FC236}">
                <a16:creationId xmlns:a16="http://schemas.microsoft.com/office/drawing/2014/main" xmlns="" id="{2551D400-C3BC-4842-84E0-5DB104073425}"/>
              </a:ext>
            </a:extLst>
          </p:cNvPr>
          <p:cNvSpPr txBox="1">
            <a:spLocks noChangeArrowheads="1"/>
          </p:cNvSpPr>
          <p:nvPr/>
        </p:nvSpPr>
        <p:spPr bwMode="auto">
          <a:xfrm>
            <a:off x="5929313" y="1500188"/>
            <a:ext cx="1130300" cy="584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ru-RU" b="1"/>
              <a:t>T=2a</a:t>
            </a:r>
            <a:endParaRPr lang="ru-RU" altLang="ru-RU" b="1"/>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nodeType="clickEffect">
                                  <p:stCondLst>
                                    <p:cond delay="0"/>
                                  </p:stCondLst>
                                  <p:childTnLst>
                                    <p:set>
                                      <p:cBhvr>
                                        <p:cTn id="40" dur="1" fill="hold">
                                          <p:stCondLst>
                                            <p:cond delay="0"/>
                                          </p:stCondLst>
                                        </p:cTn>
                                        <p:tgtEl>
                                          <p:spTgt spid="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nodeType="clickEffect">
                                  <p:stCondLst>
                                    <p:cond delay="0"/>
                                  </p:stCondLst>
                                  <p:childTnLst>
                                    <p:set>
                                      <p:cBhvr>
                                        <p:cTn id="50" dur="1" fill="hold">
                                          <p:stCondLst>
                                            <p:cond delay="0"/>
                                          </p:stCondLst>
                                        </p:cTn>
                                        <p:tgtEl>
                                          <p:spTgt spid="18"/>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0"/>
                                        </p:tgtEl>
                                        <p:attrNameLst>
                                          <p:attrName>style.visibility</p:attrName>
                                        </p:attrNameLst>
                                      </p:cBhvr>
                                      <p:to>
                                        <p:strVal val="visible"/>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ntr" presetSubtype="0" fill="hold" nodeType="clickEffect">
                                  <p:stCondLst>
                                    <p:cond delay="0"/>
                                  </p:stCondLst>
                                  <p:childTnLst>
                                    <p:set>
                                      <p:cBhvr>
                                        <p:cTn id="56" dur="1" fill="hold">
                                          <p:stCondLst>
                                            <p:cond delay="0"/>
                                          </p:stCondLst>
                                        </p:cTn>
                                        <p:tgtEl>
                                          <p:spTgt spid="19"/>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2"/>
                                        </p:tgtEl>
                                        <p:attrNameLst>
                                          <p:attrName>style.visibility</p:attrName>
                                        </p:attrNameLst>
                                      </p:cBhvr>
                                      <p:to>
                                        <p:strVal val="visible"/>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presetSubtype="0" fill="hold" nodeType="clickEffect">
                                  <p:stCondLst>
                                    <p:cond delay="0"/>
                                  </p:stCondLst>
                                  <p:childTnLst>
                                    <p:set>
                                      <p:cBhvr>
                                        <p:cTn id="66" dur="1" fill="hold">
                                          <p:stCondLst>
                                            <p:cond delay="0"/>
                                          </p:stCondLst>
                                        </p:cTn>
                                        <p:tgtEl>
                                          <p:spTgt spid="23"/>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10" grpId="0" animBg="1"/>
      <p:bldP spid="11" grpId="0" animBg="1"/>
      <p:bldP spid="12" grpId="0" animBg="1"/>
      <p:bldP spid="14" grpId="0" animBg="1"/>
      <p:bldP spid="15" grpId="0" animBg="1"/>
      <p:bldP spid="16" grpId="0" animBg="1"/>
      <p:bldP spid="20" grpId="0" animBg="1"/>
      <p:bldP spid="21" grpId="0" animBg="1"/>
      <p:bldP spid="22" grpId="0" animBg="1"/>
      <p:bldP spid="24"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3">
            <a:extLst>
              <a:ext uri="{FF2B5EF4-FFF2-40B4-BE49-F238E27FC236}">
                <a16:creationId xmlns:a16="http://schemas.microsoft.com/office/drawing/2014/main" xmlns="" id="{7C62EA0A-97D3-441E-B020-676E494512AA}"/>
              </a:ext>
            </a:extLst>
          </p:cNvPr>
          <p:cNvSpPr>
            <a:spLocks noChangeArrowheads="1"/>
          </p:cNvSpPr>
          <p:nvPr/>
        </p:nvSpPr>
        <p:spPr bwMode="auto">
          <a:xfrm>
            <a:off x="230982" y="1309611"/>
            <a:ext cx="4214812" cy="51435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ru-RU" altLang="ru-RU" sz="1800"/>
          </a:p>
        </p:txBody>
      </p:sp>
      <p:pic>
        <p:nvPicPr>
          <p:cNvPr id="3" name="Picture 2">
            <a:extLst>
              <a:ext uri="{FF2B5EF4-FFF2-40B4-BE49-F238E27FC236}">
                <a16:creationId xmlns:a16="http://schemas.microsoft.com/office/drawing/2014/main" xmlns="" id="{806202D8-1542-4451-876A-53BFE51CE1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5875" y="1857375"/>
            <a:ext cx="514350" cy="328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xmlns="" id="{65D79554-D444-4A8D-B370-A36F92B750E2}"/>
              </a:ext>
            </a:extLst>
          </p:cNvPr>
          <p:cNvSpPr txBox="1">
            <a:spLocks noChangeArrowheads="1"/>
          </p:cNvSpPr>
          <p:nvPr/>
        </p:nvSpPr>
        <p:spPr bwMode="auto">
          <a:xfrm>
            <a:off x="1285875" y="5000625"/>
            <a:ext cx="550863" cy="584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ru-RU" b="1"/>
              <a:t>m</a:t>
            </a:r>
            <a:endParaRPr lang="ru-RU" altLang="ru-RU" b="1"/>
          </a:p>
        </p:txBody>
      </p:sp>
      <p:pic>
        <p:nvPicPr>
          <p:cNvPr id="5" name="Picture 2">
            <a:extLst>
              <a:ext uri="{FF2B5EF4-FFF2-40B4-BE49-F238E27FC236}">
                <a16:creationId xmlns:a16="http://schemas.microsoft.com/office/drawing/2014/main" xmlns="" id="{9AC94F02-EE75-4AC3-A20E-FFE544354A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5813" y="2786063"/>
            <a:ext cx="59055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a:extLst>
              <a:ext uri="{FF2B5EF4-FFF2-40B4-BE49-F238E27FC236}">
                <a16:creationId xmlns:a16="http://schemas.microsoft.com/office/drawing/2014/main" xmlns="" id="{46CD6198-E421-4EF9-A9F5-F6F787931B7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14500" y="2786063"/>
            <a:ext cx="59055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a:extLst>
              <a:ext uri="{FF2B5EF4-FFF2-40B4-BE49-F238E27FC236}">
                <a16:creationId xmlns:a16="http://schemas.microsoft.com/office/drawing/2014/main" xmlns="" id="{1C6DE333-8EA6-4C24-A82F-BB944F7CB3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1750" y="1857375"/>
            <a:ext cx="514350" cy="328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xmlns="" id="{D4035021-5A4C-4288-B617-916BA56C959E}"/>
              </a:ext>
            </a:extLst>
          </p:cNvPr>
          <p:cNvSpPr txBox="1">
            <a:spLocks noChangeArrowheads="1"/>
          </p:cNvSpPr>
          <p:nvPr/>
        </p:nvSpPr>
        <p:spPr bwMode="auto">
          <a:xfrm>
            <a:off x="2643188" y="5000625"/>
            <a:ext cx="550862" cy="584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ru-RU" b="1"/>
              <a:t>m</a:t>
            </a:r>
            <a:endParaRPr lang="ru-RU" altLang="ru-RU" b="1"/>
          </a:p>
        </p:txBody>
      </p:sp>
      <p:pic>
        <p:nvPicPr>
          <p:cNvPr id="9" name="Picture 2">
            <a:extLst>
              <a:ext uri="{FF2B5EF4-FFF2-40B4-BE49-F238E27FC236}">
                <a16:creationId xmlns:a16="http://schemas.microsoft.com/office/drawing/2014/main" xmlns="" id="{B785E34A-C14D-447E-80CD-C34F35A9DD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2786063"/>
            <a:ext cx="59055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xmlns="" id="{9DCE2CA8-C96D-4BFB-AA6D-C1243979A8CC}"/>
              </a:ext>
            </a:extLst>
          </p:cNvPr>
          <p:cNvSpPr txBox="1">
            <a:spLocks noChangeArrowheads="1"/>
          </p:cNvSpPr>
          <p:nvPr/>
        </p:nvSpPr>
        <p:spPr bwMode="auto">
          <a:xfrm>
            <a:off x="857250" y="4143375"/>
            <a:ext cx="481013" cy="584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ru-RU" b="1"/>
              <a:t>A</a:t>
            </a:r>
            <a:endParaRPr lang="ru-RU" altLang="ru-RU" b="1"/>
          </a:p>
        </p:txBody>
      </p:sp>
      <p:sp>
        <p:nvSpPr>
          <p:cNvPr id="11" name="TextBox 10">
            <a:extLst>
              <a:ext uri="{FF2B5EF4-FFF2-40B4-BE49-F238E27FC236}">
                <a16:creationId xmlns:a16="http://schemas.microsoft.com/office/drawing/2014/main" xmlns="" id="{8F463954-02B4-44C1-B299-85D22C6A0AB2}"/>
              </a:ext>
            </a:extLst>
          </p:cNvPr>
          <p:cNvSpPr txBox="1">
            <a:spLocks noChangeArrowheads="1"/>
          </p:cNvSpPr>
          <p:nvPr/>
        </p:nvSpPr>
        <p:spPr bwMode="auto">
          <a:xfrm>
            <a:off x="1714500" y="4143375"/>
            <a:ext cx="481013" cy="584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ru-RU" b="1"/>
              <a:t>B</a:t>
            </a:r>
            <a:endParaRPr lang="ru-RU" altLang="ru-RU" b="1"/>
          </a:p>
        </p:txBody>
      </p:sp>
      <p:sp>
        <p:nvSpPr>
          <p:cNvPr id="12" name="TextBox 11">
            <a:extLst>
              <a:ext uri="{FF2B5EF4-FFF2-40B4-BE49-F238E27FC236}">
                <a16:creationId xmlns:a16="http://schemas.microsoft.com/office/drawing/2014/main" xmlns="" id="{597B038B-82A9-4914-860B-3CB97D9E147D}"/>
              </a:ext>
            </a:extLst>
          </p:cNvPr>
          <p:cNvSpPr txBox="1">
            <a:spLocks noChangeArrowheads="1"/>
          </p:cNvSpPr>
          <p:nvPr/>
        </p:nvSpPr>
        <p:spPr bwMode="auto">
          <a:xfrm>
            <a:off x="3571875" y="4143375"/>
            <a:ext cx="481013" cy="584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ru-RU" b="1"/>
              <a:t>C</a:t>
            </a:r>
            <a:endParaRPr lang="ru-RU" altLang="ru-RU" b="1"/>
          </a:p>
        </p:txBody>
      </p:sp>
      <p:cxnSp>
        <p:nvCxnSpPr>
          <p:cNvPr id="13" name="Прямая со стрелкой 12">
            <a:extLst>
              <a:ext uri="{FF2B5EF4-FFF2-40B4-BE49-F238E27FC236}">
                <a16:creationId xmlns:a16="http://schemas.microsoft.com/office/drawing/2014/main" xmlns="" id="{A3E27809-55E6-499E-ADF4-13B719226414}"/>
              </a:ext>
            </a:extLst>
          </p:cNvPr>
          <p:cNvCxnSpPr>
            <a:cxnSpLocks noChangeShapeType="1"/>
          </p:cNvCxnSpPr>
          <p:nvPr/>
        </p:nvCxnSpPr>
        <p:spPr bwMode="auto">
          <a:xfrm>
            <a:off x="1571625" y="2286000"/>
            <a:ext cx="1214438" cy="1588"/>
          </a:xfrm>
          <a:prstGeom prst="straightConnector1">
            <a:avLst/>
          </a:prstGeom>
          <a:noFill/>
          <a:ln w="19050" algn="ctr">
            <a:solidFill>
              <a:schemeClr val="tx1"/>
            </a:solidFill>
            <a:round/>
            <a:headEnd type="arrow" w="med" len="med"/>
            <a:tailEnd type="arrow" w="med" len="med"/>
          </a:ln>
          <a:extLst>
            <a:ext uri="{909E8E84-426E-40DD-AFC4-6F175D3DCCD1}">
              <a14:hiddenFill xmlns:a14="http://schemas.microsoft.com/office/drawing/2010/main">
                <a:noFill/>
              </a14:hiddenFill>
            </a:ext>
          </a:extLst>
        </p:spPr>
      </p:cxnSp>
      <p:sp>
        <p:nvSpPr>
          <p:cNvPr id="14" name="TextBox 13">
            <a:extLst>
              <a:ext uri="{FF2B5EF4-FFF2-40B4-BE49-F238E27FC236}">
                <a16:creationId xmlns:a16="http://schemas.microsoft.com/office/drawing/2014/main" xmlns="" id="{DE4C2C92-5DB1-4F98-A5EC-937648EC0238}"/>
              </a:ext>
            </a:extLst>
          </p:cNvPr>
          <p:cNvSpPr txBox="1">
            <a:spLocks noChangeArrowheads="1"/>
          </p:cNvSpPr>
          <p:nvPr/>
        </p:nvSpPr>
        <p:spPr bwMode="auto">
          <a:xfrm>
            <a:off x="2000250" y="1928813"/>
            <a:ext cx="412750" cy="584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ru-RU" b="1"/>
              <a:t>a</a:t>
            </a:r>
            <a:endParaRPr lang="ru-RU" altLang="ru-RU" b="1"/>
          </a:p>
        </p:txBody>
      </p:sp>
      <p:sp>
        <p:nvSpPr>
          <p:cNvPr id="15" name="TextBox 14">
            <a:extLst>
              <a:ext uri="{FF2B5EF4-FFF2-40B4-BE49-F238E27FC236}">
                <a16:creationId xmlns:a16="http://schemas.microsoft.com/office/drawing/2014/main" xmlns="" id="{CB2C1124-48FF-4440-8030-510A05032DE4}"/>
              </a:ext>
            </a:extLst>
          </p:cNvPr>
          <p:cNvSpPr txBox="1">
            <a:spLocks noChangeArrowheads="1"/>
          </p:cNvSpPr>
          <p:nvPr/>
        </p:nvSpPr>
        <p:spPr bwMode="auto">
          <a:xfrm>
            <a:off x="1143000" y="5643563"/>
            <a:ext cx="2341563" cy="584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ru-RU" b="1" dirty="0" err="1">
                <a:solidFill>
                  <a:srgbClr val="FF0000"/>
                </a:solidFill>
              </a:rPr>
              <a:t>m+m</a:t>
            </a:r>
            <a:r>
              <a:rPr lang="en-US" altLang="ru-RU" b="1" dirty="0">
                <a:solidFill>
                  <a:srgbClr val="FF0000"/>
                </a:solidFill>
              </a:rPr>
              <a:t>=T=2a</a:t>
            </a:r>
            <a:endParaRPr lang="ru-RU" altLang="ru-RU" b="1" dirty="0">
              <a:solidFill>
                <a:srgbClr val="FF0000"/>
              </a:solidFill>
            </a:endParaRPr>
          </a:p>
        </p:txBody>
      </p:sp>
      <p:sp>
        <p:nvSpPr>
          <p:cNvPr id="16" name="Прямоугольник 19">
            <a:extLst>
              <a:ext uri="{FF2B5EF4-FFF2-40B4-BE49-F238E27FC236}">
                <a16:creationId xmlns:a16="http://schemas.microsoft.com/office/drawing/2014/main" xmlns="" id="{9ABADD9B-F87D-45E1-800D-7CEBF75161BA}"/>
              </a:ext>
            </a:extLst>
          </p:cNvPr>
          <p:cNvSpPr>
            <a:spLocks noChangeArrowheads="1"/>
          </p:cNvSpPr>
          <p:nvPr/>
        </p:nvSpPr>
        <p:spPr bwMode="auto">
          <a:xfrm>
            <a:off x="4572000" y="1285875"/>
            <a:ext cx="4143375" cy="51435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ru-RU" altLang="ru-RU" sz="1800"/>
          </a:p>
        </p:txBody>
      </p:sp>
      <p:pic>
        <p:nvPicPr>
          <p:cNvPr id="17" name="Picture 2">
            <a:extLst>
              <a:ext uri="{FF2B5EF4-FFF2-40B4-BE49-F238E27FC236}">
                <a16:creationId xmlns:a16="http://schemas.microsoft.com/office/drawing/2014/main" xmlns="" id="{3EAF421A-396F-409E-A69A-295D71D789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2063" y="2786063"/>
            <a:ext cx="59055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2">
            <a:extLst>
              <a:ext uri="{FF2B5EF4-FFF2-40B4-BE49-F238E27FC236}">
                <a16:creationId xmlns:a16="http://schemas.microsoft.com/office/drawing/2014/main" xmlns="" id="{4C9FED9E-5064-406F-85D6-7687ED06AB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15250" y="2786063"/>
            <a:ext cx="59055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18">
            <a:extLst>
              <a:ext uri="{FF2B5EF4-FFF2-40B4-BE49-F238E27FC236}">
                <a16:creationId xmlns:a16="http://schemas.microsoft.com/office/drawing/2014/main" xmlns="" id="{B61A0F24-6F1A-4F6F-A14E-A5F7D51C4939}"/>
              </a:ext>
            </a:extLst>
          </p:cNvPr>
          <p:cNvSpPr txBox="1">
            <a:spLocks noChangeArrowheads="1"/>
          </p:cNvSpPr>
          <p:nvPr/>
        </p:nvSpPr>
        <p:spPr bwMode="auto">
          <a:xfrm>
            <a:off x="5143500" y="4143375"/>
            <a:ext cx="481013" cy="584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ru-RU" b="1"/>
              <a:t>A</a:t>
            </a:r>
            <a:endParaRPr lang="ru-RU" altLang="ru-RU" b="1"/>
          </a:p>
        </p:txBody>
      </p:sp>
      <p:sp>
        <p:nvSpPr>
          <p:cNvPr id="20" name="TextBox 19">
            <a:extLst>
              <a:ext uri="{FF2B5EF4-FFF2-40B4-BE49-F238E27FC236}">
                <a16:creationId xmlns:a16="http://schemas.microsoft.com/office/drawing/2014/main" xmlns="" id="{8F53119D-365C-4EFA-8423-EDADC6F0C944}"/>
              </a:ext>
            </a:extLst>
          </p:cNvPr>
          <p:cNvSpPr txBox="1">
            <a:spLocks noChangeArrowheads="1"/>
          </p:cNvSpPr>
          <p:nvPr/>
        </p:nvSpPr>
        <p:spPr bwMode="auto">
          <a:xfrm>
            <a:off x="7858125" y="4143375"/>
            <a:ext cx="481013" cy="584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ru-RU" b="1"/>
              <a:t>C</a:t>
            </a:r>
            <a:endParaRPr lang="ru-RU" altLang="ru-RU" b="1"/>
          </a:p>
        </p:txBody>
      </p:sp>
      <p:sp>
        <p:nvSpPr>
          <p:cNvPr id="21" name="TextBox 20">
            <a:extLst>
              <a:ext uri="{FF2B5EF4-FFF2-40B4-BE49-F238E27FC236}">
                <a16:creationId xmlns:a16="http://schemas.microsoft.com/office/drawing/2014/main" xmlns="" id="{B09E6FCC-D7F5-4CDF-B2E6-E366F0357772}"/>
              </a:ext>
            </a:extLst>
          </p:cNvPr>
          <p:cNvSpPr txBox="1">
            <a:spLocks noChangeArrowheads="1"/>
          </p:cNvSpPr>
          <p:nvPr/>
        </p:nvSpPr>
        <p:spPr bwMode="auto">
          <a:xfrm>
            <a:off x="5572125" y="5643563"/>
            <a:ext cx="2341563" cy="584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ru-RU" b="1" dirty="0" err="1">
                <a:solidFill>
                  <a:srgbClr val="FF0000"/>
                </a:solidFill>
              </a:rPr>
              <a:t>m+m</a:t>
            </a:r>
            <a:r>
              <a:rPr lang="en-US" altLang="ru-RU" b="1" dirty="0">
                <a:solidFill>
                  <a:srgbClr val="FF0000"/>
                </a:solidFill>
              </a:rPr>
              <a:t>=T=2a</a:t>
            </a:r>
            <a:endParaRPr lang="ru-RU" altLang="ru-RU" b="1" dirty="0">
              <a:solidFill>
                <a:srgbClr val="FF0000"/>
              </a:solidFill>
            </a:endParaRPr>
          </a:p>
        </p:txBody>
      </p:sp>
      <p:cxnSp>
        <p:nvCxnSpPr>
          <p:cNvPr id="22" name="Прямая со стрелкой 34">
            <a:extLst>
              <a:ext uri="{FF2B5EF4-FFF2-40B4-BE49-F238E27FC236}">
                <a16:creationId xmlns:a16="http://schemas.microsoft.com/office/drawing/2014/main" xmlns="" id="{D6CA435A-DA67-41AD-8C07-32D7391F0E4C}"/>
              </a:ext>
            </a:extLst>
          </p:cNvPr>
          <p:cNvCxnSpPr>
            <a:cxnSpLocks noChangeShapeType="1"/>
          </p:cNvCxnSpPr>
          <p:nvPr/>
        </p:nvCxnSpPr>
        <p:spPr bwMode="auto">
          <a:xfrm>
            <a:off x="5429250" y="2143125"/>
            <a:ext cx="2643188" cy="1588"/>
          </a:xfrm>
          <a:prstGeom prst="straightConnector1">
            <a:avLst/>
          </a:prstGeom>
          <a:noFill/>
          <a:ln w="2857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23" name="TextBox 35">
            <a:extLst>
              <a:ext uri="{FF2B5EF4-FFF2-40B4-BE49-F238E27FC236}">
                <a16:creationId xmlns:a16="http://schemas.microsoft.com/office/drawing/2014/main" xmlns="" id="{EFB1C254-5291-4716-BF97-82032A0C7B78}"/>
              </a:ext>
            </a:extLst>
          </p:cNvPr>
          <p:cNvSpPr txBox="1">
            <a:spLocks noChangeArrowheads="1"/>
          </p:cNvSpPr>
          <p:nvPr/>
        </p:nvSpPr>
        <p:spPr bwMode="auto">
          <a:xfrm>
            <a:off x="5929313" y="1500188"/>
            <a:ext cx="1130300" cy="584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ru-RU" b="1"/>
              <a:t>T=2a</a:t>
            </a:r>
            <a:endParaRPr lang="ru-RU" altLang="ru-RU" b="1"/>
          </a:p>
        </p:txBody>
      </p:sp>
      <p:sp>
        <p:nvSpPr>
          <p:cNvPr id="24" name="Text Box 5">
            <a:extLst>
              <a:ext uri="{FF2B5EF4-FFF2-40B4-BE49-F238E27FC236}">
                <a16:creationId xmlns:a16="http://schemas.microsoft.com/office/drawing/2014/main" xmlns="" id="{C6957645-B74B-4ECA-9ABD-20A56B415A47}"/>
              </a:ext>
            </a:extLst>
          </p:cNvPr>
          <p:cNvSpPr txBox="1">
            <a:spLocks noChangeArrowheads="1"/>
          </p:cNvSpPr>
          <p:nvPr/>
        </p:nvSpPr>
        <p:spPr bwMode="auto">
          <a:xfrm>
            <a:off x="0" y="0"/>
            <a:ext cx="9144000" cy="10779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ru-RU" altLang="ru-RU" b="1">
                <a:solidFill>
                  <a:srgbClr val="3333FF"/>
                </a:solidFill>
              </a:rPr>
              <a:t>Две плоскости зеркального отражения </a:t>
            </a:r>
          </a:p>
          <a:p>
            <a:pPr algn="ctr" eaLnBrk="1" hangingPunct="1">
              <a:spcBef>
                <a:spcPct val="0"/>
              </a:spcBef>
              <a:buFontTx/>
              <a:buNone/>
            </a:pPr>
            <a:r>
              <a:rPr lang="ru-RU" altLang="ru-RU" b="1">
                <a:solidFill>
                  <a:srgbClr val="3333FF"/>
                </a:solidFill>
              </a:rPr>
              <a:t>эквивалентны трансляции на вектор </a:t>
            </a:r>
            <a:r>
              <a:rPr lang="en-US" altLang="ru-RU" b="1">
                <a:solidFill>
                  <a:srgbClr val="3333FF"/>
                </a:solidFill>
              </a:rPr>
              <a:t>T=</a:t>
            </a:r>
            <a:r>
              <a:rPr lang="ru-RU" altLang="ru-RU" b="1">
                <a:solidFill>
                  <a:srgbClr val="3333FF"/>
                </a:solidFill>
              </a:rPr>
              <a:t>2а</a:t>
            </a:r>
          </a:p>
        </p:txBody>
      </p:sp>
    </p:spTree>
    <p:extLst>
      <p:ext uri="{BB962C8B-B14F-4D97-AF65-F5344CB8AC3E}">
        <p14:creationId xmlns:p14="http://schemas.microsoft.com/office/powerpoint/2010/main" val="1101132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7"/>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9"/>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22"/>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23"/>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18"/>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20"/>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8" grpId="0" animBg="1"/>
      <p:bldP spid="10" grpId="0" animBg="1"/>
      <p:bldP spid="11" grpId="0" animBg="1"/>
      <p:bldP spid="12" grpId="0" animBg="1"/>
      <p:bldP spid="14" grpId="0" animBg="1"/>
      <p:bldP spid="15" grpId="0" animBg="1"/>
      <p:bldP spid="16" grpId="0" animBg="1"/>
      <p:bldP spid="19" grpId="0" animBg="1"/>
      <p:bldP spid="20" grpId="0" animBg="1"/>
      <p:bldP spid="21" grpId="0" animBg="1"/>
      <p:bldP spid="23"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54">
            <a:extLst>
              <a:ext uri="{FF2B5EF4-FFF2-40B4-BE49-F238E27FC236}">
                <a16:creationId xmlns:a16="http://schemas.microsoft.com/office/drawing/2014/main" xmlns="" id="{51410742-4B69-4302-A350-892E24302839}"/>
              </a:ext>
            </a:extLst>
          </p:cNvPr>
          <p:cNvSpPr>
            <a:spLocks noChangeArrowheads="1"/>
          </p:cNvSpPr>
          <p:nvPr/>
        </p:nvSpPr>
        <p:spPr bwMode="auto">
          <a:xfrm>
            <a:off x="4672013" y="1636713"/>
            <a:ext cx="4073525" cy="45720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ru-RU" altLang="ru-RU" sz="1800"/>
          </a:p>
        </p:txBody>
      </p:sp>
      <p:sp>
        <p:nvSpPr>
          <p:cNvPr id="3" name="Прямоугольник 27">
            <a:extLst>
              <a:ext uri="{FF2B5EF4-FFF2-40B4-BE49-F238E27FC236}">
                <a16:creationId xmlns:a16="http://schemas.microsoft.com/office/drawing/2014/main" xmlns="" id="{5DC24AB9-6597-4300-AD66-65D1E9B6B232}"/>
              </a:ext>
            </a:extLst>
          </p:cNvPr>
          <p:cNvSpPr>
            <a:spLocks noChangeArrowheads="1"/>
          </p:cNvSpPr>
          <p:nvPr/>
        </p:nvSpPr>
        <p:spPr bwMode="auto">
          <a:xfrm>
            <a:off x="357188" y="1635125"/>
            <a:ext cx="4000500" cy="45720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ru-RU" altLang="ru-RU" sz="1800"/>
          </a:p>
        </p:txBody>
      </p:sp>
      <p:sp>
        <p:nvSpPr>
          <p:cNvPr id="5" name="TextBox 3">
            <a:extLst>
              <a:ext uri="{FF2B5EF4-FFF2-40B4-BE49-F238E27FC236}">
                <a16:creationId xmlns:a16="http://schemas.microsoft.com/office/drawing/2014/main" xmlns="" id="{3F0E66AE-D1B9-4B0A-B6D4-76118E3815F7}"/>
              </a:ext>
            </a:extLst>
          </p:cNvPr>
          <p:cNvSpPr txBox="1">
            <a:spLocks noChangeArrowheads="1"/>
          </p:cNvSpPr>
          <p:nvPr/>
        </p:nvSpPr>
        <p:spPr bwMode="auto">
          <a:xfrm>
            <a:off x="928688" y="5564188"/>
            <a:ext cx="550862" cy="584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ru-RU" b="1"/>
              <a:t>m</a:t>
            </a:r>
            <a:endParaRPr lang="ru-RU" altLang="ru-RU" b="1"/>
          </a:p>
        </p:txBody>
      </p:sp>
      <p:pic>
        <p:nvPicPr>
          <p:cNvPr id="6" name="Picture 2">
            <a:extLst>
              <a:ext uri="{FF2B5EF4-FFF2-40B4-BE49-F238E27FC236}">
                <a16:creationId xmlns:a16="http://schemas.microsoft.com/office/drawing/2014/main" xmlns="" id="{31CDE962-7327-4B55-9CB8-CABA7F9896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063" y="2635250"/>
            <a:ext cx="59055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a:extLst>
              <a:ext uri="{FF2B5EF4-FFF2-40B4-BE49-F238E27FC236}">
                <a16:creationId xmlns:a16="http://schemas.microsoft.com/office/drawing/2014/main" xmlns="" id="{51613306-C861-4E40-ADDF-AC4572FF1E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7313" y="2635250"/>
            <a:ext cx="59055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a:extLst>
              <a:ext uri="{FF2B5EF4-FFF2-40B4-BE49-F238E27FC236}">
                <a16:creationId xmlns:a16="http://schemas.microsoft.com/office/drawing/2014/main" xmlns="" id="{692F1C30-8485-4620-871F-0F6F4A1ACD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4064000"/>
            <a:ext cx="59055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Прямая соединительная линия 15">
            <a:extLst>
              <a:ext uri="{FF2B5EF4-FFF2-40B4-BE49-F238E27FC236}">
                <a16:creationId xmlns:a16="http://schemas.microsoft.com/office/drawing/2014/main" xmlns="" id="{B3F5950B-C75B-4B62-BD18-E91A013BDD4F}"/>
              </a:ext>
            </a:extLst>
          </p:cNvPr>
          <p:cNvCxnSpPr>
            <a:cxnSpLocks noChangeShapeType="1"/>
          </p:cNvCxnSpPr>
          <p:nvPr/>
        </p:nvCxnSpPr>
        <p:spPr bwMode="auto">
          <a:xfrm rot="5400000">
            <a:off x="2498725" y="3063875"/>
            <a:ext cx="1716088" cy="1588"/>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10" name="TextBox 22">
            <a:extLst>
              <a:ext uri="{FF2B5EF4-FFF2-40B4-BE49-F238E27FC236}">
                <a16:creationId xmlns:a16="http://schemas.microsoft.com/office/drawing/2014/main" xmlns="" id="{27D32767-E0FF-4227-9A07-4AEAB41934B3}"/>
              </a:ext>
            </a:extLst>
          </p:cNvPr>
          <p:cNvSpPr txBox="1">
            <a:spLocks noChangeArrowheads="1"/>
          </p:cNvSpPr>
          <p:nvPr/>
        </p:nvSpPr>
        <p:spPr bwMode="auto">
          <a:xfrm>
            <a:off x="2571750" y="2778125"/>
            <a:ext cx="434975" cy="584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ru-RU" b="1"/>
              <a:t>T</a:t>
            </a:r>
            <a:endParaRPr lang="ru-RU" altLang="ru-RU" b="1"/>
          </a:p>
        </p:txBody>
      </p:sp>
      <p:sp>
        <p:nvSpPr>
          <p:cNvPr id="11" name="TextBox 23">
            <a:extLst>
              <a:ext uri="{FF2B5EF4-FFF2-40B4-BE49-F238E27FC236}">
                <a16:creationId xmlns:a16="http://schemas.microsoft.com/office/drawing/2014/main" xmlns="" id="{E44E633A-041A-46C5-97D7-1998E50E11E7}"/>
              </a:ext>
            </a:extLst>
          </p:cNvPr>
          <p:cNvSpPr txBox="1">
            <a:spLocks noChangeArrowheads="1"/>
          </p:cNvSpPr>
          <p:nvPr/>
        </p:nvSpPr>
        <p:spPr bwMode="auto">
          <a:xfrm>
            <a:off x="1714500" y="1635125"/>
            <a:ext cx="15509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ru-RU"/>
              <a:t>T×cos</a:t>
            </a:r>
            <a:r>
              <a:rPr lang="el-GR" altLang="ru-RU"/>
              <a:t>α</a:t>
            </a:r>
            <a:endParaRPr lang="ru-RU" altLang="ru-RU"/>
          </a:p>
        </p:txBody>
      </p:sp>
      <p:sp>
        <p:nvSpPr>
          <p:cNvPr id="12" name="TextBox 24">
            <a:extLst>
              <a:ext uri="{FF2B5EF4-FFF2-40B4-BE49-F238E27FC236}">
                <a16:creationId xmlns:a16="http://schemas.microsoft.com/office/drawing/2014/main" xmlns="" id="{BD85455B-C245-4E7F-BA83-B83BA2B9BDBE}"/>
              </a:ext>
            </a:extLst>
          </p:cNvPr>
          <p:cNvSpPr txBox="1">
            <a:spLocks noChangeArrowheads="1"/>
          </p:cNvSpPr>
          <p:nvPr/>
        </p:nvSpPr>
        <p:spPr bwMode="auto">
          <a:xfrm>
            <a:off x="500063" y="3992563"/>
            <a:ext cx="481012" cy="584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ru-RU" b="1"/>
              <a:t>A</a:t>
            </a:r>
            <a:endParaRPr lang="ru-RU" altLang="ru-RU" b="1"/>
          </a:p>
        </p:txBody>
      </p:sp>
      <p:sp>
        <p:nvSpPr>
          <p:cNvPr id="13" name="TextBox 25">
            <a:extLst>
              <a:ext uri="{FF2B5EF4-FFF2-40B4-BE49-F238E27FC236}">
                <a16:creationId xmlns:a16="http://schemas.microsoft.com/office/drawing/2014/main" xmlns="" id="{E454FCEE-97FF-4136-82E6-4E52C99F48CE}"/>
              </a:ext>
            </a:extLst>
          </p:cNvPr>
          <p:cNvSpPr txBox="1">
            <a:spLocks noChangeArrowheads="1"/>
          </p:cNvSpPr>
          <p:nvPr/>
        </p:nvSpPr>
        <p:spPr bwMode="auto">
          <a:xfrm>
            <a:off x="1428750" y="3992563"/>
            <a:ext cx="481013" cy="584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ru-RU" b="1"/>
              <a:t>B</a:t>
            </a:r>
            <a:endParaRPr lang="ru-RU" altLang="ru-RU" b="1"/>
          </a:p>
        </p:txBody>
      </p:sp>
      <p:sp>
        <p:nvSpPr>
          <p:cNvPr id="14" name="TextBox 26">
            <a:extLst>
              <a:ext uri="{FF2B5EF4-FFF2-40B4-BE49-F238E27FC236}">
                <a16:creationId xmlns:a16="http://schemas.microsoft.com/office/drawing/2014/main" xmlns="" id="{8A00D3EE-A2A4-4E62-AF07-4D746523698A}"/>
              </a:ext>
            </a:extLst>
          </p:cNvPr>
          <p:cNvSpPr txBox="1">
            <a:spLocks noChangeArrowheads="1"/>
          </p:cNvSpPr>
          <p:nvPr/>
        </p:nvSpPr>
        <p:spPr bwMode="auto">
          <a:xfrm>
            <a:off x="3500438" y="5421313"/>
            <a:ext cx="481012" cy="584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ru-RU" b="1"/>
              <a:t>C</a:t>
            </a:r>
            <a:endParaRPr lang="ru-RU" altLang="ru-RU" b="1"/>
          </a:p>
        </p:txBody>
      </p:sp>
      <p:sp>
        <p:nvSpPr>
          <p:cNvPr id="15" name="TextBox 32">
            <a:extLst>
              <a:ext uri="{FF2B5EF4-FFF2-40B4-BE49-F238E27FC236}">
                <a16:creationId xmlns:a16="http://schemas.microsoft.com/office/drawing/2014/main" xmlns="" id="{7FE8C9BB-95EF-4258-9982-2030C34AA0F9}"/>
              </a:ext>
            </a:extLst>
          </p:cNvPr>
          <p:cNvSpPr txBox="1">
            <a:spLocks noChangeArrowheads="1"/>
          </p:cNvSpPr>
          <p:nvPr/>
        </p:nvSpPr>
        <p:spPr bwMode="auto">
          <a:xfrm>
            <a:off x="2928938" y="2349500"/>
            <a:ext cx="393700" cy="523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l-GR" altLang="ru-RU" sz="2800"/>
              <a:t>α</a:t>
            </a:r>
            <a:endParaRPr lang="ru-RU" altLang="ru-RU" sz="2800"/>
          </a:p>
        </p:txBody>
      </p:sp>
      <p:cxnSp>
        <p:nvCxnSpPr>
          <p:cNvPr id="16" name="Прямая со стрелкой 34">
            <a:extLst>
              <a:ext uri="{FF2B5EF4-FFF2-40B4-BE49-F238E27FC236}">
                <a16:creationId xmlns:a16="http://schemas.microsoft.com/office/drawing/2014/main" xmlns="" id="{17D9537E-AFDE-4D4A-BEFE-903185593658}"/>
              </a:ext>
            </a:extLst>
          </p:cNvPr>
          <p:cNvCxnSpPr>
            <a:cxnSpLocks noChangeShapeType="1"/>
            <a:stCxn id="15" idx="1"/>
          </p:cNvCxnSpPr>
          <p:nvPr/>
        </p:nvCxnSpPr>
        <p:spPr bwMode="auto">
          <a:xfrm rot="10800000">
            <a:off x="1357313" y="2492375"/>
            <a:ext cx="1571625" cy="119063"/>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pic>
        <p:nvPicPr>
          <p:cNvPr id="17" name="Picture 2">
            <a:extLst>
              <a:ext uri="{FF2B5EF4-FFF2-40B4-BE49-F238E27FC236}">
                <a16:creationId xmlns:a16="http://schemas.microsoft.com/office/drawing/2014/main" xmlns="" id="{EFCBE5D0-F504-4865-9692-7D6355FAA0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7750" y="2635250"/>
            <a:ext cx="59055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3">
            <a:extLst>
              <a:ext uri="{FF2B5EF4-FFF2-40B4-BE49-F238E27FC236}">
                <a16:creationId xmlns:a16="http://schemas.microsoft.com/office/drawing/2014/main" xmlns="" id="{62211979-B886-4A85-A312-08CCD99AD7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86688" y="4064000"/>
            <a:ext cx="59055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9" name="Прямая соединительная линия 43">
            <a:extLst>
              <a:ext uri="{FF2B5EF4-FFF2-40B4-BE49-F238E27FC236}">
                <a16:creationId xmlns:a16="http://schemas.microsoft.com/office/drawing/2014/main" xmlns="" id="{0CB9119B-7A81-4EC2-B971-9AE2620FF1B5}"/>
              </a:ext>
            </a:extLst>
          </p:cNvPr>
          <p:cNvCxnSpPr>
            <a:cxnSpLocks noChangeShapeType="1"/>
          </p:cNvCxnSpPr>
          <p:nvPr/>
        </p:nvCxnSpPr>
        <p:spPr bwMode="auto">
          <a:xfrm rot="5400000">
            <a:off x="4894262" y="3884613"/>
            <a:ext cx="3357563" cy="1588"/>
          </a:xfrm>
          <a:prstGeom prst="line">
            <a:avLst/>
          </a:prstGeom>
          <a:noFill/>
          <a:ln w="28575" algn="ctr">
            <a:solidFill>
              <a:schemeClr val="tx1"/>
            </a:solidFill>
            <a:prstDash val="lgDash"/>
            <a:round/>
            <a:headEnd/>
            <a:tailEnd/>
          </a:ln>
          <a:extLst>
            <a:ext uri="{909E8E84-426E-40DD-AFC4-6F175D3DCCD1}">
              <a14:hiddenFill xmlns:a14="http://schemas.microsoft.com/office/drawing/2010/main">
                <a:noFill/>
              </a14:hiddenFill>
            </a:ext>
          </a:extLst>
        </p:spPr>
      </p:cxnSp>
      <p:sp>
        <p:nvSpPr>
          <p:cNvPr id="20" name="TextBox 46">
            <a:extLst>
              <a:ext uri="{FF2B5EF4-FFF2-40B4-BE49-F238E27FC236}">
                <a16:creationId xmlns:a16="http://schemas.microsoft.com/office/drawing/2014/main" xmlns="" id="{BDBB7594-ABF7-46AA-8F59-A98B9228A9D9}"/>
              </a:ext>
            </a:extLst>
          </p:cNvPr>
          <p:cNvSpPr txBox="1">
            <a:spLocks noChangeArrowheads="1"/>
          </p:cNvSpPr>
          <p:nvPr/>
        </p:nvSpPr>
        <p:spPr bwMode="auto">
          <a:xfrm>
            <a:off x="4857750" y="3992563"/>
            <a:ext cx="481013" cy="584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ru-RU" b="1"/>
              <a:t>A</a:t>
            </a:r>
            <a:endParaRPr lang="ru-RU" altLang="ru-RU" b="1"/>
          </a:p>
        </p:txBody>
      </p:sp>
      <p:sp>
        <p:nvSpPr>
          <p:cNvPr id="21" name="TextBox 48">
            <a:extLst>
              <a:ext uri="{FF2B5EF4-FFF2-40B4-BE49-F238E27FC236}">
                <a16:creationId xmlns:a16="http://schemas.microsoft.com/office/drawing/2014/main" xmlns="" id="{2325653A-7841-4A42-A553-1FA8B1EDED88}"/>
              </a:ext>
            </a:extLst>
          </p:cNvPr>
          <p:cNvSpPr txBox="1">
            <a:spLocks noChangeArrowheads="1"/>
          </p:cNvSpPr>
          <p:nvPr/>
        </p:nvSpPr>
        <p:spPr bwMode="auto">
          <a:xfrm>
            <a:off x="7858125" y="5421313"/>
            <a:ext cx="481013" cy="584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ru-RU" b="1"/>
              <a:t>C</a:t>
            </a:r>
            <a:endParaRPr lang="ru-RU" altLang="ru-RU" b="1"/>
          </a:p>
        </p:txBody>
      </p:sp>
      <p:pic>
        <p:nvPicPr>
          <p:cNvPr id="22" name="Picture 2">
            <a:extLst>
              <a:ext uri="{FF2B5EF4-FFF2-40B4-BE49-F238E27FC236}">
                <a16:creationId xmlns:a16="http://schemas.microsoft.com/office/drawing/2014/main" xmlns="" id="{5FC2EB22-1796-4BC7-9B94-E64F1B8F328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0125" y="2063750"/>
            <a:ext cx="514350" cy="371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3" name="Прямая соединительная линия 12">
            <a:extLst>
              <a:ext uri="{FF2B5EF4-FFF2-40B4-BE49-F238E27FC236}">
                <a16:creationId xmlns:a16="http://schemas.microsoft.com/office/drawing/2014/main" xmlns="" id="{07B9DB0C-0C6A-41FD-9F57-9CE7540C488D}"/>
              </a:ext>
            </a:extLst>
          </p:cNvPr>
          <p:cNvCxnSpPr>
            <a:cxnSpLocks noChangeShapeType="1"/>
          </p:cNvCxnSpPr>
          <p:nvPr/>
        </p:nvCxnSpPr>
        <p:spPr bwMode="auto">
          <a:xfrm>
            <a:off x="1214438" y="2206625"/>
            <a:ext cx="2143125" cy="1588"/>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24" name="Прямая со стрелкой 7">
            <a:extLst>
              <a:ext uri="{FF2B5EF4-FFF2-40B4-BE49-F238E27FC236}">
                <a16:creationId xmlns:a16="http://schemas.microsoft.com/office/drawing/2014/main" xmlns="" id="{EDDC9288-6079-47CA-8C3A-D7D4E2797183}"/>
              </a:ext>
            </a:extLst>
          </p:cNvPr>
          <p:cNvCxnSpPr>
            <a:cxnSpLocks noChangeShapeType="1"/>
          </p:cNvCxnSpPr>
          <p:nvPr/>
        </p:nvCxnSpPr>
        <p:spPr bwMode="auto">
          <a:xfrm>
            <a:off x="1214438" y="2206625"/>
            <a:ext cx="2143125" cy="1714500"/>
          </a:xfrm>
          <a:prstGeom prst="straightConnector1">
            <a:avLst/>
          </a:prstGeom>
          <a:noFill/>
          <a:ln w="2857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5" name="Прямая соединительная линия 57">
            <a:extLst>
              <a:ext uri="{FF2B5EF4-FFF2-40B4-BE49-F238E27FC236}">
                <a16:creationId xmlns:a16="http://schemas.microsoft.com/office/drawing/2014/main" xmlns="" id="{FF3D7D43-6B36-493E-ACB5-280A170C7712}"/>
              </a:ext>
            </a:extLst>
          </p:cNvPr>
          <p:cNvCxnSpPr>
            <a:cxnSpLocks noChangeShapeType="1"/>
          </p:cNvCxnSpPr>
          <p:nvPr/>
        </p:nvCxnSpPr>
        <p:spPr bwMode="auto">
          <a:xfrm flipV="1">
            <a:off x="1214438" y="2420938"/>
            <a:ext cx="285750" cy="142875"/>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26" name="TextBox 81">
            <a:extLst>
              <a:ext uri="{FF2B5EF4-FFF2-40B4-BE49-F238E27FC236}">
                <a16:creationId xmlns:a16="http://schemas.microsoft.com/office/drawing/2014/main" xmlns="" id="{3B862F27-9321-4D8A-A946-B6B8BC443D88}"/>
              </a:ext>
            </a:extLst>
          </p:cNvPr>
          <p:cNvSpPr txBox="1">
            <a:spLocks noChangeArrowheads="1"/>
          </p:cNvSpPr>
          <p:nvPr/>
        </p:nvSpPr>
        <p:spPr bwMode="auto">
          <a:xfrm>
            <a:off x="6357938" y="5564188"/>
            <a:ext cx="701675" cy="584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ru-RU" b="1"/>
              <a:t>m</a:t>
            </a:r>
            <a:r>
              <a:rPr lang="en-US" altLang="ru-RU" b="1" baseline="-25000"/>
              <a:t>1</a:t>
            </a:r>
            <a:endParaRPr lang="ru-RU" altLang="ru-RU" b="1" baseline="-25000"/>
          </a:p>
        </p:txBody>
      </p:sp>
      <p:sp>
        <p:nvSpPr>
          <p:cNvPr id="27" name="TextBox 82">
            <a:extLst>
              <a:ext uri="{FF2B5EF4-FFF2-40B4-BE49-F238E27FC236}">
                <a16:creationId xmlns:a16="http://schemas.microsoft.com/office/drawing/2014/main" xmlns="" id="{49B630BD-2C0F-43E2-9E5E-B074EEC375B0}"/>
              </a:ext>
            </a:extLst>
          </p:cNvPr>
          <p:cNvSpPr txBox="1">
            <a:spLocks noChangeArrowheads="1"/>
          </p:cNvSpPr>
          <p:nvPr/>
        </p:nvSpPr>
        <p:spPr bwMode="auto">
          <a:xfrm>
            <a:off x="3354388" y="6273800"/>
            <a:ext cx="2322512" cy="584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ru-RU" b="1"/>
              <a:t>m+T(</a:t>
            </a:r>
            <a:r>
              <a:rPr lang="el-GR" altLang="ru-RU" b="1"/>
              <a:t>α</a:t>
            </a:r>
            <a:r>
              <a:rPr lang="en-US" altLang="ru-RU" b="1"/>
              <a:t>)=m</a:t>
            </a:r>
            <a:r>
              <a:rPr lang="en-US" altLang="ru-RU" b="1" baseline="-25000"/>
              <a:t>1</a:t>
            </a:r>
            <a:endParaRPr lang="ru-RU" altLang="ru-RU" b="1" baseline="-25000"/>
          </a:p>
        </p:txBody>
      </p:sp>
      <p:cxnSp>
        <p:nvCxnSpPr>
          <p:cNvPr id="28" name="Прямая соединительная линия 17">
            <a:extLst>
              <a:ext uri="{FF2B5EF4-FFF2-40B4-BE49-F238E27FC236}">
                <a16:creationId xmlns:a16="http://schemas.microsoft.com/office/drawing/2014/main" xmlns="" id="{1E546922-B39B-407C-9609-887E01435FC4}"/>
              </a:ext>
            </a:extLst>
          </p:cNvPr>
          <p:cNvCxnSpPr>
            <a:cxnSpLocks noChangeShapeType="1"/>
          </p:cNvCxnSpPr>
          <p:nvPr/>
        </p:nvCxnSpPr>
        <p:spPr bwMode="auto">
          <a:xfrm rot="10800000">
            <a:off x="1214438" y="3921125"/>
            <a:ext cx="2143125" cy="1588"/>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29" name="Text Box 5">
            <a:extLst>
              <a:ext uri="{FF2B5EF4-FFF2-40B4-BE49-F238E27FC236}">
                <a16:creationId xmlns:a16="http://schemas.microsoft.com/office/drawing/2014/main" xmlns="" id="{AB3BF9B5-8AFB-4593-A83F-7CEC7E452048}"/>
              </a:ext>
            </a:extLst>
          </p:cNvPr>
          <p:cNvSpPr txBox="1">
            <a:spLocks noChangeArrowheads="1"/>
          </p:cNvSpPr>
          <p:nvPr/>
        </p:nvSpPr>
        <p:spPr bwMode="auto">
          <a:xfrm>
            <a:off x="0" y="0"/>
            <a:ext cx="9144000" cy="13843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ru-RU" altLang="ru-RU" sz="2800" b="1">
                <a:solidFill>
                  <a:srgbClr val="3333FF"/>
                </a:solidFill>
              </a:rPr>
              <a:t>Плоскость зеркального отражения </a:t>
            </a:r>
            <a:r>
              <a:rPr lang="en-US" altLang="ru-RU" sz="2800" b="1">
                <a:solidFill>
                  <a:srgbClr val="3333FF"/>
                </a:solidFill>
              </a:rPr>
              <a:t>m </a:t>
            </a:r>
            <a:r>
              <a:rPr lang="ru-RU" altLang="ru-RU" sz="2800" b="1">
                <a:solidFill>
                  <a:srgbClr val="3333FF"/>
                </a:solidFill>
              </a:rPr>
              <a:t>и трансляция </a:t>
            </a:r>
            <a:r>
              <a:rPr lang="en-US" altLang="ru-RU" sz="2800" b="1" i="1"/>
              <a:t>t</a:t>
            </a:r>
            <a:r>
              <a:rPr lang="ru-RU" altLang="ru-RU" sz="2800" b="1"/>
              <a:t> </a:t>
            </a:r>
            <a:r>
              <a:rPr lang="ru-RU" altLang="ru-RU" sz="2800" b="1">
                <a:solidFill>
                  <a:srgbClr val="3333FF"/>
                </a:solidFill>
              </a:rPr>
              <a:t>составляющая с ней угол </a:t>
            </a:r>
            <a:r>
              <a:rPr lang="en-US" altLang="ru-RU" sz="2800" b="1">
                <a:latin typeface="Symbol" panose="05050102010706020507" pitchFamily="18" charset="2"/>
              </a:rPr>
              <a:t>a</a:t>
            </a:r>
            <a:r>
              <a:rPr lang="en-US" altLang="ru-RU" sz="2800" b="1">
                <a:solidFill>
                  <a:srgbClr val="3333FF"/>
                </a:solidFill>
                <a:latin typeface="Symbol" panose="05050102010706020507" pitchFamily="18" charset="2"/>
              </a:rPr>
              <a:t> </a:t>
            </a:r>
            <a:r>
              <a:rPr lang="ru-RU" altLang="ru-RU" sz="2800" b="1">
                <a:solidFill>
                  <a:srgbClr val="3333FF"/>
                </a:solidFill>
              </a:rPr>
              <a:t>порождают плоскость скользящего отражения</a:t>
            </a:r>
            <a:r>
              <a:rPr lang="en-US" altLang="ru-RU" sz="2800" b="1">
                <a:solidFill>
                  <a:srgbClr val="3333FF"/>
                </a:solidFill>
              </a:rPr>
              <a:t> m</a:t>
            </a:r>
            <a:r>
              <a:rPr lang="en-US" altLang="ru-RU" sz="2800" b="1" baseline="-25000">
                <a:solidFill>
                  <a:srgbClr val="3333FF"/>
                </a:solidFill>
              </a:rPr>
              <a:t>1</a:t>
            </a:r>
            <a:endParaRPr lang="ru-RU" altLang="ru-RU" sz="2800" b="1" baseline="-25000">
              <a:solidFill>
                <a:srgbClr val="3333FF"/>
              </a:solidFill>
              <a:latin typeface="Symbol" panose="05050102010706020507" pitchFamily="18" charset="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6"/>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5"/>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1"/>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nodeType="clickEffect">
                                  <p:stCondLst>
                                    <p:cond delay="0"/>
                                  </p:stCondLst>
                                  <p:childTnLst>
                                    <p:set>
                                      <p:cBhvr>
                                        <p:cTn id="54" dur="1" fill="hold">
                                          <p:stCondLst>
                                            <p:cond delay="0"/>
                                          </p:stCondLst>
                                        </p:cTn>
                                        <p:tgtEl>
                                          <p:spTgt spid="9"/>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nodeType="clickEffect">
                                  <p:stCondLst>
                                    <p:cond delay="0"/>
                                  </p:stCondLst>
                                  <p:childTnLst>
                                    <p:set>
                                      <p:cBhvr>
                                        <p:cTn id="58" dur="1" fill="hold">
                                          <p:stCondLst>
                                            <p:cond delay="0"/>
                                          </p:stCondLst>
                                        </p:cTn>
                                        <p:tgtEl>
                                          <p:spTgt spid="23"/>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nodeType="clickEffect">
                                  <p:stCondLst>
                                    <p:cond delay="0"/>
                                  </p:stCondLst>
                                  <p:childTnLst>
                                    <p:set>
                                      <p:cBhvr>
                                        <p:cTn id="62" dur="1" fill="hold">
                                          <p:stCondLst>
                                            <p:cond delay="0"/>
                                          </p:stCondLst>
                                        </p:cTn>
                                        <p:tgtEl>
                                          <p:spTgt spid="28"/>
                                        </p:tgtEl>
                                        <p:attrNameLst>
                                          <p:attrName>style.visibility</p:attrName>
                                        </p:attrNameLst>
                                      </p:cBhvr>
                                      <p:to>
                                        <p:strVal val="visible"/>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presetSubtype="0" fill="hold" nodeType="clickEffect">
                                  <p:stCondLst>
                                    <p:cond delay="0"/>
                                  </p:stCondLst>
                                  <p:childTnLst>
                                    <p:set>
                                      <p:cBhvr>
                                        <p:cTn id="66" dur="1" fill="hold">
                                          <p:stCondLst>
                                            <p:cond delay="0"/>
                                          </p:stCondLst>
                                        </p:cTn>
                                        <p:tgtEl>
                                          <p:spTgt spid="8"/>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4"/>
                                        </p:tgtEl>
                                        <p:attrNameLst>
                                          <p:attrName>style.visibility</p:attrName>
                                        </p:attrNameLst>
                                      </p:cBhvr>
                                      <p:to>
                                        <p:strVal val="visible"/>
                                      </p:to>
                                    </p:set>
                                  </p:childTnLst>
                                </p:cTn>
                              </p:par>
                            </p:childTnLst>
                          </p:cTn>
                        </p:par>
                      </p:childTnLst>
                    </p:cTn>
                  </p:par>
                  <p:par>
                    <p:cTn id="69" fill="hold" nodeType="clickPar">
                      <p:stCondLst>
                        <p:cond delay="indefinite"/>
                      </p:stCondLst>
                      <p:childTnLst>
                        <p:par>
                          <p:cTn id="70" fill="hold" nodeType="withGroup">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2"/>
                                        </p:tgtEl>
                                        <p:attrNameLst>
                                          <p:attrName>style.visibility</p:attrName>
                                        </p:attrNameLst>
                                      </p:cBhvr>
                                      <p:to>
                                        <p:strVal val="visible"/>
                                      </p:to>
                                    </p:set>
                                  </p:childTnLst>
                                </p:cTn>
                              </p:par>
                            </p:childTnLst>
                          </p:cTn>
                        </p:par>
                      </p:childTnLst>
                    </p:cTn>
                  </p:par>
                  <p:par>
                    <p:cTn id="73" fill="hold" nodeType="clickPar">
                      <p:stCondLst>
                        <p:cond delay="indefinite"/>
                      </p:stCondLst>
                      <p:childTnLst>
                        <p:par>
                          <p:cTn id="74" fill="hold" nodeType="withGroup">
                            <p:stCondLst>
                              <p:cond delay="0"/>
                            </p:stCondLst>
                            <p:childTnLst>
                              <p:par>
                                <p:cTn id="75" presetID="1" presetClass="entr" presetSubtype="0" fill="hold" nodeType="clickEffect">
                                  <p:stCondLst>
                                    <p:cond delay="0"/>
                                  </p:stCondLst>
                                  <p:childTnLst>
                                    <p:set>
                                      <p:cBhvr>
                                        <p:cTn id="76" dur="1" fill="hold">
                                          <p:stCondLst>
                                            <p:cond delay="0"/>
                                          </p:stCondLst>
                                        </p:cTn>
                                        <p:tgtEl>
                                          <p:spTgt spid="17"/>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20"/>
                                        </p:tgtEl>
                                        <p:attrNameLst>
                                          <p:attrName>style.visibility</p:attrName>
                                        </p:attrNameLst>
                                      </p:cBhvr>
                                      <p:to>
                                        <p:strVal val="visible"/>
                                      </p:to>
                                    </p:set>
                                  </p:childTnLst>
                                </p:cTn>
                              </p:par>
                            </p:childTnLst>
                          </p:cTn>
                        </p:par>
                      </p:childTnLst>
                    </p:cTn>
                  </p:par>
                  <p:par>
                    <p:cTn id="79" fill="hold" nodeType="clickPar">
                      <p:stCondLst>
                        <p:cond delay="indefinite"/>
                      </p:stCondLst>
                      <p:childTnLst>
                        <p:par>
                          <p:cTn id="80" fill="hold" nodeType="withGroup">
                            <p:stCondLst>
                              <p:cond delay="0"/>
                            </p:stCondLst>
                            <p:childTnLst>
                              <p:par>
                                <p:cTn id="81" presetID="1" presetClass="entr" presetSubtype="0" fill="hold" nodeType="clickEffect">
                                  <p:stCondLst>
                                    <p:cond delay="0"/>
                                  </p:stCondLst>
                                  <p:childTnLst>
                                    <p:set>
                                      <p:cBhvr>
                                        <p:cTn id="82" dur="1" fill="hold">
                                          <p:stCondLst>
                                            <p:cond delay="0"/>
                                          </p:stCondLst>
                                        </p:cTn>
                                        <p:tgtEl>
                                          <p:spTgt spid="19"/>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26"/>
                                        </p:tgtEl>
                                        <p:attrNameLst>
                                          <p:attrName>style.visibility</p:attrName>
                                        </p:attrNameLst>
                                      </p:cBhvr>
                                      <p:to>
                                        <p:strVal val="visible"/>
                                      </p:to>
                                    </p:set>
                                  </p:childTnLst>
                                </p:cTn>
                              </p:par>
                            </p:childTnLst>
                          </p:cTn>
                        </p:par>
                      </p:childTnLst>
                    </p:cTn>
                  </p:par>
                  <p:par>
                    <p:cTn id="85" fill="hold" nodeType="clickPar">
                      <p:stCondLst>
                        <p:cond delay="indefinite"/>
                      </p:stCondLst>
                      <p:childTnLst>
                        <p:par>
                          <p:cTn id="86" fill="hold" nodeType="withGroup">
                            <p:stCondLst>
                              <p:cond delay="0"/>
                            </p:stCondLst>
                            <p:childTnLst>
                              <p:par>
                                <p:cTn id="87" presetID="1" presetClass="entr" presetSubtype="0" fill="hold" nodeType="clickEffect">
                                  <p:stCondLst>
                                    <p:cond delay="0"/>
                                  </p:stCondLst>
                                  <p:childTnLst>
                                    <p:set>
                                      <p:cBhvr>
                                        <p:cTn id="88" dur="1" fill="hold">
                                          <p:stCondLst>
                                            <p:cond delay="0"/>
                                          </p:stCondLst>
                                        </p:cTn>
                                        <p:tgtEl>
                                          <p:spTgt spid="18"/>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21"/>
                                        </p:tgtEl>
                                        <p:attrNameLst>
                                          <p:attrName>style.visibility</p:attrName>
                                        </p:attrNameLst>
                                      </p:cBhvr>
                                      <p:to>
                                        <p:strVal val="visible"/>
                                      </p:to>
                                    </p:set>
                                  </p:childTnLst>
                                </p:cTn>
                              </p:par>
                            </p:childTnLst>
                          </p:cTn>
                        </p:par>
                      </p:childTnLst>
                    </p:cTn>
                  </p:par>
                  <p:par>
                    <p:cTn id="91" fill="hold" nodeType="clickPar">
                      <p:stCondLst>
                        <p:cond delay="indefinite"/>
                      </p:stCondLst>
                      <p:childTnLst>
                        <p:par>
                          <p:cTn id="92" fill="hold" nodeType="withGroup">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P spid="10" grpId="0" animBg="1"/>
      <p:bldP spid="11" grpId="0"/>
      <p:bldP spid="12" grpId="0" animBg="1"/>
      <p:bldP spid="13" grpId="0" animBg="1"/>
      <p:bldP spid="14" grpId="0" animBg="1"/>
      <p:bldP spid="15" grpId="0" animBg="1"/>
      <p:bldP spid="20" grpId="0" animBg="1"/>
      <p:bldP spid="21" grpId="0" animBg="1"/>
      <p:bldP spid="26" grpId="0" animBg="1"/>
      <p:bldP spid="27" grpId="0" animBg="1"/>
      <p:bldP spid="29"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вал 1">
            <a:extLst>
              <a:ext uri="{FF2B5EF4-FFF2-40B4-BE49-F238E27FC236}">
                <a16:creationId xmlns:a16="http://schemas.microsoft.com/office/drawing/2014/main" xmlns="" id="{3859A00B-0170-4AB6-AB09-E74D01E0F768}"/>
              </a:ext>
            </a:extLst>
          </p:cNvPr>
          <p:cNvSpPr>
            <a:spLocks noChangeArrowheads="1"/>
          </p:cNvSpPr>
          <p:nvPr/>
        </p:nvSpPr>
        <p:spPr bwMode="auto">
          <a:xfrm>
            <a:off x="763588" y="1700213"/>
            <a:ext cx="2305050" cy="2305050"/>
          </a:xfrm>
          <a:prstGeom prst="ellipse">
            <a:avLst/>
          </a:prstGeom>
          <a:solidFill>
            <a:schemeClr val="bg1"/>
          </a:solidFill>
          <a:ln w="19050" algn="ctr">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ru-RU" altLang="ru-RU" sz="1800"/>
          </a:p>
        </p:txBody>
      </p:sp>
      <p:sp>
        <p:nvSpPr>
          <p:cNvPr id="3" name="Овал 2">
            <a:extLst>
              <a:ext uri="{FF2B5EF4-FFF2-40B4-BE49-F238E27FC236}">
                <a16:creationId xmlns:a16="http://schemas.microsoft.com/office/drawing/2014/main" xmlns="" id="{775CEAB6-F640-4AE9-84E4-77A392473950}"/>
              </a:ext>
            </a:extLst>
          </p:cNvPr>
          <p:cNvSpPr>
            <a:spLocks noChangeArrowheads="1"/>
          </p:cNvSpPr>
          <p:nvPr/>
        </p:nvSpPr>
        <p:spPr bwMode="auto">
          <a:xfrm>
            <a:off x="6184900" y="1700213"/>
            <a:ext cx="2305050" cy="2305050"/>
          </a:xfrm>
          <a:prstGeom prst="ellipse">
            <a:avLst/>
          </a:prstGeom>
          <a:solidFill>
            <a:schemeClr val="bg1"/>
          </a:solidFill>
          <a:ln w="19050" algn="ctr">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ru-RU" altLang="ru-RU" sz="1800"/>
          </a:p>
        </p:txBody>
      </p:sp>
      <p:sp>
        <p:nvSpPr>
          <p:cNvPr id="4" name="Овал 3">
            <a:extLst>
              <a:ext uri="{FF2B5EF4-FFF2-40B4-BE49-F238E27FC236}">
                <a16:creationId xmlns:a16="http://schemas.microsoft.com/office/drawing/2014/main" xmlns="" id="{34E96741-0173-41F1-8F5F-3F9E2DC3EECA}"/>
              </a:ext>
            </a:extLst>
          </p:cNvPr>
          <p:cNvSpPr>
            <a:spLocks noChangeArrowheads="1"/>
          </p:cNvSpPr>
          <p:nvPr/>
        </p:nvSpPr>
        <p:spPr bwMode="auto">
          <a:xfrm>
            <a:off x="3536950" y="1700213"/>
            <a:ext cx="2303463" cy="2305050"/>
          </a:xfrm>
          <a:prstGeom prst="ellipse">
            <a:avLst/>
          </a:prstGeom>
          <a:solidFill>
            <a:schemeClr val="bg1"/>
          </a:solidFill>
          <a:ln w="19050" algn="ctr">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ru-RU" altLang="ru-RU" sz="1800"/>
          </a:p>
        </p:txBody>
      </p:sp>
      <p:sp>
        <p:nvSpPr>
          <p:cNvPr id="5" name="Овал 4">
            <a:extLst>
              <a:ext uri="{FF2B5EF4-FFF2-40B4-BE49-F238E27FC236}">
                <a16:creationId xmlns:a16="http://schemas.microsoft.com/office/drawing/2014/main" xmlns="" id="{052E7293-0626-42D2-A648-ED036E2B32D0}"/>
              </a:ext>
            </a:extLst>
          </p:cNvPr>
          <p:cNvSpPr>
            <a:spLocks noChangeArrowheads="1"/>
          </p:cNvSpPr>
          <p:nvPr/>
        </p:nvSpPr>
        <p:spPr bwMode="auto">
          <a:xfrm>
            <a:off x="1504950" y="1916113"/>
            <a:ext cx="144463" cy="133350"/>
          </a:xfrm>
          <a:prstGeom prst="ellipse">
            <a:avLst/>
          </a:prstGeom>
          <a:solidFill>
            <a:schemeClr val="accent1"/>
          </a:solidFill>
          <a:ln w="9525" algn="ctr">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ru-RU" altLang="ru-RU" sz="1800"/>
          </a:p>
        </p:txBody>
      </p:sp>
      <p:sp>
        <p:nvSpPr>
          <p:cNvPr id="6" name="Овал 5">
            <a:extLst>
              <a:ext uri="{FF2B5EF4-FFF2-40B4-BE49-F238E27FC236}">
                <a16:creationId xmlns:a16="http://schemas.microsoft.com/office/drawing/2014/main" xmlns="" id="{22570462-2FCC-4637-8502-970E57C54102}"/>
              </a:ext>
            </a:extLst>
          </p:cNvPr>
          <p:cNvSpPr>
            <a:spLocks noChangeArrowheads="1"/>
          </p:cNvSpPr>
          <p:nvPr/>
        </p:nvSpPr>
        <p:spPr bwMode="auto">
          <a:xfrm>
            <a:off x="2081213" y="1916113"/>
            <a:ext cx="144462" cy="133350"/>
          </a:xfrm>
          <a:prstGeom prst="ellipse">
            <a:avLst/>
          </a:prstGeom>
          <a:solidFill>
            <a:schemeClr val="accent1"/>
          </a:solidFill>
          <a:ln w="9525" algn="ctr">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ru-RU" altLang="ru-RU" sz="1800"/>
          </a:p>
        </p:txBody>
      </p:sp>
      <p:cxnSp>
        <p:nvCxnSpPr>
          <p:cNvPr id="8" name="Прямая соединительная линия 7">
            <a:extLst>
              <a:ext uri="{FF2B5EF4-FFF2-40B4-BE49-F238E27FC236}">
                <a16:creationId xmlns:a16="http://schemas.microsoft.com/office/drawing/2014/main" xmlns="" id="{5227E656-A4E3-4AAD-9042-46FE3B7EA96F}"/>
              </a:ext>
            </a:extLst>
          </p:cNvPr>
          <p:cNvCxnSpPr>
            <a:cxnSpLocks noChangeShapeType="1"/>
            <a:stCxn id="2" idx="0"/>
            <a:endCxn id="2" idx="4"/>
          </p:cNvCxnSpPr>
          <p:nvPr/>
        </p:nvCxnSpPr>
        <p:spPr bwMode="auto">
          <a:xfrm>
            <a:off x="1916113" y="1700213"/>
            <a:ext cx="0" cy="2305050"/>
          </a:xfrm>
          <a:prstGeom prst="line">
            <a:avLst/>
          </a:prstGeom>
          <a:noFill/>
          <a:ln w="38100" algn="ctr">
            <a:solidFill>
              <a:srgbClr val="0000CC"/>
            </a:solidFill>
            <a:round/>
            <a:headEnd/>
            <a:tailEnd/>
          </a:ln>
          <a:extLst>
            <a:ext uri="{909E8E84-426E-40DD-AFC4-6F175D3DCCD1}">
              <a14:hiddenFill xmlns:a14="http://schemas.microsoft.com/office/drawing/2010/main">
                <a:noFill/>
              </a14:hiddenFill>
            </a:ext>
          </a:extLst>
        </p:spPr>
      </p:cxnSp>
      <p:sp>
        <p:nvSpPr>
          <p:cNvPr id="9" name="Овал 8">
            <a:extLst>
              <a:ext uri="{FF2B5EF4-FFF2-40B4-BE49-F238E27FC236}">
                <a16:creationId xmlns:a16="http://schemas.microsoft.com/office/drawing/2014/main" xmlns="" id="{F33E0CF8-B82C-45FC-99DA-7EB14DC31305}"/>
              </a:ext>
            </a:extLst>
          </p:cNvPr>
          <p:cNvSpPr>
            <a:spLocks noChangeArrowheads="1"/>
          </p:cNvSpPr>
          <p:nvPr/>
        </p:nvSpPr>
        <p:spPr bwMode="auto">
          <a:xfrm>
            <a:off x="4305300" y="1916113"/>
            <a:ext cx="144463" cy="133350"/>
          </a:xfrm>
          <a:prstGeom prst="ellipse">
            <a:avLst/>
          </a:prstGeom>
          <a:solidFill>
            <a:schemeClr val="accent1"/>
          </a:solidFill>
          <a:ln w="9525" algn="ctr">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ru-RU" altLang="ru-RU" sz="1800"/>
          </a:p>
        </p:txBody>
      </p:sp>
      <p:sp>
        <p:nvSpPr>
          <p:cNvPr id="10" name="Овал 9">
            <a:extLst>
              <a:ext uri="{FF2B5EF4-FFF2-40B4-BE49-F238E27FC236}">
                <a16:creationId xmlns:a16="http://schemas.microsoft.com/office/drawing/2014/main" xmlns="" id="{22EDCBF5-4035-4BFF-B427-333601BAC5D9}"/>
              </a:ext>
            </a:extLst>
          </p:cNvPr>
          <p:cNvSpPr>
            <a:spLocks noChangeArrowheads="1"/>
          </p:cNvSpPr>
          <p:nvPr/>
        </p:nvSpPr>
        <p:spPr bwMode="auto">
          <a:xfrm>
            <a:off x="4908550" y="1916113"/>
            <a:ext cx="144463" cy="133350"/>
          </a:xfrm>
          <a:prstGeom prst="ellipse">
            <a:avLst/>
          </a:prstGeom>
          <a:solidFill>
            <a:schemeClr val="accent1"/>
          </a:solidFill>
          <a:ln w="9525" algn="ctr">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ru-RU" altLang="ru-RU" sz="1800"/>
          </a:p>
        </p:txBody>
      </p:sp>
      <p:cxnSp>
        <p:nvCxnSpPr>
          <p:cNvPr id="14" name="Прямая соединительная линия 13">
            <a:extLst>
              <a:ext uri="{FF2B5EF4-FFF2-40B4-BE49-F238E27FC236}">
                <a16:creationId xmlns:a16="http://schemas.microsoft.com/office/drawing/2014/main" xmlns="" id="{83456CF4-DD61-4A80-A43C-E6A453A524E9}"/>
              </a:ext>
            </a:extLst>
          </p:cNvPr>
          <p:cNvCxnSpPr>
            <a:cxnSpLocks noChangeShapeType="1"/>
          </p:cNvCxnSpPr>
          <p:nvPr/>
        </p:nvCxnSpPr>
        <p:spPr bwMode="auto">
          <a:xfrm>
            <a:off x="4689475" y="1700213"/>
            <a:ext cx="0" cy="2305050"/>
          </a:xfrm>
          <a:prstGeom prst="line">
            <a:avLst/>
          </a:prstGeom>
          <a:noFill/>
          <a:ln w="38100" algn="ctr">
            <a:solidFill>
              <a:srgbClr val="0000CC"/>
            </a:solidFill>
            <a:round/>
            <a:headEnd/>
            <a:tailEnd/>
          </a:ln>
          <a:extLst>
            <a:ext uri="{909E8E84-426E-40DD-AFC4-6F175D3DCCD1}">
              <a14:hiddenFill xmlns:a14="http://schemas.microsoft.com/office/drawing/2010/main">
                <a:noFill/>
              </a14:hiddenFill>
            </a:ext>
          </a:extLst>
        </p:spPr>
      </p:cxnSp>
      <p:sp>
        <p:nvSpPr>
          <p:cNvPr id="18" name="Овал 17">
            <a:extLst>
              <a:ext uri="{FF2B5EF4-FFF2-40B4-BE49-F238E27FC236}">
                <a16:creationId xmlns:a16="http://schemas.microsoft.com/office/drawing/2014/main" xmlns="" id="{CE627423-0C00-4D10-9AF5-A5D281327767}"/>
              </a:ext>
            </a:extLst>
          </p:cNvPr>
          <p:cNvSpPr>
            <a:spLocks noChangeArrowheads="1"/>
          </p:cNvSpPr>
          <p:nvPr/>
        </p:nvSpPr>
        <p:spPr bwMode="auto">
          <a:xfrm>
            <a:off x="6943725" y="1930400"/>
            <a:ext cx="142875" cy="133350"/>
          </a:xfrm>
          <a:prstGeom prst="ellipse">
            <a:avLst/>
          </a:prstGeom>
          <a:solidFill>
            <a:schemeClr val="accent1"/>
          </a:solidFill>
          <a:ln w="9525" algn="ctr">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ru-RU" altLang="ru-RU" sz="1800"/>
          </a:p>
        </p:txBody>
      </p:sp>
      <p:sp>
        <p:nvSpPr>
          <p:cNvPr id="19" name="Овал 18">
            <a:extLst>
              <a:ext uri="{FF2B5EF4-FFF2-40B4-BE49-F238E27FC236}">
                <a16:creationId xmlns:a16="http://schemas.microsoft.com/office/drawing/2014/main" xmlns="" id="{8A9935F9-C9CC-48D8-9525-FB7DE288F518}"/>
              </a:ext>
            </a:extLst>
          </p:cNvPr>
          <p:cNvSpPr>
            <a:spLocks noChangeArrowheads="1"/>
          </p:cNvSpPr>
          <p:nvPr/>
        </p:nvSpPr>
        <p:spPr bwMode="auto">
          <a:xfrm>
            <a:off x="7553325" y="1930400"/>
            <a:ext cx="144463" cy="133350"/>
          </a:xfrm>
          <a:prstGeom prst="ellipse">
            <a:avLst/>
          </a:prstGeom>
          <a:solidFill>
            <a:schemeClr val="accent1"/>
          </a:solidFill>
          <a:ln w="9525" algn="ctr">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ru-RU" altLang="ru-RU" sz="1800"/>
          </a:p>
        </p:txBody>
      </p:sp>
      <p:sp>
        <p:nvSpPr>
          <p:cNvPr id="20" name="Овал 19">
            <a:extLst>
              <a:ext uri="{FF2B5EF4-FFF2-40B4-BE49-F238E27FC236}">
                <a16:creationId xmlns:a16="http://schemas.microsoft.com/office/drawing/2014/main" xmlns="" id="{19294327-5074-4DF6-9E7C-EE5DB6B43776}"/>
              </a:ext>
            </a:extLst>
          </p:cNvPr>
          <p:cNvSpPr>
            <a:spLocks noChangeArrowheads="1"/>
          </p:cNvSpPr>
          <p:nvPr/>
        </p:nvSpPr>
        <p:spPr bwMode="auto">
          <a:xfrm>
            <a:off x="6951663" y="3573463"/>
            <a:ext cx="144462" cy="133350"/>
          </a:xfrm>
          <a:prstGeom prst="ellipse">
            <a:avLst/>
          </a:prstGeom>
          <a:solidFill>
            <a:schemeClr val="accent1"/>
          </a:solidFill>
          <a:ln w="9525" algn="ctr">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ru-RU" altLang="ru-RU" sz="1800"/>
          </a:p>
        </p:txBody>
      </p:sp>
      <p:sp>
        <p:nvSpPr>
          <p:cNvPr id="21" name="Овал 20">
            <a:extLst>
              <a:ext uri="{FF2B5EF4-FFF2-40B4-BE49-F238E27FC236}">
                <a16:creationId xmlns:a16="http://schemas.microsoft.com/office/drawing/2014/main" xmlns="" id="{B22BC738-A1D1-40C0-B7D2-35B995021E88}"/>
              </a:ext>
            </a:extLst>
          </p:cNvPr>
          <p:cNvSpPr>
            <a:spLocks noChangeArrowheads="1"/>
          </p:cNvSpPr>
          <p:nvPr/>
        </p:nvSpPr>
        <p:spPr bwMode="auto">
          <a:xfrm>
            <a:off x="7562850" y="3573463"/>
            <a:ext cx="142875" cy="133350"/>
          </a:xfrm>
          <a:prstGeom prst="ellipse">
            <a:avLst/>
          </a:prstGeom>
          <a:solidFill>
            <a:schemeClr val="accent1"/>
          </a:solidFill>
          <a:ln w="9525" algn="ctr">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ru-RU" altLang="ru-RU" sz="1800"/>
          </a:p>
        </p:txBody>
      </p:sp>
      <p:sp>
        <p:nvSpPr>
          <p:cNvPr id="22" name="Овал 21">
            <a:extLst>
              <a:ext uri="{FF2B5EF4-FFF2-40B4-BE49-F238E27FC236}">
                <a16:creationId xmlns:a16="http://schemas.microsoft.com/office/drawing/2014/main" xmlns="" id="{EF0381E4-2D89-4300-8F0C-B3ADD49DBC3B}"/>
              </a:ext>
            </a:extLst>
          </p:cNvPr>
          <p:cNvSpPr>
            <a:spLocks noChangeArrowheads="1"/>
          </p:cNvSpPr>
          <p:nvPr/>
        </p:nvSpPr>
        <p:spPr bwMode="auto">
          <a:xfrm>
            <a:off x="7121525" y="2781300"/>
            <a:ext cx="431800" cy="142875"/>
          </a:xfrm>
          <a:prstGeom prst="ellipse">
            <a:avLst/>
          </a:prstGeom>
          <a:solidFill>
            <a:schemeClr val="tx1"/>
          </a:solidFill>
          <a:ln w="9525" algn="ctr">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ru-RU" altLang="ru-RU" sz="1800"/>
          </a:p>
        </p:txBody>
      </p:sp>
      <p:pic>
        <p:nvPicPr>
          <p:cNvPr id="58386" name="Picture 5" descr="Безымянный-1">
            <a:extLst>
              <a:ext uri="{FF2B5EF4-FFF2-40B4-BE49-F238E27FC236}">
                <a16:creationId xmlns:a16="http://schemas.microsoft.com/office/drawing/2014/main" xmlns="" id="{7292E1F9-4E4E-404F-8F12-39F2D74916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8625" y="4365625"/>
            <a:ext cx="1382713" cy="222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 Box 6">
            <a:extLst>
              <a:ext uri="{FF2B5EF4-FFF2-40B4-BE49-F238E27FC236}">
                <a16:creationId xmlns:a16="http://schemas.microsoft.com/office/drawing/2014/main" xmlns="" id="{E504C32A-B3F1-4659-94DF-4473BF0591E0}"/>
              </a:ext>
            </a:extLst>
          </p:cNvPr>
          <p:cNvSpPr txBox="1">
            <a:spLocks noChangeArrowheads="1"/>
          </p:cNvSpPr>
          <p:nvPr/>
        </p:nvSpPr>
        <p:spPr bwMode="auto">
          <a:xfrm>
            <a:off x="0" y="0"/>
            <a:ext cx="9144000" cy="13843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ru-RU" altLang="ru-RU" sz="2800" b="1">
                <a:solidFill>
                  <a:srgbClr val="0000FF"/>
                </a:solidFill>
              </a:rPr>
              <a:t>Пересечение двух взаимно перпендикулярных плоскостей всегда порождает ось второго порядка (точка находится в общей позиции)</a:t>
            </a:r>
          </a:p>
        </p:txBody>
      </p:sp>
      <p:sp>
        <p:nvSpPr>
          <p:cNvPr id="58388" name="Rectangle 10">
            <a:extLst>
              <a:ext uri="{FF2B5EF4-FFF2-40B4-BE49-F238E27FC236}">
                <a16:creationId xmlns:a16="http://schemas.microsoft.com/office/drawing/2014/main" xmlns="" id="{E3740B3E-4197-47A7-B9EA-3CAEE4233DF0}"/>
              </a:ext>
            </a:extLst>
          </p:cNvPr>
          <p:cNvSpPr>
            <a:spLocks noChangeArrowheads="1"/>
          </p:cNvSpPr>
          <p:nvPr/>
        </p:nvSpPr>
        <p:spPr bwMode="auto">
          <a:xfrm>
            <a:off x="5438775" y="5157788"/>
            <a:ext cx="2259013" cy="431800"/>
          </a:xfrm>
          <a:prstGeom prst="rect">
            <a:avLst/>
          </a:prstGeom>
          <a:solidFill>
            <a:schemeClr val="bg1"/>
          </a:solidFill>
          <a:ln w="9525">
            <a:solidFill>
              <a:srgbClr val="0000FF"/>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ru-RU" altLang="ru-RU" sz="1800">
              <a:solidFill>
                <a:srgbClr val="0000FF"/>
              </a:solidFill>
              <a:latin typeface="Calibri" panose="020F0502020204030204" pitchFamily="34" charset="0"/>
            </a:endParaRPr>
          </a:p>
        </p:txBody>
      </p:sp>
      <p:sp>
        <p:nvSpPr>
          <p:cNvPr id="58389" name="Text Box 7">
            <a:extLst>
              <a:ext uri="{FF2B5EF4-FFF2-40B4-BE49-F238E27FC236}">
                <a16:creationId xmlns:a16="http://schemas.microsoft.com/office/drawing/2014/main" xmlns="" id="{969972E9-AC45-4981-AD9F-DD35B91759ED}"/>
              </a:ext>
            </a:extLst>
          </p:cNvPr>
          <p:cNvSpPr txBox="1">
            <a:spLocks noChangeArrowheads="1"/>
          </p:cNvSpPr>
          <p:nvPr/>
        </p:nvSpPr>
        <p:spPr bwMode="auto">
          <a:xfrm>
            <a:off x="5413375" y="5178425"/>
            <a:ext cx="78263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ru-RU" sz="2400"/>
              <a:t>m/m</a:t>
            </a:r>
            <a:endParaRPr lang="ru-RU" altLang="ru-RU" sz="2400"/>
          </a:p>
        </p:txBody>
      </p:sp>
      <p:sp>
        <p:nvSpPr>
          <p:cNvPr id="58390" name="Line 8">
            <a:extLst>
              <a:ext uri="{FF2B5EF4-FFF2-40B4-BE49-F238E27FC236}">
                <a16:creationId xmlns:a16="http://schemas.microsoft.com/office/drawing/2014/main" xmlns="" id="{61BD7E00-A4E9-40B5-A179-11F433F5E9E6}"/>
              </a:ext>
            </a:extLst>
          </p:cNvPr>
          <p:cNvSpPr>
            <a:spLocks noChangeShapeType="1"/>
          </p:cNvSpPr>
          <p:nvPr/>
        </p:nvSpPr>
        <p:spPr bwMode="auto">
          <a:xfrm>
            <a:off x="6375400" y="5413375"/>
            <a:ext cx="720725" cy="0"/>
          </a:xfrm>
          <a:prstGeom prst="line">
            <a:avLst/>
          </a:prstGeom>
          <a:noFill/>
          <a:ln w="38100" cmpd="dbl">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sp>
        <p:nvSpPr>
          <p:cNvPr id="58391" name="Text Box 9">
            <a:extLst>
              <a:ext uri="{FF2B5EF4-FFF2-40B4-BE49-F238E27FC236}">
                <a16:creationId xmlns:a16="http://schemas.microsoft.com/office/drawing/2014/main" xmlns="" id="{5A92A4DA-9AD3-4AC8-8F74-5D046D05A977}"/>
              </a:ext>
            </a:extLst>
          </p:cNvPr>
          <p:cNvSpPr txBox="1">
            <a:spLocks noChangeArrowheads="1"/>
          </p:cNvSpPr>
          <p:nvPr/>
        </p:nvSpPr>
        <p:spPr bwMode="auto">
          <a:xfrm>
            <a:off x="7221538" y="5157788"/>
            <a:ext cx="3556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ru-RU" sz="2400"/>
              <a:t>2</a:t>
            </a:r>
            <a:endParaRPr lang="ru-RU" altLang="ru-RU" sz="2400"/>
          </a:p>
        </p:txBody>
      </p:sp>
      <p:cxnSp>
        <p:nvCxnSpPr>
          <p:cNvPr id="30" name="Прямая соединительная линия 29">
            <a:extLst>
              <a:ext uri="{FF2B5EF4-FFF2-40B4-BE49-F238E27FC236}">
                <a16:creationId xmlns:a16="http://schemas.microsoft.com/office/drawing/2014/main" xmlns="" id="{7F825CFD-EBD7-4771-B011-BCC3A9C04AF9}"/>
              </a:ext>
            </a:extLst>
          </p:cNvPr>
          <p:cNvCxnSpPr>
            <a:cxnSpLocks noChangeShapeType="1"/>
            <a:stCxn id="4" idx="2"/>
            <a:endCxn id="4" idx="6"/>
          </p:cNvCxnSpPr>
          <p:nvPr/>
        </p:nvCxnSpPr>
        <p:spPr bwMode="auto">
          <a:xfrm>
            <a:off x="3536950" y="2852738"/>
            <a:ext cx="2303463" cy="0"/>
          </a:xfrm>
          <a:prstGeom prst="line">
            <a:avLst/>
          </a:prstGeom>
          <a:noFill/>
          <a:ln w="38100" algn="ctr">
            <a:solidFill>
              <a:srgbClr val="0000CC"/>
            </a:solidFill>
            <a:round/>
            <a:headEnd/>
            <a:tailEnd/>
          </a:ln>
          <a:extLst>
            <a:ext uri="{909E8E84-426E-40DD-AFC4-6F175D3DCCD1}">
              <a14:hiddenFill xmlns:a14="http://schemas.microsoft.com/office/drawing/2010/main">
                <a:noFill/>
              </a14:hiddenFill>
            </a:ext>
          </a:extLst>
        </p:spPr>
      </p:cxnSp>
      <p:sp>
        <p:nvSpPr>
          <p:cNvPr id="31" name="Овал 30">
            <a:extLst>
              <a:ext uri="{FF2B5EF4-FFF2-40B4-BE49-F238E27FC236}">
                <a16:creationId xmlns:a16="http://schemas.microsoft.com/office/drawing/2014/main" xmlns="" id="{CFEA6FB4-7F90-466B-8AE3-C794B3B26CCC}"/>
              </a:ext>
            </a:extLst>
          </p:cNvPr>
          <p:cNvSpPr>
            <a:spLocks noChangeArrowheads="1"/>
          </p:cNvSpPr>
          <p:nvPr/>
        </p:nvSpPr>
        <p:spPr bwMode="auto">
          <a:xfrm>
            <a:off x="4305300" y="3571875"/>
            <a:ext cx="144463" cy="133350"/>
          </a:xfrm>
          <a:prstGeom prst="ellipse">
            <a:avLst/>
          </a:prstGeom>
          <a:solidFill>
            <a:schemeClr val="accent1"/>
          </a:solidFill>
          <a:ln w="9525" algn="ctr">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ru-RU" altLang="ru-RU" sz="1800"/>
          </a:p>
        </p:txBody>
      </p:sp>
      <p:sp>
        <p:nvSpPr>
          <p:cNvPr id="32" name="Овал 31">
            <a:extLst>
              <a:ext uri="{FF2B5EF4-FFF2-40B4-BE49-F238E27FC236}">
                <a16:creationId xmlns:a16="http://schemas.microsoft.com/office/drawing/2014/main" xmlns="" id="{9E9F6863-E916-4752-9001-5CF13C83FD9B}"/>
              </a:ext>
            </a:extLst>
          </p:cNvPr>
          <p:cNvSpPr>
            <a:spLocks noChangeArrowheads="1"/>
          </p:cNvSpPr>
          <p:nvPr/>
        </p:nvSpPr>
        <p:spPr bwMode="auto">
          <a:xfrm>
            <a:off x="4908550" y="3571875"/>
            <a:ext cx="144463" cy="133350"/>
          </a:xfrm>
          <a:prstGeom prst="ellipse">
            <a:avLst/>
          </a:prstGeom>
          <a:solidFill>
            <a:schemeClr val="accent1"/>
          </a:solidFill>
          <a:ln w="9525" algn="ctr">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ru-RU" altLang="ru-RU" sz="1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nodeType="clickEffect">
                                  <p:stCondLst>
                                    <p:cond delay="0"/>
                                  </p:stCondLst>
                                  <p:childTnLst>
                                    <p:set>
                                      <p:cBhvr>
                                        <p:cTn id="40" dur="1" fill="hold">
                                          <p:stCondLst>
                                            <p:cond delay="0"/>
                                          </p:stCondLst>
                                        </p:cTn>
                                        <p:tgtEl>
                                          <p:spTgt spid="30"/>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1"/>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8"/>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9"/>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0"/>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1"/>
                                        </p:tgtEl>
                                        <p:attrNameLst>
                                          <p:attrName>style.visibility</p:attrName>
                                        </p:attrNameLst>
                                      </p:cBhvr>
                                      <p:to>
                                        <p:strVal val="visible"/>
                                      </p:to>
                                    </p:set>
                                  </p:childTnLst>
                                </p:cTn>
                              </p:par>
                            </p:childTnLst>
                          </p:cTn>
                        </p:par>
                      </p:childTnLst>
                    </p:cTn>
                  </p:par>
                  <p:par>
                    <p:cTn id="61" fill="hold" nodeType="clickPar">
                      <p:stCondLst>
                        <p:cond delay="indefinite"/>
                      </p:stCondLst>
                      <p:childTnLst>
                        <p:par>
                          <p:cTn id="62" fill="hold" nodeType="withGroup">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22"/>
                                        </p:tgtEl>
                                        <p:attrNameLst>
                                          <p:attrName>style.visibility</p:attrName>
                                        </p:attrNameLst>
                                      </p:cBhvr>
                                      <p:to>
                                        <p:strVal val="visible"/>
                                      </p:to>
                                    </p:set>
                                  </p:childTnLst>
                                </p:cTn>
                              </p:par>
                            </p:childTnLst>
                          </p:cTn>
                        </p:par>
                      </p:childTnLst>
                    </p:cTn>
                  </p:par>
                  <p:par>
                    <p:cTn id="65" fill="hold" nodeType="clickPar">
                      <p:stCondLst>
                        <p:cond delay="indefinite"/>
                      </p:stCondLst>
                      <p:childTnLst>
                        <p:par>
                          <p:cTn id="66" fill="hold" nodeType="withGroup">
                            <p:stCondLst>
                              <p:cond delay="0"/>
                            </p:stCondLst>
                            <p:childTnLst>
                              <p:par>
                                <p:cTn id="67" presetID="1" presetClass="entr" presetSubtype="0" fill="hold" nodeType="clickEffect">
                                  <p:stCondLst>
                                    <p:cond delay="0"/>
                                  </p:stCondLst>
                                  <p:childTnLst>
                                    <p:set>
                                      <p:cBhvr>
                                        <p:cTn id="68" dur="1" fill="hold">
                                          <p:stCondLst>
                                            <p:cond delay="0"/>
                                          </p:stCondLst>
                                        </p:cTn>
                                        <p:tgtEl>
                                          <p:spTgt spid="58386"/>
                                        </p:tgtEl>
                                        <p:attrNameLst>
                                          <p:attrName>style.visibility</p:attrName>
                                        </p:attrNameLst>
                                      </p:cBhvr>
                                      <p:to>
                                        <p:strVal val="visible"/>
                                      </p:to>
                                    </p:set>
                                  </p:childTnLst>
                                </p:cTn>
                              </p:par>
                            </p:childTnLst>
                          </p:cTn>
                        </p:par>
                      </p:childTnLst>
                    </p:cTn>
                  </p:par>
                  <p:par>
                    <p:cTn id="69" fill="hold" nodeType="clickPar">
                      <p:stCondLst>
                        <p:cond delay="indefinite"/>
                      </p:stCondLst>
                      <p:childTnLst>
                        <p:par>
                          <p:cTn id="70" fill="hold" nodeType="withGroup">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58388"/>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58389"/>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58390"/>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583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9" grpId="0" animBg="1"/>
      <p:bldP spid="10" grpId="0" animBg="1"/>
      <p:bldP spid="18" grpId="0" animBg="1"/>
      <p:bldP spid="19" grpId="0" animBg="1"/>
      <p:bldP spid="20" grpId="0" animBg="1"/>
      <p:bldP spid="21" grpId="0" animBg="1"/>
      <p:bldP spid="22" grpId="0" animBg="1"/>
      <p:bldP spid="24" grpId="0" animBg="1"/>
      <p:bldP spid="58388" grpId="0" animBg="1"/>
      <p:bldP spid="58389" grpId="0"/>
      <p:bldP spid="58391" grpId="0"/>
      <p:bldP spid="31" grpId="0" animBg="1"/>
      <p:bldP spid="32"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вал 1">
            <a:extLst>
              <a:ext uri="{FF2B5EF4-FFF2-40B4-BE49-F238E27FC236}">
                <a16:creationId xmlns:a16="http://schemas.microsoft.com/office/drawing/2014/main" xmlns="" id="{ECD4656B-71F9-494A-89D8-B838EA594E0B}"/>
              </a:ext>
            </a:extLst>
          </p:cNvPr>
          <p:cNvSpPr>
            <a:spLocks noChangeArrowheads="1"/>
          </p:cNvSpPr>
          <p:nvPr/>
        </p:nvSpPr>
        <p:spPr bwMode="auto">
          <a:xfrm>
            <a:off x="827088" y="2220913"/>
            <a:ext cx="2305050" cy="2305050"/>
          </a:xfrm>
          <a:prstGeom prst="ellipse">
            <a:avLst/>
          </a:prstGeom>
          <a:solidFill>
            <a:schemeClr val="bg1"/>
          </a:solidFill>
          <a:ln w="19050" algn="ctr">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ru-RU" altLang="ru-RU" sz="1800"/>
          </a:p>
        </p:txBody>
      </p:sp>
      <p:sp>
        <p:nvSpPr>
          <p:cNvPr id="3" name="Овал 2">
            <a:extLst>
              <a:ext uri="{FF2B5EF4-FFF2-40B4-BE49-F238E27FC236}">
                <a16:creationId xmlns:a16="http://schemas.microsoft.com/office/drawing/2014/main" xmlns="" id="{D070591C-A046-4F19-91F1-585FFD236989}"/>
              </a:ext>
            </a:extLst>
          </p:cNvPr>
          <p:cNvSpPr>
            <a:spLocks noChangeArrowheads="1"/>
          </p:cNvSpPr>
          <p:nvPr/>
        </p:nvSpPr>
        <p:spPr bwMode="auto">
          <a:xfrm>
            <a:off x="3563938" y="2205038"/>
            <a:ext cx="2303462" cy="2303462"/>
          </a:xfrm>
          <a:prstGeom prst="ellipse">
            <a:avLst/>
          </a:prstGeom>
          <a:solidFill>
            <a:schemeClr val="bg1"/>
          </a:solidFill>
          <a:ln w="19050" algn="ctr">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ru-RU" altLang="ru-RU" sz="1800"/>
          </a:p>
        </p:txBody>
      </p:sp>
      <p:sp>
        <p:nvSpPr>
          <p:cNvPr id="4" name="Овал 3">
            <a:extLst>
              <a:ext uri="{FF2B5EF4-FFF2-40B4-BE49-F238E27FC236}">
                <a16:creationId xmlns:a16="http://schemas.microsoft.com/office/drawing/2014/main" xmlns="" id="{85D1C3B3-81F0-4EFF-87EE-2E6846673780}"/>
              </a:ext>
            </a:extLst>
          </p:cNvPr>
          <p:cNvSpPr>
            <a:spLocks noChangeArrowheads="1"/>
          </p:cNvSpPr>
          <p:nvPr/>
        </p:nvSpPr>
        <p:spPr bwMode="auto">
          <a:xfrm>
            <a:off x="6227763" y="2205038"/>
            <a:ext cx="2305050" cy="2303462"/>
          </a:xfrm>
          <a:prstGeom prst="ellipse">
            <a:avLst/>
          </a:prstGeom>
          <a:solidFill>
            <a:schemeClr val="bg1"/>
          </a:solidFill>
          <a:ln w="19050" algn="ctr">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ru-RU" altLang="ru-RU" sz="1800"/>
          </a:p>
        </p:txBody>
      </p:sp>
      <p:cxnSp>
        <p:nvCxnSpPr>
          <p:cNvPr id="6" name="Прямая соединительная линия 5">
            <a:extLst>
              <a:ext uri="{FF2B5EF4-FFF2-40B4-BE49-F238E27FC236}">
                <a16:creationId xmlns:a16="http://schemas.microsoft.com/office/drawing/2014/main" xmlns="" id="{C967D588-7863-45EA-BB86-37E06B2E954E}"/>
              </a:ext>
            </a:extLst>
          </p:cNvPr>
          <p:cNvCxnSpPr>
            <a:cxnSpLocks noChangeShapeType="1"/>
            <a:stCxn id="2" idx="0"/>
            <a:endCxn id="2" idx="4"/>
          </p:cNvCxnSpPr>
          <p:nvPr/>
        </p:nvCxnSpPr>
        <p:spPr bwMode="auto">
          <a:xfrm>
            <a:off x="1979613" y="2220913"/>
            <a:ext cx="0" cy="2305050"/>
          </a:xfrm>
          <a:prstGeom prst="line">
            <a:avLst/>
          </a:prstGeom>
          <a:noFill/>
          <a:ln w="38100" algn="ctr">
            <a:solidFill>
              <a:srgbClr val="0000CC"/>
            </a:solidFill>
            <a:round/>
            <a:headEnd/>
            <a:tailEnd/>
          </a:ln>
          <a:extLst>
            <a:ext uri="{909E8E84-426E-40DD-AFC4-6F175D3DCCD1}">
              <a14:hiddenFill xmlns:a14="http://schemas.microsoft.com/office/drawing/2010/main">
                <a:noFill/>
              </a14:hiddenFill>
            </a:ext>
          </a:extLst>
        </p:spPr>
      </p:cxnSp>
      <p:sp>
        <p:nvSpPr>
          <p:cNvPr id="7" name="Овал 6">
            <a:extLst>
              <a:ext uri="{FF2B5EF4-FFF2-40B4-BE49-F238E27FC236}">
                <a16:creationId xmlns:a16="http://schemas.microsoft.com/office/drawing/2014/main" xmlns="" id="{B0A61140-77A0-45E8-9E96-56E8AB43BC3D}"/>
              </a:ext>
            </a:extLst>
          </p:cNvPr>
          <p:cNvSpPr>
            <a:spLocks noChangeArrowheads="1"/>
          </p:cNvSpPr>
          <p:nvPr/>
        </p:nvSpPr>
        <p:spPr bwMode="auto">
          <a:xfrm>
            <a:off x="1428750" y="2825750"/>
            <a:ext cx="142875" cy="133350"/>
          </a:xfrm>
          <a:prstGeom prst="ellipse">
            <a:avLst/>
          </a:prstGeom>
          <a:solidFill>
            <a:schemeClr val="accent1"/>
          </a:solidFill>
          <a:ln w="9525" algn="ctr">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ru-RU" altLang="ru-RU" sz="1800"/>
          </a:p>
        </p:txBody>
      </p:sp>
      <p:sp>
        <p:nvSpPr>
          <p:cNvPr id="8" name="Овал 7">
            <a:extLst>
              <a:ext uri="{FF2B5EF4-FFF2-40B4-BE49-F238E27FC236}">
                <a16:creationId xmlns:a16="http://schemas.microsoft.com/office/drawing/2014/main" xmlns="" id="{C2FC86CB-AB83-424F-964F-59F659CB5974}"/>
              </a:ext>
            </a:extLst>
          </p:cNvPr>
          <p:cNvSpPr>
            <a:spLocks noChangeArrowheads="1"/>
          </p:cNvSpPr>
          <p:nvPr/>
        </p:nvSpPr>
        <p:spPr bwMode="auto">
          <a:xfrm>
            <a:off x="2411413" y="2825750"/>
            <a:ext cx="144462" cy="133350"/>
          </a:xfrm>
          <a:prstGeom prst="ellipse">
            <a:avLst/>
          </a:prstGeom>
          <a:solidFill>
            <a:schemeClr val="accent1"/>
          </a:solidFill>
          <a:ln w="9525" algn="ctr">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ru-RU" altLang="ru-RU" sz="1800"/>
          </a:p>
        </p:txBody>
      </p:sp>
      <p:cxnSp>
        <p:nvCxnSpPr>
          <p:cNvPr id="13" name="Прямая соединительная линия 12">
            <a:extLst>
              <a:ext uri="{FF2B5EF4-FFF2-40B4-BE49-F238E27FC236}">
                <a16:creationId xmlns:a16="http://schemas.microsoft.com/office/drawing/2014/main" xmlns="" id="{CEFAE513-278E-4E15-9DB3-F03022470C5F}"/>
              </a:ext>
            </a:extLst>
          </p:cNvPr>
          <p:cNvCxnSpPr>
            <a:cxnSpLocks noChangeShapeType="1"/>
            <a:stCxn id="2" idx="2"/>
            <a:endCxn id="2" idx="6"/>
          </p:cNvCxnSpPr>
          <p:nvPr/>
        </p:nvCxnSpPr>
        <p:spPr bwMode="auto">
          <a:xfrm>
            <a:off x="827088" y="3373438"/>
            <a:ext cx="2305050" cy="0"/>
          </a:xfrm>
          <a:prstGeom prst="line">
            <a:avLst/>
          </a:prstGeom>
          <a:noFill/>
          <a:ln w="3175" algn="ctr">
            <a:solidFill>
              <a:schemeClr val="tx1"/>
            </a:solidFill>
            <a:round/>
            <a:headEnd/>
            <a:tailEnd/>
          </a:ln>
          <a:extLst>
            <a:ext uri="{909E8E84-426E-40DD-AFC4-6F175D3DCCD1}">
              <a14:hiddenFill xmlns:a14="http://schemas.microsoft.com/office/drawing/2010/main">
                <a:noFill/>
              </a14:hiddenFill>
            </a:ext>
          </a:extLst>
        </p:spPr>
      </p:cxnSp>
      <p:cxnSp>
        <p:nvCxnSpPr>
          <p:cNvPr id="15" name="Прямая соединительная линия 14">
            <a:extLst>
              <a:ext uri="{FF2B5EF4-FFF2-40B4-BE49-F238E27FC236}">
                <a16:creationId xmlns:a16="http://schemas.microsoft.com/office/drawing/2014/main" xmlns="" id="{9B69A375-5129-486E-8953-09A03519E9D5}"/>
              </a:ext>
            </a:extLst>
          </p:cNvPr>
          <p:cNvCxnSpPr>
            <a:cxnSpLocks noChangeShapeType="1"/>
          </p:cNvCxnSpPr>
          <p:nvPr/>
        </p:nvCxnSpPr>
        <p:spPr bwMode="auto">
          <a:xfrm flipH="1" flipV="1">
            <a:off x="395288" y="1781175"/>
            <a:ext cx="1584325" cy="159385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7" name="Прямая соединительная линия 16">
            <a:extLst>
              <a:ext uri="{FF2B5EF4-FFF2-40B4-BE49-F238E27FC236}">
                <a16:creationId xmlns:a16="http://schemas.microsoft.com/office/drawing/2014/main" xmlns="" id="{B96B42FC-F0DB-4800-91A6-D1494EE52191}"/>
              </a:ext>
            </a:extLst>
          </p:cNvPr>
          <p:cNvCxnSpPr>
            <a:cxnSpLocks noChangeShapeType="1"/>
          </p:cNvCxnSpPr>
          <p:nvPr/>
        </p:nvCxnSpPr>
        <p:spPr bwMode="auto">
          <a:xfrm>
            <a:off x="4710113" y="2205038"/>
            <a:ext cx="0" cy="2303462"/>
          </a:xfrm>
          <a:prstGeom prst="line">
            <a:avLst/>
          </a:prstGeom>
          <a:noFill/>
          <a:ln w="38100" algn="ctr">
            <a:solidFill>
              <a:srgbClr val="0000CC"/>
            </a:solidFill>
            <a:round/>
            <a:headEnd/>
            <a:tailEnd/>
          </a:ln>
          <a:extLst>
            <a:ext uri="{909E8E84-426E-40DD-AFC4-6F175D3DCCD1}">
              <a14:hiddenFill xmlns:a14="http://schemas.microsoft.com/office/drawing/2010/main">
                <a:noFill/>
              </a14:hiddenFill>
            </a:ext>
          </a:extLst>
        </p:spPr>
      </p:cxnSp>
      <p:cxnSp>
        <p:nvCxnSpPr>
          <p:cNvPr id="18" name="Прямая соединительная линия 17">
            <a:extLst>
              <a:ext uri="{FF2B5EF4-FFF2-40B4-BE49-F238E27FC236}">
                <a16:creationId xmlns:a16="http://schemas.microsoft.com/office/drawing/2014/main" xmlns="" id="{407593E0-9C30-4DCE-B361-FBD88365AD88}"/>
              </a:ext>
            </a:extLst>
          </p:cNvPr>
          <p:cNvCxnSpPr>
            <a:cxnSpLocks noChangeShapeType="1"/>
          </p:cNvCxnSpPr>
          <p:nvPr/>
        </p:nvCxnSpPr>
        <p:spPr bwMode="auto">
          <a:xfrm>
            <a:off x="3559175" y="3373438"/>
            <a:ext cx="2303463" cy="0"/>
          </a:xfrm>
          <a:prstGeom prst="line">
            <a:avLst/>
          </a:prstGeom>
          <a:noFill/>
          <a:ln w="38100" algn="ctr">
            <a:solidFill>
              <a:srgbClr val="0000CC"/>
            </a:solidFill>
            <a:round/>
            <a:headEnd/>
            <a:tailEnd/>
          </a:ln>
          <a:extLst>
            <a:ext uri="{909E8E84-426E-40DD-AFC4-6F175D3DCCD1}">
              <a14:hiddenFill xmlns:a14="http://schemas.microsoft.com/office/drawing/2010/main">
                <a:noFill/>
              </a14:hiddenFill>
            </a:ext>
          </a:extLst>
        </p:spPr>
      </p:cxnSp>
      <p:sp>
        <p:nvSpPr>
          <p:cNvPr id="23" name="Овал 22">
            <a:extLst>
              <a:ext uri="{FF2B5EF4-FFF2-40B4-BE49-F238E27FC236}">
                <a16:creationId xmlns:a16="http://schemas.microsoft.com/office/drawing/2014/main" xmlns="" id="{59DBF115-CABA-4FF9-B2AF-7E513CAE4E5B}"/>
              </a:ext>
            </a:extLst>
          </p:cNvPr>
          <p:cNvSpPr>
            <a:spLocks noChangeArrowheads="1"/>
          </p:cNvSpPr>
          <p:nvPr/>
        </p:nvSpPr>
        <p:spPr bwMode="auto">
          <a:xfrm>
            <a:off x="4164013" y="2851150"/>
            <a:ext cx="144462" cy="133350"/>
          </a:xfrm>
          <a:prstGeom prst="ellipse">
            <a:avLst/>
          </a:prstGeom>
          <a:solidFill>
            <a:schemeClr val="accent1"/>
          </a:solidFill>
          <a:ln w="9525" algn="ctr">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ru-RU" altLang="ru-RU" sz="1800"/>
          </a:p>
        </p:txBody>
      </p:sp>
      <p:sp>
        <p:nvSpPr>
          <p:cNvPr id="24" name="Овал 23">
            <a:extLst>
              <a:ext uri="{FF2B5EF4-FFF2-40B4-BE49-F238E27FC236}">
                <a16:creationId xmlns:a16="http://schemas.microsoft.com/office/drawing/2014/main" xmlns="" id="{50190D4D-D732-49D4-9B05-59079F9069EF}"/>
              </a:ext>
            </a:extLst>
          </p:cNvPr>
          <p:cNvSpPr>
            <a:spLocks noChangeArrowheads="1"/>
          </p:cNvSpPr>
          <p:nvPr/>
        </p:nvSpPr>
        <p:spPr bwMode="auto">
          <a:xfrm>
            <a:off x="5148263" y="2851150"/>
            <a:ext cx="144462" cy="133350"/>
          </a:xfrm>
          <a:prstGeom prst="ellipse">
            <a:avLst/>
          </a:prstGeom>
          <a:solidFill>
            <a:schemeClr val="accent1"/>
          </a:solidFill>
          <a:ln w="9525" algn="ctr">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ru-RU" altLang="ru-RU" sz="1800"/>
          </a:p>
        </p:txBody>
      </p:sp>
      <p:sp>
        <p:nvSpPr>
          <p:cNvPr id="25" name="Овал 24">
            <a:extLst>
              <a:ext uri="{FF2B5EF4-FFF2-40B4-BE49-F238E27FC236}">
                <a16:creationId xmlns:a16="http://schemas.microsoft.com/office/drawing/2014/main" xmlns="" id="{5F22DC86-7AC2-45CC-A3D7-F826E8D29A7B}"/>
              </a:ext>
            </a:extLst>
          </p:cNvPr>
          <p:cNvSpPr>
            <a:spLocks noChangeArrowheads="1"/>
          </p:cNvSpPr>
          <p:nvPr/>
        </p:nvSpPr>
        <p:spPr bwMode="auto">
          <a:xfrm>
            <a:off x="4164013" y="3716338"/>
            <a:ext cx="144462" cy="133350"/>
          </a:xfrm>
          <a:prstGeom prst="ellipse">
            <a:avLst/>
          </a:prstGeom>
          <a:solidFill>
            <a:schemeClr val="accent1"/>
          </a:solidFill>
          <a:ln w="9525" algn="ctr">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ru-RU" altLang="ru-RU" sz="1800"/>
          </a:p>
        </p:txBody>
      </p:sp>
      <p:sp>
        <p:nvSpPr>
          <p:cNvPr id="26" name="Овал 25">
            <a:extLst>
              <a:ext uri="{FF2B5EF4-FFF2-40B4-BE49-F238E27FC236}">
                <a16:creationId xmlns:a16="http://schemas.microsoft.com/office/drawing/2014/main" xmlns="" id="{828944FB-2FCC-496B-83F9-3AF1C13792AF}"/>
              </a:ext>
            </a:extLst>
          </p:cNvPr>
          <p:cNvSpPr>
            <a:spLocks noChangeArrowheads="1"/>
          </p:cNvSpPr>
          <p:nvPr/>
        </p:nvSpPr>
        <p:spPr bwMode="auto">
          <a:xfrm>
            <a:off x="5148263" y="3716338"/>
            <a:ext cx="142875" cy="133350"/>
          </a:xfrm>
          <a:prstGeom prst="ellipse">
            <a:avLst/>
          </a:prstGeom>
          <a:solidFill>
            <a:schemeClr val="accent1"/>
          </a:solidFill>
          <a:ln w="9525" algn="ctr">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ru-RU" altLang="ru-RU" sz="1800"/>
          </a:p>
        </p:txBody>
      </p:sp>
      <p:cxnSp>
        <p:nvCxnSpPr>
          <p:cNvPr id="27" name="Прямая соединительная линия 26">
            <a:extLst>
              <a:ext uri="{FF2B5EF4-FFF2-40B4-BE49-F238E27FC236}">
                <a16:creationId xmlns:a16="http://schemas.microsoft.com/office/drawing/2014/main" xmlns="" id="{CF2CDEFF-D284-4C31-BD09-9FC793CE35ED}"/>
              </a:ext>
            </a:extLst>
          </p:cNvPr>
          <p:cNvCxnSpPr>
            <a:cxnSpLocks noChangeShapeType="1"/>
          </p:cNvCxnSpPr>
          <p:nvPr/>
        </p:nvCxnSpPr>
        <p:spPr bwMode="auto">
          <a:xfrm>
            <a:off x="7380288" y="2220913"/>
            <a:ext cx="0" cy="2305050"/>
          </a:xfrm>
          <a:prstGeom prst="line">
            <a:avLst/>
          </a:prstGeom>
          <a:noFill/>
          <a:ln w="38100" algn="ctr">
            <a:solidFill>
              <a:srgbClr val="0000CC"/>
            </a:solidFill>
            <a:round/>
            <a:headEnd/>
            <a:tailEnd/>
          </a:ln>
          <a:extLst>
            <a:ext uri="{909E8E84-426E-40DD-AFC4-6F175D3DCCD1}">
              <a14:hiddenFill xmlns:a14="http://schemas.microsoft.com/office/drawing/2010/main">
                <a:noFill/>
              </a14:hiddenFill>
            </a:ext>
          </a:extLst>
        </p:spPr>
      </p:cxnSp>
      <p:cxnSp>
        <p:nvCxnSpPr>
          <p:cNvPr id="28" name="Прямая соединительная линия 27">
            <a:extLst>
              <a:ext uri="{FF2B5EF4-FFF2-40B4-BE49-F238E27FC236}">
                <a16:creationId xmlns:a16="http://schemas.microsoft.com/office/drawing/2014/main" xmlns="" id="{B9BE4FCE-DBBD-4AA9-91FC-968B4074B483}"/>
              </a:ext>
            </a:extLst>
          </p:cNvPr>
          <p:cNvCxnSpPr>
            <a:cxnSpLocks noChangeShapeType="1"/>
          </p:cNvCxnSpPr>
          <p:nvPr/>
        </p:nvCxnSpPr>
        <p:spPr bwMode="auto">
          <a:xfrm>
            <a:off x="6227763" y="3343275"/>
            <a:ext cx="2305050" cy="0"/>
          </a:xfrm>
          <a:prstGeom prst="line">
            <a:avLst/>
          </a:prstGeom>
          <a:noFill/>
          <a:ln w="38100" algn="ctr">
            <a:solidFill>
              <a:srgbClr val="0000CC"/>
            </a:solidFill>
            <a:round/>
            <a:headEnd/>
            <a:tailEnd/>
          </a:ln>
          <a:extLst>
            <a:ext uri="{909E8E84-426E-40DD-AFC4-6F175D3DCCD1}">
              <a14:hiddenFill xmlns:a14="http://schemas.microsoft.com/office/drawing/2010/main">
                <a:noFill/>
              </a14:hiddenFill>
            </a:ext>
          </a:extLst>
        </p:spPr>
      </p:cxnSp>
      <p:sp>
        <p:nvSpPr>
          <p:cNvPr id="29" name="Овал 28">
            <a:extLst>
              <a:ext uri="{FF2B5EF4-FFF2-40B4-BE49-F238E27FC236}">
                <a16:creationId xmlns:a16="http://schemas.microsoft.com/office/drawing/2014/main" xmlns="" id="{7F10B316-8587-4146-9CF4-9B4B67BF821A}"/>
              </a:ext>
            </a:extLst>
          </p:cNvPr>
          <p:cNvSpPr>
            <a:spLocks noChangeArrowheads="1"/>
          </p:cNvSpPr>
          <p:nvPr/>
        </p:nvSpPr>
        <p:spPr bwMode="auto">
          <a:xfrm>
            <a:off x="6829425" y="2851150"/>
            <a:ext cx="142875" cy="133350"/>
          </a:xfrm>
          <a:prstGeom prst="ellipse">
            <a:avLst/>
          </a:prstGeom>
          <a:solidFill>
            <a:schemeClr val="accent1"/>
          </a:solidFill>
          <a:ln w="9525" algn="ctr">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ru-RU" altLang="ru-RU" sz="1800"/>
          </a:p>
        </p:txBody>
      </p:sp>
      <p:sp>
        <p:nvSpPr>
          <p:cNvPr id="30" name="Овал 29">
            <a:extLst>
              <a:ext uri="{FF2B5EF4-FFF2-40B4-BE49-F238E27FC236}">
                <a16:creationId xmlns:a16="http://schemas.microsoft.com/office/drawing/2014/main" xmlns="" id="{0C7AAF18-6797-440F-B02F-3DB6C2AD53EA}"/>
              </a:ext>
            </a:extLst>
          </p:cNvPr>
          <p:cNvSpPr>
            <a:spLocks noChangeArrowheads="1"/>
          </p:cNvSpPr>
          <p:nvPr/>
        </p:nvSpPr>
        <p:spPr bwMode="auto">
          <a:xfrm>
            <a:off x="7812088" y="2851150"/>
            <a:ext cx="144462" cy="133350"/>
          </a:xfrm>
          <a:prstGeom prst="ellipse">
            <a:avLst/>
          </a:prstGeom>
          <a:solidFill>
            <a:schemeClr val="accent1"/>
          </a:solidFill>
          <a:ln w="9525" algn="ctr">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ru-RU" altLang="ru-RU" sz="1800"/>
          </a:p>
        </p:txBody>
      </p:sp>
      <p:sp>
        <p:nvSpPr>
          <p:cNvPr id="31" name="Овал 30">
            <a:extLst>
              <a:ext uri="{FF2B5EF4-FFF2-40B4-BE49-F238E27FC236}">
                <a16:creationId xmlns:a16="http://schemas.microsoft.com/office/drawing/2014/main" xmlns="" id="{3A39FF63-1FD1-46B4-8BCA-3861677F8B1D}"/>
              </a:ext>
            </a:extLst>
          </p:cNvPr>
          <p:cNvSpPr>
            <a:spLocks noChangeArrowheads="1"/>
          </p:cNvSpPr>
          <p:nvPr/>
        </p:nvSpPr>
        <p:spPr bwMode="auto">
          <a:xfrm>
            <a:off x="6829425" y="3716338"/>
            <a:ext cx="142875" cy="133350"/>
          </a:xfrm>
          <a:prstGeom prst="ellipse">
            <a:avLst/>
          </a:prstGeom>
          <a:solidFill>
            <a:schemeClr val="accent1"/>
          </a:solidFill>
          <a:ln w="9525" algn="ctr">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ru-RU" altLang="ru-RU" sz="1800"/>
          </a:p>
        </p:txBody>
      </p:sp>
      <p:sp>
        <p:nvSpPr>
          <p:cNvPr id="32" name="Овал 31">
            <a:extLst>
              <a:ext uri="{FF2B5EF4-FFF2-40B4-BE49-F238E27FC236}">
                <a16:creationId xmlns:a16="http://schemas.microsoft.com/office/drawing/2014/main" xmlns="" id="{6BDDF335-B906-4CF6-B4D5-D92ABCB35747}"/>
              </a:ext>
            </a:extLst>
          </p:cNvPr>
          <p:cNvSpPr>
            <a:spLocks noChangeArrowheads="1"/>
          </p:cNvSpPr>
          <p:nvPr/>
        </p:nvSpPr>
        <p:spPr bwMode="auto">
          <a:xfrm>
            <a:off x="7812088" y="3716338"/>
            <a:ext cx="144462" cy="133350"/>
          </a:xfrm>
          <a:prstGeom prst="ellipse">
            <a:avLst/>
          </a:prstGeom>
          <a:solidFill>
            <a:schemeClr val="accent1"/>
          </a:solidFill>
          <a:ln w="9525" algn="ctr">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ru-RU" altLang="ru-RU" sz="1800"/>
          </a:p>
        </p:txBody>
      </p:sp>
      <p:sp>
        <p:nvSpPr>
          <p:cNvPr id="33" name="Прямоугольник 32">
            <a:extLst>
              <a:ext uri="{FF2B5EF4-FFF2-40B4-BE49-F238E27FC236}">
                <a16:creationId xmlns:a16="http://schemas.microsoft.com/office/drawing/2014/main" xmlns="" id="{3C130C05-99AC-4709-B6BD-F0FE9080BB07}"/>
              </a:ext>
            </a:extLst>
          </p:cNvPr>
          <p:cNvSpPr>
            <a:spLocks noChangeArrowheads="1"/>
          </p:cNvSpPr>
          <p:nvPr/>
        </p:nvSpPr>
        <p:spPr bwMode="auto">
          <a:xfrm>
            <a:off x="7235825" y="3200400"/>
            <a:ext cx="288925" cy="287338"/>
          </a:xfrm>
          <a:prstGeom prst="rect">
            <a:avLst/>
          </a:prstGeom>
          <a:solidFill>
            <a:schemeClr val="tx1"/>
          </a:solidFill>
          <a:ln w="9525" algn="ctr">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ru-RU" altLang="ru-RU" sz="1800"/>
          </a:p>
        </p:txBody>
      </p:sp>
      <p:cxnSp>
        <p:nvCxnSpPr>
          <p:cNvPr id="35" name="Прямая соединительная линия 34">
            <a:extLst>
              <a:ext uri="{FF2B5EF4-FFF2-40B4-BE49-F238E27FC236}">
                <a16:creationId xmlns:a16="http://schemas.microsoft.com/office/drawing/2014/main" xmlns="" id="{50D32F66-A5F8-4205-BC77-33BACA061BCF}"/>
              </a:ext>
            </a:extLst>
          </p:cNvPr>
          <p:cNvCxnSpPr>
            <a:cxnSpLocks noChangeShapeType="1"/>
            <a:stCxn id="2" idx="4"/>
          </p:cNvCxnSpPr>
          <p:nvPr/>
        </p:nvCxnSpPr>
        <p:spPr bwMode="auto">
          <a:xfrm flipV="1">
            <a:off x="1979613" y="1341438"/>
            <a:ext cx="0" cy="3184525"/>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37" name="Дуга 36">
            <a:extLst>
              <a:ext uri="{FF2B5EF4-FFF2-40B4-BE49-F238E27FC236}">
                <a16:creationId xmlns:a16="http://schemas.microsoft.com/office/drawing/2014/main" xmlns="" id="{3B843353-39A4-4E48-82B2-B978E8014B92}"/>
              </a:ext>
            </a:extLst>
          </p:cNvPr>
          <p:cNvSpPr/>
          <p:nvPr/>
        </p:nvSpPr>
        <p:spPr bwMode="auto">
          <a:xfrm rot="17505310">
            <a:off x="766763" y="1619250"/>
            <a:ext cx="1758950" cy="1835150"/>
          </a:xfrm>
          <a:prstGeom prst="arc">
            <a:avLst/>
          </a:prstGeom>
          <a:noFill/>
          <a:ln w="9525" cap="flat" cmpd="sng" algn="ctr">
            <a:solidFill>
              <a:schemeClr val="tx1"/>
            </a:solidFill>
            <a:prstDash val="solid"/>
            <a:round/>
            <a:headEnd type="none" w="med" len="med"/>
            <a:tailEnd type="none" w="med" len="med"/>
          </a:ln>
          <a:effectLst/>
          <a:extLst/>
        </p:spPr>
        <p:txBody>
          <a:bodyPr/>
          <a:lstStyle/>
          <a:p>
            <a:pPr algn="ctr" eaLnBrk="1" fontAlgn="auto" hangingPunct="1">
              <a:spcBef>
                <a:spcPts val="0"/>
              </a:spcBef>
              <a:spcAft>
                <a:spcPts val="0"/>
              </a:spcAft>
              <a:defRPr/>
            </a:pPr>
            <a:endParaRPr lang="ru-RU">
              <a:latin typeface="+mn-lt"/>
              <a:cs typeface="+mn-cs"/>
            </a:endParaRPr>
          </a:p>
        </p:txBody>
      </p:sp>
      <p:sp>
        <p:nvSpPr>
          <p:cNvPr id="38" name="TextBox 37">
            <a:extLst>
              <a:ext uri="{FF2B5EF4-FFF2-40B4-BE49-F238E27FC236}">
                <a16:creationId xmlns:a16="http://schemas.microsoft.com/office/drawing/2014/main" xmlns="" id="{583DC4E4-A2F6-49BF-8680-34A435A5EF42}"/>
              </a:ext>
            </a:extLst>
          </p:cNvPr>
          <p:cNvSpPr txBox="1">
            <a:spLocks noChangeArrowheads="1"/>
          </p:cNvSpPr>
          <p:nvPr/>
        </p:nvSpPr>
        <p:spPr bwMode="auto">
          <a:xfrm>
            <a:off x="895350" y="1195388"/>
            <a:ext cx="649288"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ru-RU" sz="2400"/>
              <a:t>45</a:t>
            </a:r>
            <a:r>
              <a:rPr lang="en-US" altLang="ru-RU" sz="4000" baseline="30000"/>
              <a:t>◦</a:t>
            </a:r>
            <a:endParaRPr lang="ru-RU" altLang="ru-RU" sz="4000" baseline="30000"/>
          </a:p>
        </p:txBody>
      </p:sp>
      <p:sp>
        <p:nvSpPr>
          <p:cNvPr id="39" name="TextBox 38">
            <a:extLst>
              <a:ext uri="{FF2B5EF4-FFF2-40B4-BE49-F238E27FC236}">
                <a16:creationId xmlns:a16="http://schemas.microsoft.com/office/drawing/2014/main" xmlns="" id="{B62B7678-A15C-48CF-B725-927DD47552A1}"/>
              </a:ext>
            </a:extLst>
          </p:cNvPr>
          <p:cNvSpPr txBox="1">
            <a:spLocks noChangeArrowheads="1"/>
          </p:cNvSpPr>
          <p:nvPr/>
        </p:nvSpPr>
        <p:spPr bwMode="auto">
          <a:xfrm>
            <a:off x="0" y="117475"/>
            <a:ext cx="9144000" cy="10779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ru-RU" altLang="ru-RU">
                <a:solidFill>
                  <a:srgbClr val="0000CC"/>
                </a:solidFill>
              </a:rPr>
              <a:t>Это особое положение точки</a:t>
            </a:r>
            <a:r>
              <a:rPr lang="en-US" altLang="ru-RU">
                <a:solidFill>
                  <a:srgbClr val="0000CC"/>
                </a:solidFill>
              </a:rPr>
              <a:t> - </a:t>
            </a:r>
            <a:r>
              <a:rPr lang="ru-RU" altLang="ru-RU">
                <a:solidFill>
                  <a:srgbClr val="0000CC"/>
                </a:solidFill>
              </a:rPr>
              <a:t>частная позиция</a:t>
            </a:r>
            <a:r>
              <a:rPr lang="en-US" altLang="ru-RU">
                <a:solidFill>
                  <a:srgbClr val="0000CC"/>
                </a:solidFill>
              </a:rPr>
              <a:t> </a:t>
            </a:r>
            <a:endParaRPr lang="ru-RU" altLang="ru-RU" sz="1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7"/>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8"/>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6"/>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nodeType="clickEffect">
                                  <p:stCondLst>
                                    <p:cond delay="0"/>
                                  </p:stCondLst>
                                  <p:childTnLst>
                                    <p:set>
                                      <p:cBhvr>
                                        <p:cTn id="50" dur="1" fill="hold">
                                          <p:stCondLst>
                                            <p:cond delay="0"/>
                                          </p:stCondLst>
                                        </p:cTn>
                                        <p:tgtEl>
                                          <p:spTgt spid="17"/>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3"/>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4"/>
                                        </p:tgtEl>
                                        <p:attrNameLst>
                                          <p:attrName>style.visibility</p:attrName>
                                        </p:attrNameLst>
                                      </p:cBhvr>
                                      <p:to>
                                        <p:strVal val="visible"/>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1" presetClass="entr" presetSubtype="0" fill="hold" nodeType="clickEffect">
                                  <p:stCondLst>
                                    <p:cond delay="0"/>
                                  </p:stCondLst>
                                  <p:childTnLst>
                                    <p:set>
                                      <p:cBhvr>
                                        <p:cTn id="60" dur="1" fill="hold">
                                          <p:stCondLst>
                                            <p:cond delay="0"/>
                                          </p:stCondLst>
                                        </p:cTn>
                                        <p:tgtEl>
                                          <p:spTgt spid="18"/>
                                        </p:tgtEl>
                                        <p:attrNameLst>
                                          <p:attrName>style.visibility</p:attrName>
                                        </p:attrNameLst>
                                      </p:cBhvr>
                                      <p:to>
                                        <p:strVal val="visible"/>
                                      </p:to>
                                    </p:set>
                                  </p:childTnLst>
                                </p:cTn>
                              </p:par>
                            </p:childTnLst>
                          </p:cTn>
                        </p:par>
                      </p:childTnLst>
                    </p:cTn>
                  </p:par>
                  <p:par>
                    <p:cTn id="61" fill="hold" nodeType="clickPar">
                      <p:stCondLst>
                        <p:cond delay="indefinite"/>
                      </p:stCondLst>
                      <p:childTnLst>
                        <p:par>
                          <p:cTn id="62" fill="hold" nodeType="withGroup">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25"/>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childTnLst>
                                </p:cTn>
                              </p:par>
                            </p:childTnLst>
                          </p:cTn>
                        </p:par>
                      </p:childTnLst>
                    </p:cTn>
                  </p:par>
                  <p:par>
                    <p:cTn id="67" fill="hold" nodeType="clickPar">
                      <p:stCondLst>
                        <p:cond delay="indefinite"/>
                      </p:stCondLst>
                      <p:childTnLst>
                        <p:par>
                          <p:cTn id="68" fill="hold" nodeType="withGroup">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4"/>
                                        </p:tgtEl>
                                        <p:attrNameLst>
                                          <p:attrName>style.visibility</p:attrName>
                                        </p:attrNameLst>
                                      </p:cBhvr>
                                      <p:to>
                                        <p:strVal val="visible"/>
                                      </p:to>
                                    </p:set>
                                  </p:childTnLst>
                                </p:cTn>
                              </p:par>
                            </p:childTnLst>
                          </p:cTn>
                        </p:par>
                      </p:childTnLst>
                    </p:cTn>
                  </p:par>
                  <p:par>
                    <p:cTn id="71" fill="hold" nodeType="clickPar">
                      <p:stCondLst>
                        <p:cond delay="indefinite"/>
                      </p:stCondLst>
                      <p:childTnLst>
                        <p:par>
                          <p:cTn id="72" fill="hold" nodeType="withGroup">
                            <p:stCondLst>
                              <p:cond delay="0"/>
                            </p:stCondLst>
                            <p:childTnLst>
                              <p:par>
                                <p:cTn id="73" presetID="1" presetClass="entr" presetSubtype="0" fill="hold" nodeType="clickEffect">
                                  <p:stCondLst>
                                    <p:cond delay="0"/>
                                  </p:stCondLst>
                                  <p:childTnLst>
                                    <p:set>
                                      <p:cBhvr>
                                        <p:cTn id="74" dur="1" fill="hold">
                                          <p:stCondLst>
                                            <p:cond delay="0"/>
                                          </p:stCondLst>
                                        </p:cTn>
                                        <p:tgtEl>
                                          <p:spTgt spid="27"/>
                                        </p:tgtEl>
                                        <p:attrNameLst>
                                          <p:attrName>style.visibility</p:attrName>
                                        </p:attrNameLst>
                                      </p:cBhvr>
                                      <p:to>
                                        <p:strVal val="visible"/>
                                      </p:to>
                                    </p:set>
                                  </p:childTnLst>
                                </p:cTn>
                              </p:par>
                            </p:childTnLst>
                          </p:cTn>
                        </p:par>
                      </p:childTnLst>
                    </p:cTn>
                  </p:par>
                  <p:par>
                    <p:cTn id="75" fill="hold" nodeType="clickPar">
                      <p:stCondLst>
                        <p:cond delay="indefinite"/>
                      </p:stCondLst>
                      <p:childTnLst>
                        <p:par>
                          <p:cTn id="76" fill="hold" nodeType="withGroup">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29"/>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childTnLst>
                                </p:cTn>
                              </p:par>
                            </p:childTnLst>
                          </p:cTn>
                        </p:par>
                      </p:childTnLst>
                    </p:cTn>
                  </p:par>
                  <p:par>
                    <p:cTn id="81" fill="hold" nodeType="clickPar">
                      <p:stCondLst>
                        <p:cond delay="indefinite"/>
                      </p:stCondLst>
                      <p:childTnLst>
                        <p:par>
                          <p:cTn id="82" fill="hold" nodeType="withGroup">
                            <p:stCondLst>
                              <p:cond delay="0"/>
                            </p:stCondLst>
                            <p:childTnLst>
                              <p:par>
                                <p:cTn id="83" presetID="1" presetClass="entr" presetSubtype="0" fill="hold" nodeType="clickEffect">
                                  <p:stCondLst>
                                    <p:cond delay="0"/>
                                  </p:stCondLst>
                                  <p:childTnLst>
                                    <p:set>
                                      <p:cBhvr>
                                        <p:cTn id="84" dur="1" fill="hold">
                                          <p:stCondLst>
                                            <p:cond delay="0"/>
                                          </p:stCondLst>
                                        </p:cTn>
                                        <p:tgtEl>
                                          <p:spTgt spid="28"/>
                                        </p:tgtEl>
                                        <p:attrNameLst>
                                          <p:attrName>style.visibility</p:attrName>
                                        </p:attrNameLst>
                                      </p:cBhvr>
                                      <p:to>
                                        <p:strVal val="visible"/>
                                      </p:to>
                                    </p:set>
                                  </p:childTnLst>
                                </p:cTn>
                              </p:par>
                            </p:childTnLst>
                          </p:cTn>
                        </p:par>
                      </p:childTnLst>
                    </p:cTn>
                  </p:par>
                  <p:par>
                    <p:cTn id="85" fill="hold" nodeType="clickPar">
                      <p:stCondLst>
                        <p:cond delay="indefinite"/>
                      </p:stCondLst>
                      <p:childTnLst>
                        <p:par>
                          <p:cTn id="86" fill="hold" nodeType="withGroup">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31"/>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childTnLst>
                                </p:cTn>
                              </p:par>
                            </p:childTnLst>
                          </p:cTn>
                        </p:par>
                      </p:childTnLst>
                    </p:cTn>
                  </p:par>
                  <p:par>
                    <p:cTn id="91" fill="hold" nodeType="clickPar">
                      <p:stCondLst>
                        <p:cond delay="indefinite"/>
                      </p:stCondLst>
                      <p:childTnLst>
                        <p:par>
                          <p:cTn id="92" fill="hold" nodeType="withGroup">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7" grpId="0" animBg="1"/>
      <p:bldP spid="8" grpId="0" animBg="1"/>
      <p:bldP spid="23" grpId="0" animBg="1"/>
      <p:bldP spid="24" grpId="0" animBg="1"/>
      <p:bldP spid="25" grpId="0" animBg="1"/>
      <p:bldP spid="26" grpId="0" animBg="1"/>
      <p:bldP spid="29" grpId="0" animBg="1"/>
      <p:bldP spid="30" grpId="0" animBg="1"/>
      <p:bldP spid="31" grpId="0" animBg="1"/>
      <p:bldP spid="32" grpId="0" animBg="1"/>
      <p:bldP spid="33" grpId="0" animBg="1"/>
      <p:bldP spid="38" grpId="0"/>
      <p:bldP spid="39"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84" name="TextBox 35">
            <a:extLst>
              <a:ext uri="{FF2B5EF4-FFF2-40B4-BE49-F238E27FC236}">
                <a16:creationId xmlns:a16="http://schemas.microsoft.com/office/drawing/2014/main" xmlns="" id="{41914B5E-7A3F-4DF7-87E4-16261320A706}"/>
              </a:ext>
            </a:extLst>
          </p:cNvPr>
          <p:cNvSpPr txBox="1">
            <a:spLocks noChangeArrowheads="1"/>
          </p:cNvSpPr>
          <p:nvPr/>
        </p:nvSpPr>
        <p:spPr bwMode="auto">
          <a:xfrm>
            <a:off x="0" y="0"/>
            <a:ext cx="9151938" cy="6461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ru-RU" altLang="ru-RU" sz="3600" b="1">
                <a:solidFill>
                  <a:srgbClr val="0000FF"/>
                </a:solidFill>
              </a:rPr>
              <a:t>Группа симметрии </a:t>
            </a:r>
            <a:r>
              <a:rPr lang="en-US" altLang="ru-RU" sz="3600" b="1">
                <a:solidFill>
                  <a:srgbClr val="0000FF"/>
                </a:solidFill>
              </a:rPr>
              <a:t>mm2</a:t>
            </a:r>
            <a:endParaRPr lang="ru-RU" altLang="ru-RU" sz="3600" b="1">
              <a:solidFill>
                <a:srgbClr val="0000FF"/>
              </a:solidFill>
            </a:endParaRPr>
          </a:p>
        </p:txBody>
      </p:sp>
      <p:sp>
        <p:nvSpPr>
          <p:cNvPr id="37" name="TextBox 36">
            <a:extLst>
              <a:ext uri="{FF2B5EF4-FFF2-40B4-BE49-F238E27FC236}">
                <a16:creationId xmlns:a16="http://schemas.microsoft.com/office/drawing/2014/main" xmlns="" id="{3E4EE2CA-63DB-443A-B903-C76301A643D2}"/>
              </a:ext>
            </a:extLst>
          </p:cNvPr>
          <p:cNvSpPr txBox="1">
            <a:spLocks noChangeArrowheads="1"/>
          </p:cNvSpPr>
          <p:nvPr/>
        </p:nvSpPr>
        <p:spPr bwMode="auto">
          <a:xfrm>
            <a:off x="0" y="1125538"/>
            <a:ext cx="9151938" cy="6477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ru-RU" altLang="ru-RU" sz="1800" b="1" dirty="0">
                <a:solidFill>
                  <a:srgbClr val="0000FF"/>
                </a:solidFill>
              </a:rPr>
              <a:t>Две взаимно перпендикулярные плоскости симметрии в общем случае образуют ось симметрии второго порядка</a:t>
            </a:r>
          </a:p>
        </p:txBody>
      </p:sp>
      <p:sp>
        <p:nvSpPr>
          <p:cNvPr id="62468" name="TextBox 37">
            <a:extLst>
              <a:ext uri="{FF2B5EF4-FFF2-40B4-BE49-F238E27FC236}">
                <a16:creationId xmlns:a16="http://schemas.microsoft.com/office/drawing/2014/main" xmlns="" id="{463054C4-4656-4C86-BEF8-F3F4AC33249E}"/>
              </a:ext>
            </a:extLst>
          </p:cNvPr>
          <p:cNvSpPr txBox="1">
            <a:spLocks noChangeArrowheads="1"/>
          </p:cNvSpPr>
          <p:nvPr/>
        </p:nvSpPr>
        <p:spPr bwMode="auto">
          <a:xfrm>
            <a:off x="-15875" y="2266084"/>
            <a:ext cx="5145088" cy="6461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ru-RU" altLang="ru-RU" sz="1800" b="1" dirty="0">
                <a:solidFill>
                  <a:srgbClr val="0000FF"/>
                </a:solidFill>
              </a:rPr>
              <a:t>Выберем любую точку </a:t>
            </a:r>
            <a:r>
              <a:rPr lang="en-US" altLang="ru-RU" sz="1800" b="1" i="1" dirty="0">
                <a:solidFill>
                  <a:srgbClr val="0000FF"/>
                </a:solidFill>
              </a:rPr>
              <a:t>i</a:t>
            </a:r>
            <a:r>
              <a:rPr lang="en-US" altLang="ru-RU" sz="1800" b="1" i="1" baseline="-25000" dirty="0">
                <a:solidFill>
                  <a:srgbClr val="0000FF"/>
                </a:solidFill>
              </a:rPr>
              <a:t>1</a:t>
            </a:r>
            <a:r>
              <a:rPr lang="en-US" altLang="ru-RU" sz="1800" b="1" dirty="0">
                <a:solidFill>
                  <a:srgbClr val="0000FF"/>
                </a:solidFill>
              </a:rPr>
              <a:t> </a:t>
            </a:r>
            <a:r>
              <a:rPr lang="ru-RU" altLang="ru-RU" sz="1800" b="1" dirty="0">
                <a:solidFill>
                  <a:srgbClr val="0000FF"/>
                </a:solidFill>
              </a:rPr>
              <a:t>с координатами </a:t>
            </a:r>
            <a:r>
              <a:rPr lang="en-US" altLang="ru-RU" sz="1800" b="1" dirty="0">
                <a:solidFill>
                  <a:srgbClr val="0000FF"/>
                </a:solidFill>
              </a:rPr>
              <a:t>(</a:t>
            </a:r>
            <a:r>
              <a:rPr lang="en-US" altLang="ru-RU" sz="1800" b="1" dirty="0" err="1">
                <a:solidFill>
                  <a:srgbClr val="0000FF"/>
                </a:solidFill>
              </a:rPr>
              <a:t>x,y</a:t>
            </a:r>
            <a:r>
              <a:rPr lang="en-US" altLang="ru-RU" sz="1800" b="1" dirty="0">
                <a:solidFill>
                  <a:srgbClr val="0000FF"/>
                </a:solidFill>
              </a:rPr>
              <a:t>)</a:t>
            </a:r>
            <a:endParaRPr lang="ru-RU" altLang="ru-RU" sz="1800" b="1" dirty="0">
              <a:solidFill>
                <a:srgbClr val="0000FF"/>
              </a:solidFill>
            </a:endParaRPr>
          </a:p>
        </p:txBody>
      </p:sp>
      <p:sp>
        <p:nvSpPr>
          <p:cNvPr id="62469" name="TextBox 38">
            <a:extLst>
              <a:ext uri="{FF2B5EF4-FFF2-40B4-BE49-F238E27FC236}">
                <a16:creationId xmlns:a16="http://schemas.microsoft.com/office/drawing/2014/main" xmlns="" id="{BB6EC3A6-246C-4219-B6D0-191251586D89}"/>
              </a:ext>
            </a:extLst>
          </p:cNvPr>
          <p:cNvSpPr txBox="1">
            <a:spLocks noChangeArrowheads="1"/>
          </p:cNvSpPr>
          <p:nvPr/>
        </p:nvSpPr>
        <p:spPr bwMode="auto">
          <a:xfrm>
            <a:off x="-31467" y="3060700"/>
            <a:ext cx="5145088" cy="6461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ru-RU" altLang="ru-RU" sz="1800" b="1" dirty="0">
                <a:solidFill>
                  <a:srgbClr val="0000FF"/>
                </a:solidFill>
              </a:rPr>
              <a:t>Ось симметрии второго порядка порождает симметричную точку </a:t>
            </a:r>
            <a:r>
              <a:rPr lang="en-US" altLang="ru-RU" sz="1800" b="1" i="1" dirty="0">
                <a:solidFill>
                  <a:srgbClr val="0000FF"/>
                </a:solidFill>
              </a:rPr>
              <a:t>i</a:t>
            </a:r>
            <a:r>
              <a:rPr lang="en-US" altLang="ru-RU" sz="1800" b="1" i="1" baseline="-25000" dirty="0">
                <a:solidFill>
                  <a:srgbClr val="0000FF"/>
                </a:solidFill>
              </a:rPr>
              <a:t>2</a:t>
            </a:r>
            <a:r>
              <a:rPr lang="ru-RU" altLang="ru-RU" sz="1800" b="1" dirty="0">
                <a:solidFill>
                  <a:srgbClr val="0000FF"/>
                </a:solidFill>
              </a:rPr>
              <a:t> </a:t>
            </a:r>
          </a:p>
        </p:txBody>
      </p:sp>
      <p:sp>
        <p:nvSpPr>
          <p:cNvPr id="62470" name="TextBox 39">
            <a:extLst>
              <a:ext uri="{FF2B5EF4-FFF2-40B4-BE49-F238E27FC236}">
                <a16:creationId xmlns:a16="http://schemas.microsoft.com/office/drawing/2014/main" xmlns="" id="{A23F54D1-E8E7-45EF-8527-02E028C2EB2D}"/>
              </a:ext>
            </a:extLst>
          </p:cNvPr>
          <p:cNvSpPr txBox="1">
            <a:spLocks noChangeArrowheads="1"/>
          </p:cNvSpPr>
          <p:nvPr/>
        </p:nvSpPr>
        <p:spPr bwMode="auto">
          <a:xfrm>
            <a:off x="-15875" y="3807402"/>
            <a:ext cx="5145088" cy="6461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ru-RU" altLang="ru-RU" sz="1800" b="1" dirty="0">
                <a:solidFill>
                  <a:srgbClr val="0000FF"/>
                </a:solidFill>
              </a:rPr>
              <a:t>Плоскость симметрии </a:t>
            </a:r>
            <a:r>
              <a:rPr lang="en-US" altLang="ru-RU" sz="1800" b="1" dirty="0">
                <a:solidFill>
                  <a:srgbClr val="0000FF"/>
                </a:solidFill>
              </a:rPr>
              <a:t>m</a:t>
            </a:r>
            <a:r>
              <a:rPr lang="en-US" altLang="ru-RU" sz="1800" b="1" baseline="30000" dirty="0">
                <a:solidFill>
                  <a:srgbClr val="0000FF"/>
                </a:solidFill>
              </a:rPr>
              <a:t>1</a:t>
            </a:r>
            <a:r>
              <a:rPr lang="ru-RU" altLang="ru-RU" sz="1800" b="1" dirty="0">
                <a:solidFill>
                  <a:srgbClr val="0000FF"/>
                </a:solidFill>
              </a:rPr>
              <a:t> порождает точку </a:t>
            </a:r>
            <a:r>
              <a:rPr lang="en-US" altLang="ru-RU" sz="1800" b="1" i="1" dirty="0">
                <a:solidFill>
                  <a:srgbClr val="0000FF"/>
                </a:solidFill>
              </a:rPr>
              <a:t>i</a:t>
            </a:r>
            <a:r>
              <a:rPr lang="en-US" altLang="ru-RU" sz="1800" b="1" i="1" baseline="-25000" dirty="0">
                <a:solidFill>
                  <a:srgbClr val="0000FF"/>
                </a:solidFill>
              </a:rPr>
              <a:t>3</a:t>
            </a:r>
            <a:r>
              <a:rPr lang="ru-RU" altLang="ru-RU" sz="1800" b="1" dirty="0">
                <a:solidFill>
                  <a:srgbClr val="0000FF"/>
                </a:solidFill>
              </a:rPr>
              <a:t> </a:t>
            </a:r>
          </a:p>
        </p:txBody>
      </p:sp>
      <p:sp>
        <p:nvSpPr>
          <p:cNvPr id="62471" name="TextBox 40">
            <a:extLst>
              <a:ext uri="{FF2B5EF4-FFF2-40B4-BE49-F238E27FC236}">
                <a16:creationId xmlns:a16="http://schemas.microsoft.com/office/drawing/2014/main" xmlns="" id="{F6C5F863-8159-43DC-8BDC-2BD473334235}"/>
              </a:ext>
            </a:extLst>
          </p:cNvPr>
          <p:cNvSpPr txBox="1">
            <a:spLocks noChangeArrowheads="1"/>
          </p:cNvSpPr>
          <p:nvPr/>
        </p:nvSpPr>
        <p:spPr bwMode="auto">
          <a:xfrm>
            <a:off x="0" y="4537075"/>
            <a:ext cx="5175250" cy="3683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ru-RU" altLang="ru-RU" sz="1800" b="1" dirty="0">
                <a:solidFill>
                  <a:srgbClr val="0000FF"/>
                </a:solidFill>
              </a:rPr>
              <a:t>Плоскость симметрии </a:t>
            </a:r>
            <a:r>
              <a:rPr lang="en-US" altLang="ru-RU" sz="1800" b="1" dirty="0">
                <a:solidFill>
                  <a:srgbClr val="0000FF"/>
                </a:solidFill>
              </a:rPr>
              <a:t>m</a:t>
            </a:r>
            <a:r>
              <a:rPr lang="en-US" altLang="ru-RU" sz="1800" b="1" baseline="30000" dirty="0">
                <a:solidFill>
                  <a:srgbClr val="0000FF"/>
                </a:solidFill>
              </a:rPr>
              <a:t>2</a:t>
            </a:r>
            <a:r>
              <a:rPr lang="en-US" altLang="ru-RU" sz="1800" b="1" dirty="0">
                <a:solidFill>
                  <a:srgbClr val="0000FF"/>
                </a:solidFill>
              </a:rPr>
              <a:t> </a:t>
            </a:r>
            <a:r>
              <a:rPr lang="ru-RU" altLang="ru-RU" sz="1800" b="1" dirty="0">
                <a:solidFill>
                  <a:srgbClr val="0000FF"/>
                </a:solidFill>
              </a:rPr>
              <a:t>образует точку </a:t>
            </a:r>
            <a:r>
              <a:rPr lang="en-US" altLang="ru-RU" sz="1800" b="1" i="1" dirty="0">
                <a:solidFill>
                  <a:srgbClr val="0000FF"/>
                </a:solidFill>
              </a:rPr>
              <a:t>i</a:t>
            </a:r>
            <a:r>
              <a:rPr lang="en-US" altLang="ru-RU" sz="1800" b="1" i="1" baseline="-25000" dirty="0">
                <a:solidFill>
                  <a:srgbClr val="0000FF"/>
                </a:solidFill>
              </a:rPr>
              <a:t>4</a:t>
            </a:r>
            <a:endParaRPr lang="ru-RU" altLang="ru-RU" sz="1800" b="1" i="1" baseline="-25000" dirty="0">
              <a:solidFill>
                <a:srgbClr val="0000FF"/>
              </a:solidFill>
            </a:endParaRPr>
          </a:p>
        </p:txBody>
      </p:sp>
      <p:sp>
        <p:nvSpPr>
          <p:cNvPr id="86042" name="TextBox 1">
            <a:extLst>
              <a:ext uri="{FF2B5EF4-FFF2-40B4-BE49-F238E27FC236}">
                <a16:creationId xmlns:a16="http://schemas.microsoft.com/office/drawing/2014/main" xmlns="" id="{5BAEA259-EDD6-4CCD-8BCC-D1AEB8FBBC68}"/>
              </a:ext>
            </a:extLst>
          </p:cNvPr>
          <p:cNvSpPr txBox="1">
            <a:spLocks noChangeArrowheads="1"/>
          </p:cNvSpPr>
          <p:nvPr/>
        </p:nvSpPr>
        <p:spPr bwMode="auto">
          <a:xfrm>
            <a:off x="0" y="5445125"/>
            <a:ext cx="9151938" cy="12001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ru-RU" altLang="ru-RU" sz="3600" dirty="0"/>
              <a:t>Это точечная группа симметрии </a:t>
            </a:r>
            <a:r>
              <a:rPr lang="en-US" altLang="ru-RU" sz="3600" dirty="0">
                <a:solidFill>
                  <a:srgbClr val="3333FF"/>
                </a:solidFill>
              </a:rPr>
              <a:t>mm2</a:t>
            </a:r>
            <a:r>
              <a:rPr lang="ru-RU" altLang="ru-RU" sz="3600" dirty="0"/>
              <a:t>, здесь нет элемента трансляции</a:t>
            </a:r>
          </a:p>
        </p:txBody>
      </p:sp>
      <p:sp>
        <p:nvSpPr>
          <p:cNvPr id="27" name="Прямоугольник 26">
            <a:extLst>
              <a:ext uri="{FF2B5EF4-FFF2-40B4-BE49-F238E27FC236}">
                <a16:creationId xmlns:a16="http://schemas.microsoft.com/office/drawing/2014/main" xmlns="" id="{7D803DAF-16CD-416E-BBF6-1486DCA7F532}"/>
              </a:ext>
            </a:extLst>
          </p:cNvPr>
          <p:cNvSpPr/>
          <p:nvPr/>
        </p:nvSpPr>
        <p:spPr>
          <a:xfrm>
            <a:off x="5292057" y="2279650"/>
            <a:ext cx="3816350" cy="25828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36" name="Овал 35">
            <a:extLst>
              <a:ext uri="{FF2B5EF4-FFF2-40B4-BE49-F238E27FC236}">
                <a16:creationId xmlns:a16="http://schemas.microsoft.com/office/drawing/2014/main" xmlns="" id="{89311340-EF2F-4F00-B551-0DE1D83CB59A}"/>
              </a:ext>
            </a:extLst>
          </p:cNvPr>
          <p:cNvSpPr/>
          <p:nvPr/>
        </p:nvSpPr>
        <p:spPr>
          <a:xfrm>
            <a:off x="6897688" y="3419475"/>
            <a:ext cx="792162" cy="287338"/>
          </a:xfrm>
          <a:prstGeom prst="ellipse">
            <a:avLst/>
          </a:prstGeom>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cxnSp>
        <p:nvCxnSpPr>
          <p:cNvPr id="42" name="Прямая соединительная линия 41">
            <a:extLst>
              <a:ext uri="{FF2B5EF4-FFF2-40B4-BE49-F238E27FC236}">
                <a16:creationId xmlns:a16="http://schemas.microsoft.com/office/drawing/2014/main" xmlns="" id="{6B54B8AC-1A1F-4105-9BF1-6A7B67F15A8E}"/>
              </a:ext>
            </a:extLst>
          </p:cNvPr>
          <p:cNvCxnSpPr/>
          <p:nvPr/>
        </p:nvCxnSpPr>
        <p:spPr>
          <a:xfrm>
            <a:off x="7294563" y="2627313"/>
            <a:ext cx="0" cy="19431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Прямая соединительная линия 42">
            <a:extLst>
              <a:ext uri="{FF2B5EF4-FFF2-40B4-BE49-F238E27FC236}">
                <a16:creationId xmlns:a16="http://schemas.microsoft.com/office/drawing/2014/main" xmlns="" id="{45D4CD86-855D-42A2-A39E-399338C5DE87}"/>
              </a:ext>
            </a:extLst>
          </p:cNvPr>
          <p:cNvCxnSpPr/>
          <p:nvPr/>
        </p:nvCxnSpPr>
        <p:spPr>
          <a:xfrm>
            <a:off x="5889625" y="3563144"/>
            <a:ext cx="28082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Овал 43">
            <a:extLst>
              <a:ext uri="{FF2B5EF4-FFF2-40B4-BE49-F238E27FC236}">
                <a16:creationId xmlns:a16="http://schemas.microsoft.com/office/drawing/2014/main" xmlns="" id="{2E82DDF8-F7B1-4385-B1BE-771056045466}"/>
              </a:ext>
            </a:extLst>
          </p:cNvPr>
          <p:cNvSpPr/>
          <p:nvPr/>
        </p:nvSpPr>
        <p:spPr>
          <a:xfrm>
            <a:off x="8121650" y="4067175"/>
            <a:ext cx="73025" cy="71438"/>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45" name="Овал 44">
            <a:extLst>
              <a:ext uri="{FF2B5EF4-FFF2-40B4-BE49-F238E27FC236}">
                <a16:creationId xmlns:a16="http://schemas.microsoft.com/office/drawing/2014/main" xmlns="" id="{062F32C5-73CC-45BC-A55C-C6B0CD413661}"/>
              </a:ext>
            </a:extLst>
          </p:cNvPr>
          <p:cNvSpPr/>
          <p:nvPr/>
        </p:nvSpPr>
        <p:spPr>
          <a:xfrm>
            <a:off x="6357938" y="3022600"/>
            <a:ext cx="71437" cy="71438"/>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cxnSp>
        <p:nvCxnSpPr>
          <p:cNvPr id="46" name="Прямая со стрелкой 45">
            <a:extLst>
              <a:ext uri="{FF2B5EF4-FFF2-40B4-BE49-F238E27FC236}">
                <a16:creationId xmlns:a16="http://schemas.microsoft.com/office/drawing/2014/main" xmlns="" id="{BCB06DDC-217B-4BBE-8EDD-B84C140D6416}"/>
              </a:ext>
            </a:extLst>
          </p:cNvPr>
          <p:cNvCxnSpPr>
            <a:stCxn id="44" idx="0"/>
            <a:endCxn id="45" idx="6"/>
          </p:cNvCxnSpPr>
          <p:nvPr/>
        </p:nvCxnSpPr>
        <p:spPr>
          <a:xfrm flipH="1" flipV="1">
            <a:off x="6429375" y="3059113"/>
            <a:ext cx="1728788" cy="10080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7" name="Овал 46">
            <a:extLst>
              <a:ext uri="{FF2B5EF4-FFF2-40B4-BE49-F238E27FC236}">
                <a16:creationId xmlns:a16="http://schemas.microsoft.com/office/drawing/2014/main" xmlns="" id="{2A44ED5E-80ED-4BD6-B9CB-50A5E717F199}"/>
              </a:ext>
            </a:extLst>
          </p:cNvPr>
          <p:cNvSpPr/>
          <p:nvPr/>
        </p:nvSpPr>
        <p:spPr>
          <a:xfrm>
            <a:off x="6357938" y="4024313"/>
            <a:ext cx="71437" cy="7143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cxnSp>
        <p:nvCxnSpPr>
          <p:cNvPr id="48" name="Прямая со стрелкой 47">
            <a:extLst>
              <a:ext uri="{FF2B5EF4-FFF2-40B4-BE49-F238E27FC236}">
                <a16:creationId xmlns:a16="http://schemas.microsoft.com/office/drawing/2014/main" xmlns="" id="{CEABA34C-9E8E-40D5-8265-5F728EBCC75E}"/>
              </a:ext>
            </a:extLst>
          </p:cNvPr>
          <p:cNvCxnSpPr>
            <a:stCxn id="45" idx="0"/>
            <a:endCxn id="47" idx="0"/>
          </p:cNvCxnSpPr>
          <p:nvPr/>
        </p:nvCxnSpPr>
        <p:spPr>
          <a:xfrm>
            <a:off x="6394450" y="3022600"/>
            <a:ext cx="0" cy="10017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9" name="Овал 48">
            <a:extLst>
              <a:ext uri="{FF2B5EF4-FFF2-40B4-BE49-F238E27FC236}">
                <a16:creationId xmlns:a16="http://schemas.microsoft.com/office/drawing/2014/main" xmlns="" id="{FF56B35F-071B-48C1-841A-680F1D0F1353}"/>
              </a:ext>
            </a:extLst>
          </p:cNvPr>
          <p:cNvSpPr/>
          <p:nvPr/>
        </p:nvSpPr>
        <p:spPr>
          <a:xfrm>
            <a:off x="8121650" y="3022600"/>
            <a:ext cx="71438" cy="71438"/>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cxnSp>
        <p:nvCxnSpPr>
          <p:cNvPr id="50" name="Прямая со стрелкой 49">
            <a:extLst>
              <a:ext uri="{FF2B5EF4-FFF2-40B4-BE49-F238E27FC236}">
                <a16:creationId xmlns:a16="http://schemas.microsoft.com/office/drawing/2014/main" xmlns="" id="{4B24D5A1-2119-42B3-875D-88AFF2B4E1FC}"/>
              </a:ext>
            </a:extLst>
          </p:cNvPr>
          <p:cNvCxnSpPr>
            <a:cxnSpLocks/>
            <a:stCxn id="45" idx="0"/>
            <a:endCxn id="49" idx="1"/>
          </p:cNvCxnSpPr>
          <p:nvPr/>
        </p:nvCxnSpPr>
        <p:spPr>
          <a:xfrm>
            <a:off x="6394450" y="3022600"/>
            <a:ext cx="1738313" cy="111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xmlns="" id="{695D8CBA-CD14-45B7-8B47-3720BA53FD22}"/>
              </a:ext>
            </a:extLst>
          </p:cNvPr>
          <p:cNvSpPr txBox="1">
            <a:spLocks noChangeArrowheads="1"/>
          </p:cNvSpPr>
          <p:nvPr/>
        </p:nvSpPr>
        <p:spPr bwMode="auto">
          <a:xfrm>
            <a:off x="7377113" y="3094038"/>
            <a:ext cx="3127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ru-RU" sz="1800" b="1"/>
              <a:t>2</a:t>
            </a:r>
            <a:endParaRPr lang="ru-RU" altLang="ru-RU" sz="1800" b="1"/>
          </a:p>
        </p:txBody>
      </p:sp>
      <p:sp>
        <p:nvSpPr>
          <p:cNvPr id="52" name="TextBox 51">
            <a:extLst>
              <a:ext uri="{FF2B5EF4-FFF2-40B4-BE49-F238E27FC236}">
                <a16:creationId xmlns:a16="http://schemas.microsoft.com/office/drawing/2014/main" xmlns="" id="{38785DED-FA1C-4497-835A-C2102BB78F72}"/>
              </a:ext>
            </a:extLst>
          </p:cNvPr>
          <p:cNvSpPr txBox="1">
            <a:spLocks noChangeArrowheads="1"/>
          </p:cNvSpPr>
          <p:nvPr/>
        </p:nvSpPr>
        <p:spPr bwMode="auto">
          <a:xfrm>
            <a:off x="5529263" y="3378200"/>
            <a:ext cx="4619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ru-RU" sz="1800"/>
              <a:t>m</a:t>
            </a:r>
            <a:r>
              <a:rPr lang="en-US" altLang="ru-RU" sz="1800" baseline="30000"/>
              <a:t>1</a:t>
            </a:r>
            <a:endParaRPr lang="ru-RU" altLang="ru-RU" sz="1800" baseline="30000"/>
          </a:p>
        </p:txBody>
      </p:sp>
      <p:sp>
        <p:nvSpPr>
          <p:cNvPr id="53" name="TextBox 52">
            <a:extLst>
              <a:ext uri="{FF2B5EF4-FFF2-40B4-BE49-F238E27FC236}">
                <a16:creationId xmlns:a16="http://schemas.microsoft.com/office/drawing/2014/main" xmlns="" id="{040CE6C3-5103-4DE2-9C55-D4497A36D799}"/>
              </a:ext>
            </a:extLst>
          </p:cNvPr>
          <p:cNvSpPr txBox="1">
            <a:spLocks noChangeArrowheads="1"/>
          </p:cNvSpPr>
          <p:nvPr/>
        </p:nvSpPr>
        <p:spPr bwMode="auto">
          <a:xfrm>
            <a:off x="7086600" y="2276475"/>
            <a:ext cx="4619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ru-RU" sz="1800"/>
              <a:t>m</a:t>
            </a:r>
            <a:r>
              <a:rPr lang="en-US" altLang="ru-RU" sz="1800" baseline="30000"/>
              <a:t>2</a:t>
            </a:r>
            <a:endParaRPr lang="ru-RU" altLang="ru-RU" sz="1800" baseline="30000"/>
          </a:p>
        </p:txBody>
      </p:sp>
      <p:sp>
        <p:nvSpPr>
          <p:cNvPr id="54" name="TextBox 53">
            <a:extLst>
              <a:ext uri="{FF2B5EF4-FFF2-40B4-BE49-F238E27FC236}">
                <a16:creationId xmlns:a16="http://schemas.microsoft.com/office/drawing/2014/main" xmlns="" id="{FE93C121-1F6B-4863-B79C-C32E8BE820C8}"/>
              </a:ext>
            </a:extLst>
          </p:cNvPr>
          <p:cNvSpPr txBox="1">
            <a:spLocks noChangeArrowheads="1"/>
          </p:cNvSpPr>
          <p:nvPr/>
        </p:nvSpPr>
        <p:spPr bwMode="auto">
          <a:xfrm>
            <a:off x="8159750" y="3727450"/>
            <a:ext cx="3222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ru-RU" sz="1800" i="1"/>
              <a:t>i</a:t>
            </a:r>
            <a:r>
              <a:rPr lang="en-US" altLang="ru-RU" sz="1800" i="1" baseline="-25000"/>
              <a:t>1</a:t>
            </a:r>
            <a:endParaRPr lang="ru-RU" altLang="ru-RU" sz="1800" i="1" baseline="-25000"/>
          </a:p>
        </p:txBody>
      </p:sp>
      <p:sp>
        <p:nvSpPr>
          <p:cNvPr id="55" name="TextBox 54">
            <a:extLst>
              <a:ext uri="{FF2B5EF4-FFF2-40B4-BE49-F238E27FC236}">
                <a16:creationId xmlns:a16="http://schemas.microsoft.com/office/drawing/2014/main" xmlns="" id="{605F0FC5-8156-40B9-A209-F0F0E2DFFCE4}"/>
              </a:ext>
            </a:extLst>
          </p:cNvPr>
          <p:cNvSpPr txBox="1">
            <a:spLocks noChangeArrowheads="1"/>
          </p:cNvSpPr>
          <p:nvPr/>
        </p:nvSpPr>
        <p:spPr bwMode="auto">
          <a:xfrm>
            <a:off x="6234113" y="2663825"/>
            <a:ext cx="3206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ru-RU" sz="1800" i="1"/>
              <a:t>i</a:t>
            </a:r>
            <a:r>
              <a:rPr lang="en-US" altLang="ru-RU" sz="1800" i="1" baseline="-25000"/>
              <a:t>2</a:t>
            </a:r>
            <a:endParaRPr lang="ru-RU" altLang="ru-RU" sz="1800" i="1" baseline="-25000"/>
          </a:p>
        </p:txBody>
      </p:sp>
      <p:sp>
        <p:nvSpPr>
          <p:cNvPr id="56" name="TextBox 55">
            <a:extLst>
              <a:ext uri="{FF2B5EF4-FFF2-40B4-BE49-F238E27FC236}">
                <a16:creationId xmlns:a16="http://schemas.microsoft.com/office/drawing/2014/main" xmlns="" id="{C1AF9AEA-417A-4622-9399-E2494F0308EC}"/>
              </a:ext>
            </a:extLst>
          </p:cNvPr>
          <p:cNvSpPr txBox="1">
            <a:spLocks noChangeArrowheads="1"/>
          </p:cNvSpPr>
          <p:nvPr/>
        </p:nvSpPr>
        <p:spPr bwMode="auto">
          <a:xfrm>
            <a:off x="6234113" y="4024313"/>
            <a:ext cx="3206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ru-RU" sz="1800" i="1"/>
              <a:t>i</a:t>
            </a:r>
            <a:r>
              <a:rPr lang="en-US" altLang="ru-RU" sz="1800" i="1" baseline="-25000"/>
              <a:t>3</a:t>
            </a:r>
            <a:endParaRPr lang="ru-RU" altLang="ru-RU" sz="1800" i="1" baseline="-25000"/>
          </a:p>
        </p:txBody>
      </p:sp>
      <p:sp>
        <p:nvSpPr>
          <p:cNvPr id="57" name="TextBox 56">
            <a:extLst>
              <a:ext uri="{FF2B5EF4-FFF2-40B4-BE49-F238E27FC236}">
                <a16:creationId xmlns:a16="http://schemas.microsoft.com/office/drawing/2014/main" xmlns="" id="{A3A6A4BD-8B9F-4C85-86A5-5118E821A9D8}"/>
              </a:ext>
            </a:extLst>
          </p:cNvPr>
          <p:cNvSpPr txBox="1">
            <a:spLocks noChangeArrowheads="1"/>
          </p:cNvSpPr>
          <p:nvPr/>
        </p:nvSpPr>
        <p:spPr bwMode="auto">
          <a:xfrm>
            <a:off x="7999413" y="2689225"/>
            <a:ext cx="3206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ru-RU" sz="1800" i="1"/>
              <a:t>i</a:t>
            </a:r>
            <a:r>
              <a:rPr lang="en-US" altLang="ru-RU" sz="1800" i="1" baseline="-25000"/>
              <a:t>4</a:t>
            </a:r>
            <a:endParaRPr lang="ru-RU" altLang="ru-RU" sz="1800" i="1" baseline="-250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248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246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246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5"/>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55"/>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62470"/>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52"/>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48"/>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47"/>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56"/>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62471"/>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53"/>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50"/>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49"/>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57"/>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860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84" grpId="0" animBg="1"/>
      <p:bldP spid="37" grpId="0" animBg="1"/>
      <p:bldP spid="62468" grpId="0" animBg="1"/>
      <p:bldP spid="62469" grpId="0" animBg="1"/>
      <p:bldP spid="62470" grpId="0" animBg="1"/>
      <p:bldP spid="62471" grpId="0" animBg="1"/>
      <p:bldP spid="86042" grpId="0" animBg="1"/>
      <p:bldP spid="27" grpId="0" animBg="1"/>
      <p:bldP spid="36" grpId="0" animBg="1"/>
      <p:bldP spid="44" grpId="0" animBg="1"/>
      <p:bldP spid="45" grpId="0" animBg="1"/>
      <p:bldP spid="47" grpId="0" animBg="1"/>
      <p:bldP spid="49" grpId="0" animBg="1"/>
      <p:bldP spid="51" grpId="0"/>
      <p:bldP spid="52" grpId="0"/>
      <p:bldP spid="53" grpId="0"/>
      <p:bldP spid="54" grpId="0"/>
      <p:bldP spid="55" grpId="0"/>
      <p:bldP spid="56" grpId="0"/>
      <p:bldP spid="57"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2" descr="32">
            <a:extLst>
              <a:ext uri="{FF2B5EF4-FFF2-40B4-BE49-F238E27FC236}">
                <a16:creationId xmlns:a16="http://schemas.microsoft.com/office/drawing/2014/main" xmlns="" id="{985D42E6-C974-49B3-AB4F-E98C69E4A5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939265"/>
            <a:ext cx="5111973" cy="5918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xmlns="" id="{AACE073A-30C8-4956-81A2-A293D9BECBDC}"/>
              </a:ext>
            </a:extLst>
          </p:cNvPr>
          <p:cNvSpPr txBox="1"/>
          <p:nvPr/>
        </p:nvSpPr>
        <p:spPr>
          <a:xfrm>
            <a:off x="12545" y="2030"/>
            <a:ext cx="9131455" cy="830997"/>
          </a:xfrm>
          <a:prstGeom prst="rect">
            <a:avLst/>
          </a:prstGeom>
          <a:solidFill>
            <a:schemeClr val="bg1"/>
          </a:solidFill>
        </p:spPr>
        <p:txBody>
          <a:bodyPr wrap="square" rtlCol="0">
            <a:spAutoFit/>
          </a:bodyPr>
          <a:lstStyle/>
          <a:p>
            <a:pPr algn="ctr"/>
            <a:r>
              <a:rPr lang="ru-RU" sz="2400" b="1" dirty="0"/>
              <a:t>32 точечные группы симметрии изображены на стереографических проекциях</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8E334907-9649-4104-A745-D696A63EFC7B}"/>
              </a:ext>
            </a:extLst>
          </p:cNvPr>
          <p:cNvSpPr txBox="1"/>
          <p:nvPr/>
        </p:nvSpPr>
        <p:spPr>
          <a:xfrm>
            <a:off x="0" y="1536174"/>
            <a:ext cx="9144000" cy="3785652"/>
          </a:xfrm>
          <a:prstGeom prst="rect">
            <a:avLst/>
          </a:prstGeom>
          <a:solidFill>
            <a:schemeClr val="bg1"/>
          </a:solidFill>
        </p:spPr>
        <p:txBody>
          <a:bodyPr wrap="square" rtlCol="0">
            <a:spAutoFit/>
          </a:bodyPr>
          <a:lstStyle/>
          <a:p>
            <a:pPr algn="ctr"/>
            <a:r>
              <a:rPr lang="ru-RU" sz="4800" dirty="0">
                <a:solidFill>
                  <a:srgbClr val="3333FF"/>
                </a:solidFill>
              </a:rPr>
              <a:t>Пространственные группы симметрии (230 штук). </a:t>
            </a:r>
          </a:p>
          <a:p>
            <a:pPr algn="ctr"/>
            <a:r>
              <a:rPr lang="ru-RU" sz="4800" dirty="0"/>
              <a:t>Они определяют положения атомов внутри элементарной ячейки</a:t>
            </a:r>
          </a:p>
        </p:txBody>
      </p:sp>
    </p:spTree>
    <p:extLst>
      <p:ext uri="{BB962C8B-B14F-4D97-AF65-F5344CB8AC3E}">
        <p14:creationId xmlns:p14="http://schemas.microsoft.com/office/powerpoint/2010/main" val="167872041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Рисунок 1" descr="ris055.gif (17115 bytes)">
            <a:extLst>
              <a:ext uri="{FF2B5EF4-FFF2-40B4-BE49-F238E27FC236}">
                <a16:creationId xmlns:a16="http://schemas.microsoft.com/office/drawing/2014/main" xmlns="" id="{318B492E-54C8-4EA9-833C-C9B2FC0269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1713" y="625475"/>
            <a:ext cx="4676775" cy="623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3" name="TextBox 1">
            <a:extLst>
              <a:ext uri="{FF2B5EF4-FFF2-40B4-BE49-F238E27FC236}">
                <a16:creationId xmlns:a16="http://schemas.microsoft.com/office/drawing/2014/main" xmlns="" id="{8D232F76-A5F9-4CE3-A0DD-C6C930CCDE19}"/>
              </a:ext>
            </a:extLst>
          </p:cNvPr>
          <p:cNvSpPr txBox="1">
            <a:spLocks noChangeArrowheads="1"/>
          </p:cNvSpPr>
          <p:nvPr/>
        </p:nvSpPr>
        <p:spPr bwMode="auto">
          <a:xfrm>
            <a:off x="0" y="0"/>
            <a:ext cx="9144000" cy="523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ru-RU" altLang="ru-RU" sz="2800" b="1" dirty="0"/>
              <a:t>17 двумерных </a:t>
            </a:r>
            <a:r>
              <a:rPr lang="ru-RU" altLang="ru-RU" sz="2800" b="1" dirty="0">
                <a:solidFill>
                  <a:srgbClr val="3333FF"/>
                </a:solidFill>
              </a:rPr>
              <a:t>пространственных групп</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xmlns="" id="{DB2FA457-451E-4EBF-A468-13BDBEF98AC0}"/>
              </a:ext>
            </a:extLst>
          </p:cNvPr>
          <p:cNvSpPr/>
          <p:nvPr/>
        </p:nvSpPr>
        <p:spPr>
          <a:xfrm>
            <a:off x="707082" y="1108074"/>
            <a:ext cx="7729835" cy="57652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5" name="Прямоугольник 4">
            <a:extLst>
              <a:ext uri="{FF2B5EF4-FFF2-40B4-BE49-F238E27FC236}">
                <a16:creationId xmlns:a16="http://schemas.microsoft.com/office/drawing/2014/main" xmlns="" id="{3F9CF14E-C197-4C5A-8F6D-C5E651AC9D52}"/>
              </a:ext>
            </a:extLst>
          </p:cNvPr>
          <p:cNvSpPr/>
          <p:nvPr/>
        </p:nvSpPr>
        <p:spPr>
          <a:xfrm>
            <a:off x="2209800" y="2292350"/>
            <a:ext cx="2305050" cy="865188"/>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6" name="Овал 5">
            <a:extLst>
              <a:ext uri="{FF2B5EF4-FFF2-40B4-BE49-F238E27FC236}">
                <a16:creationId xmlns:a16="http://schemas.microsoft.com/office/drawing/2014/main" xmlns="" id="{945E90D8-B930-425A-A981-B59BFE432A69}"/>
              </a:ext>
            </a:extLst>
          </p:cNvPr>
          <p:cNvSpPr/>
          <p:nvPr/>
        </p:nvSpPr>
        <p:spPr>
          <a:xfrm>
            <a:off x="1993900" y="2220913"/>
            <a:ext cx="431800" cy="144462"/>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7" name="Овал 6">
            <a:extLst>
              <a:ext uri="{FF2B5EF4-FFF2-40B4-BE49-F238E27FC236}">
                <a16:creationId xmlns:a16="http://schemas.microsoft.com/office/drawing/2014/main" xmlns="" id="{BE76F51B-3FC4-4912-943E-76B5CB37BC0E}"/>
              </a:ext>
            </a:extLst>
          </p:cNvPr>
          <p:cNvSpPr/>
          <p:nvPr/>
        </p:nvSpPr>
        <p:spPr>
          <a:xfrm>
            <a:off x="4298950" y="2220913"/>
            <a:ext cx="431800" cy="144462"/>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8" name="Овал 7">
            <a:extLst>
              <a:ext uri="{FF2B5EF4-FFF2-40B4-BE49-F238E27FC236}">
                <a16:creationId xmlns:a16="http://schemas.microsoft.com/office/drawing/2014/main" xmlns="" id="{B6C5EA59-93AA-4425-BFF3-50C44D90357A}"/>
              </a:ext>
            </a:extLst>
          </p:cNvPr>
          <p:cNvSpPr/>
          <p:nvPr/>
        </p:nvSpPr>
        <p:spPr>
          <a:xfrm>
            <a:off x="1993900" y="3084513"/>
            <a:ext cx="431800" cy="144462"/>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9" name="Овал 8">
            <a:extLst>
              <a:ext uri="{FF2B5EF4-FFF2-40B4-BE49-F238E27FC236}">
                <a16:creationId xmlns:a16="http://schemas.microsoft.com/office/drawing/2014/main" xmlns="" id="{6636C6AD-68E2-41EE-AF13-74A6858BE171}"/>
              </a:ext>
            </a:extLst>
          </p:cNvPr>
          <p:cNvSpPr/>
          <p:nvPr/>
        </p:nvSpPr>
        <p:spPr>
          <a:xfrm>
            <a:off x="4298950" y="3084513"/>
            <a:ext cx="431800" cy="144462"/>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10" name="Прямоугольник 9">
            <a:extLst>
              <a:ext uri="{FF2B5EF4-FFF2-40B4-BE49-F238E27FC236}">
                <a16:creationId xmlns:a16="http://schemas.microsoft.com/office/drawing/2014/main" xmlns="" id="{3AAB3AEB-BDEC-4C3D-B402-348F08CE58C8}"/>
              </a:ext>
            </a:extLst>
          </p:cNvPr>
          <p:cNvSpPr/>
          <p:nvPr/>
        </p:nvSpPr>
        <p:spPr>
          <a:xfrm>
            <a:off x="2209800" y="3157538"/>
            <a:ext cx="2305050" cy="86360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11" name="Овал 10">
            <a:extLst>
              <a:ext uri="{FF2B5EF4-FFF2-40B4-BE49-F238E27FC236}">
                <a16:creationId xmlns:a16="http://schemas.microsoft.com/office/drawing/2014/main" xmlns="" id="{06B7E5BF-D5ED-49E0-B9C5-FD56544FB279}"/>
              </a:ext>
            </a:extLst>
          </p:cNvPr>
          <p:cNvSpPr/>
          <p:nvPr/>
        </p:nvSpPr>
        <p:spPr>
          <a:xfrm>
            <a:off x="1993900" y="3084513"/>
            <a:ext cx="431800" cy="144462"/>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12" name="Овал 11">
            <a:extLst>
              <a:ext uri="{FF2B5EF4-FFF2-40B4-BE49-F238E27FC236}">
                <a16:creationId xmlns:a16="http://schemas.microsoft.com/office/drawing/2014/main" xmlns="" id="{8B4D3F39-6CB1-4E03-A175-EBF5B02506A7}"/>
              </a:ext>
            </a:extLst>
          </p:cNvPr>
          <p:cNvSpPr/>
          <p:nvPr/>
        </p:nvSpPr>
        <p:spPr>
          <a:xfrm>
            <a:off x="4298950" y="3084513"/>
            <a:ext cx="431800" cy="144462"/>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13" name="Овал 12">
            <a:extLst>
              <a:ext uri="{FF2B5EF4-FFF2-40B4-BE49-F238E27FC236}">
                <a16:creationId xmlns:a16="http://schemas.microsoft.com/office/drawing/2014/main" xmlns="" id="{A972C82B-C32E-464E-B329-85BA2A472540}"/>
              </a:ext>
            </a:extLst>
          </p:cNvPr>
          <p:cNvSpPr/>
          <p:nvPr/>
        </p:nvSpPr>
        <p:spPr>
          <a:xfrm>
            <a:off x="1993900" y="3949700"/>
            <a:ext cx="431800" cy="142875"/>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14" name="Овал 13">
            <a:extLst>
              <a:ext uri="{FF2B5EF4-FFF2-40B4-BE49-F238E27FC236}">
                <a16:creationId xmlns:a16="http://schemas.microsoft.com/office/drawing/2014/main" xmlns="" id="{6E27010B-4BB3-4C84-9824-B2D7AE4F0865}"/>
              </a:ext>
            </a:extLst>
          </p:cNvPr>
          <p:cNvSpPr/>
          <p:nvPr/>
        </p:nvSpPr>
        <p:spPr>
          <a:xfrm>
            <a:off x="4298950" y="3949700"/>
            <a:ext cx="431800" cy="142875"/>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15" name="Прямоугольник 14">
            <a:extLst>
              <a:ext uri="{FF2B5EF4-FFF2-40B4-BE49-F238E27FC236}">
                <a16:creationId xmlns:a16="http://schemas.microsoft.com/office/drawing/2014/main" xmlns="" id="{980147C2-AF3B-496F-B2AF-B7B0B91B094D}"/>
              </a:ext>
            </a:extLst>
          </p:cNvPr>
          <p:cNvSpPr/>
          <p:nvPr/>
        </p:nvSpPr>
        <p:spPr>
          <a:xfrm>
            <a:off x="2209800" y="4021138"/>
            <a:ext cx="2305050" cy="863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16" name="Овал 15">
            <a:extLst>
              <a:ext uri="{FF2B5EF4-FFF2-40B4-BE49-F238E27FC236}">
                <a16:creationId xmlns:a16="http://schemas.microsoft.com/office/drawing/2014/main" xmlns="" id="{A9039246-A840-4131-B111-1D6A1D491106}"/>
              </a:ext>
            </a:extLst>
          </p:cNvPr>
          <p:cNvSpPr/>
          <p:nvPr/>
        </p:nvSpPr>
        <p:spPr>
          <a:xfrm>
            <a:off x="1993900" y="3949700"/>
            <a:ext cx="431800" cy="142875"/>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17" name="Овал 16">
            <a:extLst>
              <a:ext uri="{FF2B5EF4-FFF2-40B4-BE49-F238E27FC236}">
                <a16:creationId xmlns:a16="http://schemas.microsoft.com/office/drawing/2014/main" xmlns="" id="{74CCA764-1ED3-4D2D-91A4-4410030B1E5F}"/>
              </a:ext>
            </a:extLst>
          </p:cNvPr>
          <p:cNvSpPr/>
          <p:nvPr/>
        </p:nvSpPr>
        <p:spPr>
          <a:xfrm>
            <a:off x="4298950" y="3949700"/>
            <a:ext cx="431800" cy="142875"/>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18" name="Овал 17">
            <a:extLst>
              <a:ext uri="{FF2B5EF4-FFF2-40B4-BE49-F238E27FC236}">
                <a16:creationId xmlns:a16="http://schemas.microsoft.com/office/drawing/2014/main" xmlns="" id="{3726D523-EC5E-4B29-BFA2-67D28BF0CE23}"/>
              </a:ext>
            </a:extLst>
          </p:cNvPr>
          <p:cNvSpPr/>
          <p:nvPr/>
        </p:nvSpPr>
        <p:spPr>
          <a:xfrm>
            <a:off x="1993900" y="4813300"/>
            <a:ext cx="431800" cy="144463"/>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19" name="Овал 18">
            <a:extLst>
              <a:ext uri="{FF2B5EF4-FFF2-40B4-BE49-F238E27FC236}">
                <a16:creationId xmlns:a16="http://schemas.microsoft.com/office/drawing/2014/main" xmlns="" id="{9BB0010A-8B36-47E1-B8B0-B3D8D812983F}"/>
              </a:ext>
            </a:extLst>
          </p:cNvPr>
          <p:cNvSpPr/>
          <p:nvPr/>
        </p:nvSpPr>
        <p:spPr>
          <a:xfrm>
            <a:off x="4298950" y="4813300"/>
            <a:ext cx="431800" cy="144463"/>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20" name="Прямоугольник 19">
            <a:extLst>
              <a:ext uri="{FF2B5EF4-FFF2-40B4-BE49-F238E27FC236}">
                <a16:creationId xmlns:a16="http://schemas.microsoft.com/office/drawing/2014/main" xmlns="" id="{B79C74EA-4321-472B-8E7F-98AF8BC30DDE}"/>
              </a:ext>
            </a:extLst>
          </p:cNvPr>
          <p:cNvSpPr/>
          <p:nvPr/>
        </p:nvSpPr>
        <p:spPr>
          <a:xfrm>
            <a:off x="2209800" y="4884738"/>
            <a:ext cx="2305050" cy="86518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21" name="Овал 20">
            <a:extLst>
              <a:ext uri="{FF2B5EF4-FFF2-40B4-BE49-F238E27FC236}">
                <a16:creationId xmlns:a16="http://schemas.microsoft.com/office/drawing/2014/main" xmlns="" id="{90C5E88B-E894-41B7-B776-BF0E2CC34F9D}"/>
              </a:ext>
            </a:extLst>
          </p:cNvPr>
          <p:cNvSpPr/>
          <p:nvPr/>
        </p:nvSpPr>
        <p:spPr>
          <a:xfrm>
            <a:off x="1993900" y="4813300"/>
            <a:ext cx="431800" cy="144463"/>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22" name="Овал 21">
            <a:extLst>
              <a:ext uri="{FF2B5EF4-FFF2-40B4-BE49-F238E27FC236}">
                <a16:creationId xmlns:a16="http://schemas.microsoft.com/office/drawing/2014/main" xmlns="" id="{7F9B550B-BA1A-41A8-A02D-02BE98950A8C}"/>
              </a:ext>
            </a:extLst>
          </p:cNvPr>
          <p:cNvSpPr/>
          <p:nvPr/>
        </p:nvSpPr>
        <p:spPr>
          <a:xfrm>
            <a:off x="4298950" y="4813300"/>
            <a:ext cx="431800" cy="144463"/>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23" name="Овал 22">
            <a:extLst>
              <a:ext uri="{FF2B5EF4-FFF2-40B4-BE49-F238E27FC236}">
                <a16:creationId xmlns:a16="http://schemas.microsoft.com/office/drawing/2014/main" xmlns="" id="{AC453BB6-5C4C-4F0E-89AD-1B8A2F90F40B}"/>
              </a:ext>
            </a:extLst>
          </p:cNvPr>
          <p:cNvSpPr/>
          <p:nvPr/>
        </p:nvSpPr>
        <p:spPr>
          <a:xfrm>
            <a:off x="1993900" y="5676900"/>
            <a:ext cx="431800" cy="144463"/>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24" name="Овал 23">
            <a:extLst>
              <a:ext uri="{FF2B5EF4-FFF2-40B4-BE49-F238E27FC236}">
                <a16:creationId xmlns:a16="http://schemas.microsoft.com/office/drawing/2014/main" xmlns="" id="{949B5574-FBDA-45A4-A02A-EE65ADC7B069}"/>
              </a:ext>
            </a:extLst>
          </p:cNvPr>
          <p:cNvSpPr/>
          <p:nvPr/>
        </p:nvSpPr>
        <p:spPr>
          <a:xfrm>
            <a:off x="4298950" y="5676900"/>
            <a:ext cx="431800" cy="144463"/>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25" name="Прямоугольник 24">
            <a:extLst>
              <a:ext uri="{FF2B5EF4-FFF2-40B4-BE49-F238E27FC236}">
                <a16:creationId xmlns:a16="http://schemas.microsoft.com/office/drawing/2014/main" xmlns="" id="{461DBDF5-04F0-43F6-8AD1-A20405D093E7}"/>
              </a:ext>
            </a:extLst>
          </p:cNvPr>
          <p:cNvSpPr/>
          <p:nvPr/>
        </p:nvSpPr>
        <p:spPr>
          <a:xfrm>
            <a:off x="4514850" y="2292350"/>
            <a:ext cx="2303463" cy="86518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26" name="Овал 25">
            <a:extLst>
              <a:ext uri="{FF2B5EF4-FFF2-40B4-BE49-F238E27FC236}">
                <a16:creationId xmlns:a16="http://schemas.microsoft.com/office/drawing/2014/main" xmlns="" id="{1BCA0B22-D460-4F5D-9E96-2A574AAD17E2}"/>
              </a:ext>
            </a:extLst>
          </p:cNvPr>
          <p:cNvSpPr/>
          <p:nvPr/>
        </p:nvSpPr>
        <p:spPr>
          <a:xfrm>
            <a:off x="4298950" y="2220913"/>
            <a:ext cx="431800" cy="144462"/>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27" name="Овал 26">
            <a:extLst>
              <a:ext uri="{FF2B5EF4-FFF2-40B4-BE49-F238E27FC236}">
                <a16:creationId xmlns:a16="http://schemas.microsoft.com/office/drawing/2014/main" xmlns="" id="{3D1E9C7B-60A5-47B7-B79A-215E8364263E}"/>
              </a:ext>
            </a:extLst>
          </p:cNvPr>
          <p:cNvSpPr/>
          <p:nvPr/>
        </p:nvSpPr>
        <p:spPr>
          <a:xfrm>
            <a:off x="6602413" y="2244725"/>
            <a:ext cx="431800" cy="144463"/>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28" name="Овал 27">
            <a:extLst>
              <a:ext uri="{FF2B5EF4-FFF2-40B4-BE49-F238E27FC236}">
                <a16:creationId xmlns:a16="http://schemas.microsoft.com/office/drawing/2014/main" xmlns="" id="{92F10E51-FDE5-420E-A39C-D06C0D34C345}"/>
              </a:ext>
            </a:extLst>
          </p:cNvPr>
          <p:cNvSpPr/>
          <p:nvPr/>
        </p:nvSpPr>
        <p:spPr>
          <a:xfrm>
            <a:off x="4298950" y="3084513"/>
            <a:ext cx="431800" cy="144462"/>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29" name="Овал 28">
            <a:extLst>
              <a:ext uri="{FF2B5EF4-FFF2-40B4-BE49-F238E27FC236}">
                <a16:creationId xmlns:a16="http://schemas.microsoft.com/office/drawing/2014/main" xmlns="" id="{9FD08D6A-B574-4363-BA23-44AD2D8F6EAA}"/>
              </a:ext>
            </a:extLst>
          </p:cNvPr>
          <p:cNvSpPr/>
          <p:nvPr/>
        </p:nvSpPr>
        <p:spPr>
          <a:xfrm>
            <a:off x="6602413" y="3084513"/>
            <a:ext cx="431800" cy="144462"/>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30" name="Прямоугольник 29">
            <a:extLst>
              <a:ext uri="{FF2B5EF4-FFF2-40B4-BE49-F238E27FC236}">
                <a16:creationId xmlns:a16="http://schemas.microsoft.com/office/drawing/2014/main" xmlns="" id="{8CD37FAC-8E54-4E9A-8D8F-696273AF9011}"/>
              </a:ext>
            </a:extLst>
          </p:cNvPr>
          <p:cNvSpPr/>
          <p:nvPr/>
        </p:nvSpPr>
        <p:spPr>
          <a:xfrm>
            <a:off x="4514850" y="3157538"/>
            <a:ext cx="2303463" cy="863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31" name="Овал 30">
            <a:extLst>
              <a:ext uri="{FF2B5EF4-FFF2-40B4-BE49-F238E27FC236}">
                <a16:creationId xmlns:a16="http://schemas.microsoft.com/office/drawing/2014/main" xmlns="" id="{34D156DB-1E7F-4CCA-ADDB-E0C3EBE4D68D}"/>
              </a:ext>
            </a:extLst>
          </p:cNvPr>
          <p:cNvSpPr/>
          <p:nvPr/>
        </p:nvSpPr>
        <p:spPr>
          <a:xfrm>
            <a:off x="4298950" y="3084513"/>
            <a:ext cx="431800" cy="144462"/>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32" name="Овал 31">
            <a:extLst>
              <a:ext uri="{FF2B5EF4-FFF2-40B4-BE49-F238E27FC236}">
                <a16:creationId xmlns:a16="http://schemas.microsoft.com/office/drawing/2014/main" xmlns="" id="{5F480BA2-AF0D-4485-84D3-D079C9375E79}"/>
              </a:ext>
            </a:extLst>
          </p:cNvPr>
          <p:cNvSpPr/>
          <p:nvPr/>
        </p:nvSpPr>
        <p:spPr>
          <a:xfrm>
            <a:off x="6602413" y="3084513"/>
            <a:ext cx="431800" cy="144462"/>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33" name="Овал 32">
            <a:extLst>
              <a:ext uri="{FF2B5EF4-FFF2-40B4-BE49-F238E27FC236}">
                <a16:creationId xmlns:a16="http://schemas.microsoft.com/office/drawing/2014/main" xmlns="" id="{34EE2C0A-86C7-49CF-B648-5F89A8233B21}"/>
              </a:ext>
            </a:extLst>
          </p:cNvPr>
          <p:cNvSpPr/>
          <p:nvPr/>
        </p:nvSpPr>
        <p:spPr>
          <a:xfrm>
            <a:off x="4298950" y="3949700"/>
            <a:ext cx="431800" cy="142875"/>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34" name="Овал 33">
            <a:extLst>
              <a:ext uri="{FF2B5EF4-FFF2-40B4-BE49-F238E27FC236}">
                <a16:creationId xmlns:a16="http://schemas.microsoft.com/office/drawing/2014/main" xmlns="" id="{262EDD82-5501-460E-A26B-F61F006D07AE}"/>
              </a:ext>
            </a:extLst>
          </p:cNvPr>
          <p:cNvSpPr/>
          <p:nvPr/>
        </p:nvSpPr>
        <p:spPr>
          <a:xfrm>
            <a:off x="6602413" y="3949700"/>
            <a:ext cx="431800" cy="142875"/>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35" name="Прямоугольник 34">
            <a:extLst>
              <a:ext uri="{FF2B5EF4-FFF2-40B4-BE49-F238E27FC236}">
                <a16:creationId xmlns:a16="http://schemas.microsoft.com/office/drawing/2014/main" xmlns="" id="{EA03B98A-385D-4043-8D1E-F62A48407338}"/>
              </a:ext>
            </a:extLst>
          </p:cNvPr>
          <p:cNvSpPr/>
          <p:nvPr/>
        </p:nvSpPr>
        <p:spPr>
          <a:xfrm>
            <a:off x="4514850" y="4021138"/>
            <a:ext cx="2303463" cy="863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36" name="Овал 35">
            <a:extLst>
              <a:ext uri="{FF2B5EF4-FFF2-40B4-BE49-F238E27FC236}">
                <a16:creationId xmlns:a16="http://schemas.microsoft.com/office/drawing/2014/main" xmlns="" id="{11462357-4608-4B21-8EB9-D8FB12F20F08}"/>
              </a:ext>
            </a:extLst>
          </p:cNvPr>
          <p:cNvSpPr/>
          <p:nvPr/>
        </p:nvSpPr>
        <p:spPr>
          <a:xfrm>
            <a:off x="4298950" y="3949700"/>
            <a:ext cx="431800" cy="142875"/>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37" name="Овал 36">
            <a:extLst>
              <a:ext uri="{FF2B5EF4-FFF2-40B4-BE49-F238E27FC236}">
                <a16:creationId xmlns:a16="http://schemas.microsoft.com/office/drawing/2014/main" xmlns="" id="{ABF6CF09-1D67-47AD-82BD-DABFC8816C8A}"/>
              </a:ext>
            </a:extLst>
          </p:cNvPr>
          <p:cNvSpPr/>
          <p:nvPr/>
        </p:nvSpPr>
        <p:spPr>
          <a:xfrm>
            <a:off x="6602413" y="3949700"/>
            <a:ext cx="431800" cy="142875"/>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38" name="Овал 37">
            <a:extLst>
              <a:ext uri="{FF2B5EF4-FFF2-40B4-BE49-F238E27FC236}">
                <a16:creationId xmlns:a16="http://schemas.microsoft.com/office/drawing/2014/main" xmlns="" id="{A25C2E39-C150-4826-ADA6-113EC71B5EF5}"/>
              </a:ext>
            </a:extLst>
          </p:cNvPr>
          <p:cNvSpPr/>
          <p:nvPr/>
        </p:nvSpPr>
        <p:spPr>
          <a:xfrm>
            <a:off x="4298950" y="4813300"/>
            <a:ext cx="431800" cy="144463"/>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39" name="Овал 38">
            <a:extLst>
              <a:ext uri="{FF2B5EF4-FFF2-40B4-BE49-F238E27FC236}">
                <a16:creationId xmlns:a16="http://schemas.microsoft.com/office/drawing/2014/main" xmlns="" id="{93ED8C6B-FB10-4854-81EC-CFDA1CE79F45}"/>
              </a:ext>
            </a:extLst>
          </p:cNvPr>
          <p:cNvSpPr/>
          <p:nvPr/>
        </p:nvSpPr>
        <p:spPr>
          <a:xfrm>
            <a:off x="6602413" y="4813300"/>
            <a:ext cx="431800" cy="144463"/>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40" name="Прямоугольник 39">
            <a:extLst>
              <a:ext uri="{FF2B5EF4-FFF2-40B4-BE49-F238E27FC236}">
                <a16:creationId xmlns:a16="http://schemas.microsoft.com/office/drawing/2014/main" xmlns="" id="{9731D6DF-9544-45A6-80C7-9DB400CBB235}"/>
              </a:ext>
            </a:extLst>
          </p:cNvPr>
          <p:cNvSpPr/>
          <p:nvPr/>
        </p:nvSpPr>
        <p:spPr>
          <a:xfrm>
            <a:off x="4514850" y="4884738"/>
            <a:ext cx="2303463" cy="86518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41" name="Овал 40">
            <a:extLst>
              <a:ext uri="{FF2B5EF4-FFF2-40B4-BE49-F238E27FC236}">
                <a16:creationId xmlns:a16="http://schemas.microsoft.com/office/drawing/2014/main" xmlns="" id="{895B01E0-EF20-4C81-9833-1DDB6000E143}"/>
              </a:ext>
            </a:extLst>
          </p:cNvPr>
          <p:cNvSpPr/>
          <p:nvPr/>
        </p:nvSpPr>
        <p:spPr>
          <a:xfrm>
            <a:off x="4298950" y="4813300"/>
            <a:ext cx="431800" cy="144463"/>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42" name="Овал 41">
            <a:extLst>
              <a:ext uri="{FF2B5EF4-FFF2-40B4-BE49-F238E27FC236}">
                <a16:creationId xmlns:a16="http://schemas.microsoft.com/office/drawing/2014/main" xmlns="" id="{87CA21DF-FD90-4D2A-AE10-7CEB72578F4A}"/>
              </a:ext>
            </a:extLst>
          </p:cNvPr>
          <p:cNvSpPr/>
          <p:nvPr/>
        </p:nvSpPr>
        <p:spPr>
          <a:xfrm>
            <a:off x="6602413" y="4813300"/>
            <a:ext cx="431800" cy="144463"/>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43" name="Овал 42">
            <a:extLst>
              <a:ext uri="{FF2B5EF4-FFF2-40B4-BE49-F238E27FC236}">
                <a16:creationId xmlns:a16="http://schemas.microsoft.com/office/drawing/2014/main" xmlns="" id="{EACFEC02-18AC-4BEE-AA84-00DCA06B8318}"/>
              </a:ext>
            </a:extLst>
          </p:cNvPr>
          <p:cNvSpPr/>
          <p:nvPr/>
        </p:nvSpPr>
        <p:spPr>
          <a:xfrm>
            <a:off x="4298950" y="5676900"/>
            <a:ext cx="431800" cy="144463"/>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44" name="Овал 43">
            <a:extLst>
              <a:ext uri="{FF2B5EF4-FFF2-40B4-BE49-F238E27FC236}">
                <a16:creationId xmlns:a16="http://schemas.microsoft.com/office/drawing/2014/main" xmlns="" id="{D2BA15EE-6CD9-4908-9828-77846273C645}"/>
              </a:ext>
            </a:extLst>
          </p:cNvPr>
          <p:cNvSpPr/>
          <p:nvPr/>
        </p:nvSpPr>
        <p:spPr>
          <a:xfrm>
            <a:off x="6602413" y="5676900"/>
            <a:ext cx="431800" cy="144463"/>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45" name="Овал 44">
            <a:extLst>
              <a:ext uri="{FF2B5EF4-FFF2-40B4-BE49-F238E27FC236}">
                <a16:creationId xmlns:a16="http://schemas.microsoft.com/office/drawing/2014/main" xmlns="" id="{A9950D03-3E43-4691-B9F9-CB62D38A17FD}"/>
              </a:ext>
            </a:extLst>
          </p:cNvPr>
          <p:cNvSpPr/>
          <p:nvPr/>
        </p:nvSpPr>
        <p:spPr>
          <a:xfrm>
            <a:off x="3146425" y="2220913"/>
            <a:ext cx="431800" cy="144462"/>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46" name="Овал 45">
            <a:extLst>
              <a:ext uri="{FF2B5EF4-FFF2-40B4-BE49-F238E27FC236}">
                <a16:creationId xmlns:a16="http://schemas.microsoft.com/office/drawing/2014/main" xmlns="" id="{48F313A4-20C3-4F92-9CB3-F3013AD80C1A}"/>
              </a:ext>
            </a:extLst>
          </p:cNvPr>
          <p:cNvSpPr/>
          <p:nvPr/>
        </p:nvSpPr>
        <p:spPr>
          <a:xfrm>
            <a:off x="3146425" y="3084513"/>
            <a:ext cx="431800" cy="144462"/>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47" name="Овал 46">
            <a:extLst>
              <a:ext uri="{FF2B5EF4-FFF2-40B4-BE49-F238E27FC236}">
                <a16:creationId xmlns:a16="http://schemas.microsoft.com/office/drawing/2014/main" xmlns="" id="{23379AF3-CF25-4B90-8782-88AA3E63BAC6}"/>
              </a:ext>
            </a:extLst>
          </p:cNvPr>
          <p:cNvSpPr/>
          <p:nvPr/>
        </p:nvSpPr>
        <p:spPr>
          <a:xfrm>
            <a:off x="3146425" y="3084513"/>
            <a:ext cx="431800" cy="144462"/>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48" name="Овал 47">
            <a:extLst>
              <a:ext uri="{FF2B5EF4-FFF2-40B4-BE49-F238E27FC236}">
                <a16:creationId xmlns:a16="http://schemas.microsoft.com/office/drawing/2014/main" xmlns="" id="{2C898016-EADC-4DE0-9792-392B203BAE10}"/>
              </a:ext>
            </a:extLst>
          </p:cNvPr>
          <p:cNvSpPr/>
          <p:nvPr/>
        </p:nvSpPr>
        <p:spPr>
          <a:xfrm>
            <a:off x="3146425" y="3949700"/>
            <a:ext cx="431800" cy="142875"/>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49" name="Овал 48">
            <a:extLst>
              <a:ext uri="{FF2B5EF4-FFF2-40B4-BE49-F238E27FC236}">
                <a16:creationId xmlns:a16="http://schemas.microsoft.com/office/drawing/2014/main" xmlns="" id="{1D9DDB0A-4B28-4EAB-8775-0FC2DC38E348}"/>
              </a:ext>
            </a:extLst>
          </p:cNvPr>
          <p:cNvSpPr/>
          <p:nvPr/>
        </p:nvSpPr>
        <p:spPr>
          <a:xfrm>
            <a:off x="3146425" y="3949700"/>
            <a:ext cx="431800" cy="142875"/>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50" name="Овал 49">
            <a:extLst>
              <a:ext uri="{FF2B5EF4-FFF2-40B4-BE49-F238E27FC236}">
                <a16:creationId xmlns:a16="http://schemas.microsoft.com/office/drawing/2014/main" xmlns="" id="{4DBA59C8-196E-4A51-8052-7DD6B32E4589}"/>
              </a:ext>
            </a:extLst>
          </p:cNvPr>
          <p:cNvSpPr/>
          <p:nvPr/>
        </p:nvSpPr>
        <p:spPr>
          <a:xfrm>
            <a:off x="3146425" y="4813300"/>
            <a:ext cx="431800" cy="144463"/>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51" name="Овал 50">
            <a:extLst>
              <a:ext uri="{FF2B5EF4-FFF2-40B4-BE49-F238E27FC236}">
                <a16:creationId xmlns:a16="http://schemas.microsoft.com/office/drawing/2014/main" xmlns="" id="{C63EA4FA-CB0C-40D5-BCD1-8D9660EF165E}"/>
              </a:ext>
            </a:extLst>
          </p:cNvPr>
          <p:cNvSpPr/>
          <p:nvPr/>
        </p:nvSpPr>
        <p:spPr>
          <a:xfrm>
            <a:off x="3146425" y="4813300"/>
            <a:ext cx="431800" cy="144463"/>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52" name="Овал 51">
            <a:extLst>
              <a:ext uri="{FF2B5EF4-FFF2-40B4-BE49-F238E27FC236}">
                <a16:creationId xmlns:a16="http://schemas.microsoft.com/office/drawing/2014/main" xmlns="" id="{490CBC34-E278-472A-A94D-EC7E16B3CFEE}"/>
              </a:ext>
            </a:extLst>
          </p:cNvPr>
          <p:cNvSpPr/>
          <p:nvPr/>
        </p:nvSpPr>
        <p:spPr>
          <a:xfrm>
            <a:off x="3146425" y="5676900"/>
            <a:ext cx="431800" cy="144463"/>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53" name="Овал 52">
            <a:extLst>
              <a:ext uri="{FF2B5EF4-FFF2-40B4-BE49-F238E27FC236}">
                <a16:creationId xmlns:a16="http://schemas.microsoft.com/office/drawing/2014/main" xmlns="" id="{7A4D0C9E-0919-45CC-8B84-623EA7CF0561}"/>
              </a:ext>
            </a:extLst>
          </p:cNvPr>
          <p:cNvSpPr/>
          <p:nvPr/>
        </p:nvSpPr>
        <p:spPr>
          <a:xfrm>
            <a:off x="3146425" y="2220913"/>
            <a:ext cx="431800" cy="144462"/>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54" name="Овал 53">
            <a:extLst>
              <a:ext uri="{FF2B5EF4-FFF2-40B4-BE49-F238E27FC236}">
                <a16:creationId xmlns:a16="http://schemas.microsoft.com/office/drawing/2014/main" xmlns="" id="{5DDB442E-CD94-4864-8477-1C6304AAEAB8}"/>
              </a:ext>
            </a:extLst>
          </p:cNvPr>
          <p:cNvSpPr/>
          <p:nvPr/>
        </p:nvSpPr>
        <p:spPr>
          <a:xfrm>
            <a:off x="3146425" y="3084513"/>
            <a:ext cx="431800" cy="144462"/>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55" name="Овал 54">
            <a:extLst>
              <a:ext uri="{FF2B5EF4-FFF2-40B4-BE49-F238E27FC236}">
                <a16:creationId xmlns:a16="http://schemas.microsoft.com/office/drawing/2014/main" xmlns="" id="{BE22D4F0-44FE-481A-B7C5-CF770C542FC0}"/>
              </a:ext>
            </a:extLst>
          </p:cNvPr>
          <p:cNvSpPr/>
          <p:nvPr/>
        </p:nvSpPr>
        <p:spPr>
          <a:xfrm>
            <a:off x="3146425" y="3084513"/>
            <a:ext cx="431800" cy="144462"/>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56" name="Овал 55">
            <a:extLst>
              <a:ext uri="{FF2B5EF4-FFF2-40B4-BE49-F238E27FC236}">
                <a16:creationId xmlns:a16="http://schemas.microsoft.com/office/drawing/2014/main" xmlns="" id="{4CEC70DD-0235-434D-9D23-24195A20665C}"/>
              </a:ext>
            </a:extLst>
          </p:cNvPr>
          <p:cNvSpPr/>
          <p:nvPr/>
        </p:nvSpPr>
        <p:spPr>
          <a:xfrm>
            <a:off x="3146425" y="3949700"/>
            <a:ext cx="431800" cy="142875"/>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57" name="Овал 56">
            <a:extLst>
              <a:ext uri="{FF2B5EF4-FFF2-40B4-BE49-F238E27FC236}">
                <a16:creationId xmlns:a16="http://schemas.microsoft.com/office/drawing/2014/main" xmlns="" id="{798B3824-9856-4A8A-AE6A-32B2338E738A}"/>
              </a:ext>
            </a:extLst>
          </p:cNvPr>
          <p:cNvSpPr/>
          <p:nvPr/>
        </p:nvSpPr>
        <p:spPr>
          <a:xfrm>
            <a:off x="3146425" y="3949700"/>
            <a:ext cx="431800" cy="142875"/>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58" name="Овал 57">
            <a:extLst>
              <a:ext uri="{FF2B5EF4-FFF2-40B4-BE49-F238E27FC236}">
                <a16:creationId xmlns:a16="http://schemas.microsoft.com/office/drawing/2014/main" xmlns="" id="{33B30814-1799-41B9-A7C7-C8C54A6BCBD8}"/>
              </a:ext>
            </a:extLst>
          </p:cNvPr>
          <p:cNvSpPr/>
          <p:nvPr/>
        </p:nvSpPr>
        <p:spPr>
          <a:xfrm>
            <a:off x="3146425" y="4813300"/>
            <a:ext cx="431800" cy="144463"/>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59" name="Овал 58">
            <a:extLst>
              <a:ext uri="{FF2B5EF4-FFF2-40B4-BE49-F238E27FC236}">
                <a16:creationId xmlns:a16="http://schemas.microsoft.com/office/drawing/2014/main" xmlns="" id="{78A76C32-77D0-4DC2-A9D0-843EB3AEABCC}"/>
              </a:ext>
            </a:extLst>
          </p:cNvPr>
          <p:cNvSpPr/>
          <p:nvPr/>
        </p:nvSpPr>
        <p:spPr>
          <a:xfrm>
            <a:off x="3146425" y="4813300"/>
            <a:ext cx="431800" cy="144463"/>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60" name="Овал 59">
            <a:extLst>
              <a:ext uri="{FF2B5EF4-FFF2-40B4-BE49-F238E27FC236}">
                <a16:creationId xmlns:a16="http://schemas.microsoft.com/office/drawing/2014/main" xmlns="" id="{CABF3D59-6611-4B5E-9F14-2E1FCA964B0C}"/>
              </a:ext>
            </a:extLst>
          </p:cNvPr>
          <p:cNvSpPr/>
          <p:nvPr/>
        </p:nvSpPr>
        <p:spPr>
          <a:xfrm>
            <a:off x="3146425" y="5676900"/>
            <a:ext cx="431800" cy="144463"/>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cxnSp>
        <p:nvCxnSpPr>
          <p:cNvPr id="61" name="Прямая соединительная линия 60">
            <a:extLst>
              <a:ext uri="{FF2B5EF4-FFF2-40B4-BE49-F238E27FC236}">
                <a16:creationId xmlns:a16="http://schemas.microsoft.com/office/drawing/2014/main" xmlns="" id="{8F913B80-2989-4AA2-92B1-9BDE5B420860}"/>
              </a:ext>
            </a:extLst>
          </p:cNvPr>
          <p:cNvCxnSpPr>
            <a:stCxn id="53" idx="0"/>
            <a:endCxn id="60" idx="4"/>
          </p:cNvCxnSpPr>
          <p:nvPr/>
        </p:nvCxnSpPr>
        <p:spPr>
          <a:xfrm>
            <a:off x="3362325" y="2220913"/>
            <a:ext cx="0" cy="36004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Овал 61">
            <a:extLst>
              <a:ext uri="{FF2B5EF4-FFF2-40B4-BE49-F238E27FC236}">
                <a16:creationId xmlns:a16="http://schemas.microsoft.com/office/drawing/2014/main" xmlns="" id="{4D1349B7-B295-459B-B601-C6582D5CB13D}"/>
              </a:ext>
            </a:extLst>
          </p:cNvPr>
          <p:cNvSpPr/>
          <p:nvPr/>
        </p:nvSpPr>
        <p:spPr>
          <a:xfrm>
            <a:off x="5449888" y="2220913"/>
            <a:ext cx="433387" cy="144462"/>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63" name="Овал 62">
            <a:extLst>
              <a:ext uri="{FF2B5EF4-FFF2-40B4-BE49-F238E27FC236}">
                <a16:creationId xmlns:a16="http://schemas.microsoft.com/office/drawing/2014/main" xmlns="" id="{7928B690-FC79-489C-B5BD-E862E8C5DC18}"/>
              </a:ext>
            </a:extLst>
          </p:cNvPr>
          <p:cNvSpPr/>
          <p:nvPr/>
        </p:nvSpPr>
        <p:spPr>
          <a:xfrm>
            <a:off x="5449888" y="3084513"/>
            <a:ext cx="433387" cy="144462"/>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64" name="Овал 63">
            <a:extLst>
              <a:ext uri="{FF2B5EF4-FFF2-40B4-BE49-F238E27FC236}">
                <a16:creationId xmlns:a16="http://schemas.microsoft.com/office/drawing/2014/main" xmlns="" id="{3633BB6F-1717-42B5-A501-C50B897642DC}"/>
              </a:ext>
            </a:extLst>
          </p:cNvPr>
          <p:cNvSpPr/>
          <p:nvPr/>
        </p:nvSpPr>
        <p:spPr>
          <a:xfrm>
            <a:off x="5449888" y="3084513"/>
            <a:ext cx="433387" cy="144462"/>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65" name="Овал 64">
            <a:extLst>
              <a:ext uri="{FF2B5EF4-FFF2-40B4-BE49-F238E27FC236}">
                <a16:creationId xmlns:a16="http://schemas.microsoft.com/office/drawing/2014/main" xmlns="" id="{917953A7-1D35-4615-9130-9A5412242B5F}"/>
              </a:ext>
            </a:extLst>
          </p:cNvPr>
          <p:cNvSpPr/>
          <p:nvPr/>
        </p:nvSpPr>
        <p:spPr>
          <a:xfrm>
            <a:off x="5449888" y="3949700"/>
            <a:ext cx="433387" cy="142875"/>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66" name="Овал 65">
            <a:extLst>
              <a:ext uri="{FF2B5EF4-FFF2-40B4-BE49-F238E27FC236}">
                <a16:creationId xmlns:a16="http://schemas.microsoft.com/office/drawing/2014/main" xmlns="" id="{33F2C7B0-9F9D-47F8-B973-2533361CC79E}"/>
              </a:ext>
            </a:extLst>
          </p:cNvPr>
          <p:cNvSpPr/>
          <p:nvPr/>
        </p:nvSpPr>
        <p:spPr>
          <a:xfrm>
            <a:off x="5449888" y="3949700"/>
            <a:ext cx="433387" cy="142875"/>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67" name="Овал 66">
            <a:extLst>
              <a:ext uri="{FF2B5EF4-FFF2-40B4-BE49-F238E27FC236}">
                <a16:creationId xmlns:a16="http://schemas.microsoft.com/office/drawing/2014/main" xmlns="" id="{1E40CC3C-F5B5-4BF5-80AB-372D2C5A26DA}"/>
              </a:ext>
            </a:extLst>
          </p:cNvPr>
          <p:cNvSpPr/>
          <p:nvPr/>
        </p:nvSpPr>
        <p:spPr>
          <a:xfrm>
            <a:off x="5449888" y="4813300"/>
            <a:ext cx="433387" cy="144463"/>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68" name="Овал 67">
            <a:extLst>
              <a:ext uri="{FF2B5EF4-FFF2-40B4-BE49-F238E27FC236}">
                <a16:creationId xmlns:a16="http://schemas.microsoft.com/office/drawing/2014/main" xmlns="" id="{41308362-39A3-4BAE-BE73-FA073FCCB0E2}"/>
              </a:ext>
            </a:extLst>
          </p:cNvPr>
          <p:cNvSpPr/>
          <p:nvPr/>
        </p:nvSpPr>
        <p:spPr>
          <a:xfrm>
            <a:off x="5449888" y="4813300"/>
            <a:ext cx="433387" cy="144463"/>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69" name="Овал 68">
            <a:extLst>
              <a:ext uri="{FF2B5EF4-FFF2-40B4-BE49-F238E27FC236}">
                <a16:creationId xmlns:a16="http://schemas.microsoft.com/office/drawing/2014/main" xmlns="" id="{FC0B6AE9-708F-41C9-A42B-76DD199297D3}"/>
              </a:ext>
            </a:extLst>
          </p:cNvPr>
          <p:cNvSpPr/>
          <p:nvPr/>
        </p:nvSpPr>
        <p:spPr>
          <a:xfrm>
            <a:off x="5449888" y="5676900"/>
            <a:ext cx="433387" cy="144463"/>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70" name="Овал 69">
            <a:extLst>
              <a:ext uri="{FF2B5EF4-FFF2-40B4-BE49-F238E27FC236}">
                <a16:creationId xmlns:a16="http://schemas.microsoft.com/office/drawing/2014/main" xmlns="" id="{21D64F4A-E20C-4112-91EF-CA28A1E18DDE}"/>
              </a:ext>
            </a:extLst>
          </p:cNvPr>
          <p:cNvSpPr/>
          <p:nvPr/>
        </p:nvSpPr>
        <p:spPr>
          <a:xfrm>
            <a:off x="5449888" y="2220913"/>
            <a:ext cx="433387" cy="144462"/>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71" name="Овал 70">
            <a:extLst>
              <a:ext uri="{FF2B5EF4-FFF2-40B4-BE49-F238E27FC236}">
                <a16:creationId xmlns:a16="http://schemas.microsoft.com/office/drawing/2014/main" xmlns="" id="{16046C62-FD0C-4C13-AA49-48E1F5068E6A}"/>
              </a:ext>
            </a:extLst>
          </p:cNvPr>
          <p:cNvSpPr/>
          <p:nvPr/>
        </p:nvSpPr>
        <p:spPr>
          <a:xfrm>
            <a:off x="5449888" y="3084513"/>
            <a:ext cx="433387" cy="144462"/>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72" name="Овал 71">
            <a:extLst>
              <a:ext uri="{FF2B5EF4-FFF2-40B4-BE49-F238E27FC236}">
                <a16:creationId xmlns:a16="http://schemas.microsoft.com/office/drawing/2014/main" xmlns="" id="{2432DCF5-525F-4F96-9A62-F3FDE532E664}"/>
              </a:ext>
            </a:extLst>
          </p:cNvPr>
          <p:cNvSpPr/>
          <p:nvPr/>
        </p:nvSpPr>
        <p:spPr>
          <a:xfrm>
            <a:off x="5449888" y="3084513"/>
            <a:ext cx="433387" cy="144462"/>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73" name="Овал 72">
            <a:extLst>
              <a:ext uri="{FF2B5EF4-FFF2-40B4-BE49-F238E27FC236}">
                <a16:creationId xmlns:a16="http://schemas.microsoft.com/office/drawing/2014/main" xmlns="" id="{F3A60A9B-29FB-453F-A482-2C69EEEF8901}"/>
              </a:ext>
            </a:extLst>
          </p:cNvPr>
          <p:cNvSpPr/>
          <p:nvPr/>
        </p:nvSpPr>
        <p:spPr>
          <a:xfrm>
            <a:off x="5449888" y="3949700"/>
            <a:ext cx="433387" cy="142875"/>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74" name="Овал 73">
            <a:extLst>
              <a:ext uri="{FF2B5EF4-FFF2-40B4-BE49-F238E27FC236}">
                <a16:creationId xmlns:a16="http://schemas.microsoft.com/office/drawing/2014/main" xmlns="" id="{72260B4F-FE36-48F6-8009-3FF0852ECF2D}"/>
              </a:ext>
            </a:extLst>
          </p:cNvPr>
          <p:cNvSpPr/>
          <p:nvPr/>
        </p:nvSpPr>
        <p:spPr>
          <a:xfrm>
            <a:off x="5449888" y="3949700"/>
            <a:ext cx="433387" cy="142875"/>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75" name="Овал 74">
            <a:extLst>
              <a:ext uri="{FF2B5EF4-FFF2-40B4-BE49-F238E27FC236}">
                <a16:creationId xmlns:a16="http://schemas.microsoft.com/office/drawing/2014/main" xmlns="" id="{75A3CD2D-362A-4D8A-86F5-EBBD7134E82E}"/>
              </a:ext>
            </a:extLst>
          </p:cNvPr>
          <p:cNvSpPr/>
          <p:nvPr/>
        </p:nvSpPr>
        <p:spPr>
          <a:xfrm>
            <a:off x="5449888" y="4813300"/>
            <a:ext cx="433387" cy="144463"/>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76" name="Овал 75">
            <a:extLst>
              <a:ext uri="{FF2B5EF4-FFF2-40B4-BE49-F238E27FC236}">
                <a16:creationId xmlns:a16="http://schemas.microsoft.com/office/drawing/2014/main" xmlns="" id="{A40CEE47-D212-4816-BC9D-EBAE614522C4}"/>
              </a:ext>
            </a:extLst>
          </p:cNvPr>
          <p:cNvSpPr/>
          <p:nvPr/>
        </p:nvSpPr>
        <p:spPr>
          <a:xfrm>
            <a:off x="5449888" y="4813300"/>
            <a:ext cx="433387" cy="144463"/>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77" name="Овал 76">
            <a:extLst>
              <a:ext uri="{FF2B5EF4-FFF2-40B4-BE49-F238E27FC236}">
                <a16:creationId xmlns:a16="http://schemas.microsoft.com/office/drawing/2014/main" xmlns="" id="{D54596D3-BCE5-48D5-955F-EF69AC0781E4}"/>
              </a:ext>
            </a:extLst>
          </p:cNvPr>
          <p:cNvSpPr/>
          <p:nvPr/>
        </p:nvSpPr>
        <p:spPr>
          <a:xfrm>
            <a:off x="5449888" y="5676900"/>
            <a:ext cx="433387" cy="144463"/>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cxnSp>
        <p:nvCxnSpPr>
          <p:cNvPr id="78" name="Прямая соединительная линия 77">
            <a:extLst>
              <a:ext uri="{FF2B5EF4-FFF2-40B4-BE49-F238E27FC236}">
                <a16:creationId xmlns:a16="http://schemas.microsoft.com/office/drawing/2014/main" xmlns="" id="{F03ECC1E-F16E-4C4D-B3C1-AA33895AC917}"/>
              </a:ext>
            </a:extLst>
          </p:cNvPr>
          <p:cNvCxnSpPr>
            <a:stCxn id="70" idx="0"/>
            <a:endCxn id="77" idx="4"/>
          </p:cNvCxnSpPr>
          <p:nvPr/>
        </p:nvCxnSpPr>
        <p:spPr>
          <a:xfrm>
            <a:off x="5667375" y="2220913"/>
            <a:ext cx="0" cy="36004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Прямая соединительная линия 78">
            <a:extLst>
              <a:ext uri="{FF2B5EF4-FFF2-40B4-BE49-F238E27FC236}">
                <a16:creationId xmlns:a16="http://schemas.microsoft.com/office/drawing/2014/main" xmlns="" id="{79FCC0C9-CC3B-4B2E-A4B1-7CF870A0598F}"/>
              </a:ext>
            </a:extLst>
          </p:cNvPr>
          <p:cNvCxnSpPr/>
          <p:nvPr/>
        </p:nvCxnSpPr>
        <p:spPr>
          <a:xfrm>
            <a:off x="6386513" y="2292350"/>
            <a:ext cx="129698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Прямая соединительная линия 79">
            <a:extLst>
              <a:ext uri="{FF2B5EF4-FFF2-40B4-BE49-F238E27FC236}">
                <a16:creationId xmlns:a16="http://schemas.microsoft.com/office/drawing/2014/main" xmlns="" id="{EE3FC045-F018-4237-8136-ED315801B42E}"/>
              </a:ext>
            </a:extLst>
          </p:cNvPr>
          <p:cNvCxnSpPr/>
          <p:nvPr/>
        </p:nvCxnSpPr>
        <p:spPr>
          <a:xfrm>
            <a:off x="6530975" y="3157538"/>
            <a:ext cx="1295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Прямая соединительная линия 80">
            <a:extLst>
              <a:ext uri="{FF2B5EF4-FFF2-40B4-BE49-F238E27FC236}">
                <a16:creationId xmlns:a16="http://schemas.microsoft.com/office/drawing/2014/main" xmlns="" id="{4DCA2D94-494F-4145-90F3-9F0950B38F0E}"/>
              </a:ext>
            </a:extLst>
          </p:cNvPr>
          <p:cNvCxnSpPr/>
          <p:nvPr/>
        </p:nvCxnSpPr>
        <p:spPr>
          <a:xfrm>
            <a:off x="6459538" y="4021138"/>
            <a:ext cx="1295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Прямая соединительная линия 81">
            <a:extLst>
              <a:ext uri="{FF2B5EF4-FFF2-40B4-BE49-F238E27FC236}">
                <a16:creationId xmlns:a16="http://schemas.microsoft.com/office/drawing/2014/main" xmlns="" id="{9A9A57AF-F2CD-47F7-82F0-3920A8CE0B10}"/>
              </a:ext>
            </a:extLst>
          </p:cNvPr>
          <p:cNvCxnSpPr/>
          <p:nvPr/>
        </p:nvCxnSpPr>
        <p:spPr>
          <a:xfrm>
            <a:off x="6459538" y="4884738"/>
            <a:ext cx="1295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Прямая соединительная линия 82">
            <a:extLst>
              <a:ext uri="{FF2B5EF4-FFF2-40B4-BE49-F238E27FC236}">
                <a16:creationId xmlns:a16="http://schemas.microsoft.com/office/drawing/2014/main" xmlns="" id="{31F80400-ACCA-4597-B252-30D682A6EF15}"/>
              </a:ext>
            </a:extLst>
          </p:cNvPr>
          <p:cNvCxnSpPr/>
          <p:nvPr/>
        </p:nvCxnSpPr>
        <p:spPr>
          <a:xfrm>
            <a:off x="6459538" y="5749925"/>
            <a:ext cx="1295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Прямая соединительная линия 83">
            <a:extLst>
              <a:ext uri="{FF2B5EF4-FFF2-40B4-BE49-F238E27FC236}">
                <a16:creationId xmlns:a16="http://schemas.microsoft.com/office/drawing/2014/main" xmlns="" id="{45D0E596-C4EF-429C-A34C-989A211E279F}"/>
              </a:ext>
            </a:extLst>
          </p:cNvPr>
          <p:cNvCxnSpPr/>
          <p:nvPr/>
        </p:nvCxnSpPr>
        <p:spPr>
          <a:xfrm>
            <a:off x="1490663" y="2292350"/>
            <a:ext cx="1295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Прямая соединительная линия 84">
            <a:extLst>
              <a:ext uri="{FF2B5EF4-FFF2-40B4-BE49-F238E27FC236}">
                <a16:creationId xmlns:a16="http://schemas.microsoft.com/office/drawing/2014/main" xmlns="" id="{1427937C-6F64-47BD-B4BB-F043CCFC2BF5}"/>
              </a:ext>
            </a:extLst>
          </p:cNvPr>
          <p:cNvCxnSpPr/>
          <p:nvPr/>
        </p:nvCxnSpPr>
        <p:spPr>
          <a:xfrm>
            <a:off x="1490663" y="3157538"/>
            <a:ext cx="1295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Прямая соединительная линия 85">
            <a:extLst>
              <a:ext uri="{FF2B5EF4-FFF2-40B4-BE49-F238E27FC236}">
                <a16:creationId xmlns:a16="http://schemas.microsoft.com/office/drawing/2014/main" xmlns="" id="{C1B246AC-AAD1-47FE-954E-5420EBEFD229}"/>
              </a:ext>
            </a:extLst>
          </p:cNvPr>
          <p:cNvCxnSpPr/>
          <p:nvPr/>
        </p:nvCxnSpPr>
        <p:spPr>
          <a:xfrm>
            <a:off x="1490663" y="4021138"/>
            <a:ext cx="1295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Прямая соединительная линия 86">
            <a:extLst>
              <a:ext uri="{FF2B5EF4-FFF2-40B4-BE49-F238E27FC236}">
                <a16:creationId xmlns:a16="http://schemas.microsoft.com/office/drawing/2014/main" xmlns="" id="{141313CE-F1AA-43E0-AFEF-C71C4E3A4C18}"/>
              </a:ext>
            </a:extLst>
          </p:cNvPr>
          <p:cNvCxnSpPr/>
          <p:nvPr/>
        </p:nvCxnSpPr>
        <p:spPr>
          <a:xfrm>
            <a:off x="1490663" y="4884738"/>
            <a:ext cx="1295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Прямая соединительная линия 87">
            <a:extLst>
              <a:ext uri="{FF2B5EF4-FFF2-40B4-BE49-F238E27FC236}">
                <a16:creationId xmlns:a16="http://schemas.microsoft.com/office/drawing/2014/main" xmlns="" id="{D3964450-7239-4BD1-927F-537409EE4E2A}"/>
              </a:ext>
            </a:extLst>
          </p:cNvPr>
          <p:cNvCxnSpPr/>
          <p:nvPr/>
        </p:nvCxnSpPr>
        <p:spPr>
          <a:xfrm>
            <a:off x="1490663" y="5749925"/>
            <a:ext cx="1295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9" name="Овал 88">
            <a:extLst>
              <a:ext uri="{FF2B5EF4-FFF2-40B4-BE49-F238E27FC236}">
                <a16:creationId xmlns:a16="http://schemas.microsoft.com/office/drawing/2014/main" xmlns="" id="{EC862F07-AB5B-4DD7-A499-2D041DB3A9D6}"/>
              </a:ext>
            </a:extLst>
          </p:cNvPr>
          <p:cNvSpPr/>
          <p:nvPr/>
        </p:nvSpPr>
        <p:spPr>
          <a:xfrm>
            <a:off x="1993900" y="3084513"/>
            <a:ext cx="431800" cy="144462"/>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90" name="Овал 89">
            <a:extLst>
              <a:ext uri="{FF2B5EF4-FFF2-40B4-BE49-F238E27FC236}">
                <a16:creationId xmlns:a16="http://schemas.microsoft.com/office/drawing/2014/main" xmlns="" id="{642A28A1-B6B8-4869-84A6-5531863059B0}"/>
              </a:ext>
            </a:extLst>
          </p:cNvPr>
          <p:cNvSpPr/>
          <p:nvPr/>
        </p:nvSpPr>
        <p:spPr>
          <a:xfrm>
            <a:off x="4298950" y="3084513"/>
            <a:ext cx="431800" cy="144462"/>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91" name="Овал 90">
            <a:extLst>
              <a:ext uri="{FF2B5EF4-FFF2-40B4-BE49-F238E27FC236}">
                <a16:creationId xmlns:a16="http://schemas.microsoft.com/office/drawing/2014/main" xmlns="" id="{E51A0B0B-D62B-47BF-BA04-7681D09F33F3}"/>
              </a:ext>
            </a:extLst>
          </p:cNvPr>
          <p:cNvSpPr/>
          <p:nvPr/>
        </p:nvSpPr>
        <p:spPr>
          <a:xfrm>
            <a:off x="6602413" y="2244725"/>
            <a:ext cx="431800" cy="144463"/>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92" name="Овал 91">
            <a:extLst>
              <a:ext uri="{FF2B5EF4-FFF2-40B4-BE49-F238E27FC236}">
                <a16:creationId xmlns:a16="http://schemas.microsoft.com/office/drawing/2014/main" xmlns="" id="{E55596BD-9FE8-42FE-B23C-FF29F5C949AC}"/>
              </a:ext>
            </a:extLst>
          </p:cNvPr>
          <p:cNvSpPr/>
          <p:nvPr/>
        </p:nvSpPr>
        <p:spPr>
          <a:xfrm>
            <a:off x="6602413" y="2244725"/>
            <a:ext cx="431800" cy="144463"/>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93" name="Овал 92">
            <a:extLst>
              <a:ext uri="{FF2B5EF4-FFF2-40B4-BE49-F238E27FC236}">
                <a16:creationId xmlns:a16="http://schemas.microsoft.com/office/drawing/2014/main" xmlns="" id="{C346AE57-FFF1-4786-82B2-AEB37CADF37A}"/>
              </a:ext>
            </a:extLst>
          </p:cNvPr>
          <p:cNvSpPr/>
          <p:nvPr/>
        </p:nvSpPr>
        <p:spPr>
          <a:xfrm>
            <a:off x="6602413" y="3084513"/>
            <a:ext cx="431800" cy="144462"/>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94" name="Овал 93">
            <a:extLst>
              <a:ext uri="{FF2B5EF4-FFF2-40B4-BE49-F238E27FC236}">
                <a16:creationId xmlns:a16="http://schemas.microsoft.com/office/drawing/2014/main" xmlns="" id="{B924ECD5-CBF3-4640-BDDB-B7F49F2EC176}"/>
              </a:ext>
            </a:extLst>
          </p:cNvPr>
          <p:cNvSpPr/>
          <p:nvPr/>
        </p:nvSpPr>
        <p:spPr>
          <a:xfrm>
            <a:off x="6602413" y="3084513"/>
            <a:ext cx="431800" cy="144462"/>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95" name="Овал 94">
            <a:extLst>
              <a:ext uri="{FF2B5EF4-FFF2-40B4-BE49-F238E27FC236}">
                <a16:creationId xmlns:a16="http://schemas.microsoft.com/office/drawing/2014/main" xmlns="" id="{C117DA71-FA24-44B8-BC77-D28940F40D67}"/>
              </a:ext>
            </a:extLst>
          </p:cNvPr>
          <p:cNvSpPr/>
          <p:nvPr/>
        </p:nvSpPr>
        <p:spPr>
          <a:xfrm>
            <a:off x="6602413" y="3084513"/>
            <a:ext cx="431800" cy="144462"/>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96" name="Овал 95">
            <a:extLst>
              <a:ext uri="{FF2B5EF4-FFF2-40B4-BE49-F238E27FC236}">
                <a16:creationId xmlns:a16="http://schemas.microsoft.com/office/drawing/2014/main" xmlns="" id="{9B16978E-1480-4FE8-B05D-50FA49C63508}"/>
              </a:ext>
            </a:extLst>
          </p:cNvPr>
          <p:cNvSpPr/>
          <p:nvPr/>
        </p:nvSpPr>
        <p:spPr>
          <a:xfrm>
            <a:off x="6602413" y="3949700"/>
            <a:ext cx="431800" cy="142875"/>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97" name="Овал 96">
            <a:extLst>
              <a:ext uri="{FF2B5EF4-FFF2-40B4-BE49-F238E27FC236}">
                <a16:creationId xmlns:a16="http://schemas.microsoft.com/office/drawing/2014/main" xmlns="" id="{1289A4E1-3FA1-4BEE-B71B-7F6F7E665B10}"/>
              </a:ext>
            </a:extLst>
          </p:cNvPr>
          <p:cNvSpPr/>
          <p:nvPr/>
        </p:nvSpPr>
        <p:spPr>
          <a:xfrm>
            <a:off x="6602413" y="3949700"/>
            <a:ext cx="431800" cy="142875"/>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98" name="Овал 97">
            <a:extLst>
              <a:ext uri="{FF2B5EF4-FFF2-40B4-BE49-F238E27FC236}">
                <a16:creationId xmlns:a16="http://schemas.microsoft.com/office/drawing/2014/main" xmlns="" id="{BE641BDE-8CD4-4049-9F70-23C6C409EE61}"/>
              </a:ext>
            </a:extLst>
          </p:cNvPr>
          <p:cNvSpPr/>
          <p:nvPr/>
        </p:nvSpPr>
        <p:spPr>
          <a:xfrm>
            <a:off x="6602413" y="3949700"/>
            <a:ext cx="431800" cy="142875"/>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99" name="Овал 98">
            <a:extLst>
              <a:ext uri="{FF2B5EF4-FFF2-40B4-BE49-F238E27FC236}">
                <a16:creationId xmlns:a16="http://schemas.microsoft.com/office/drawing/2014/main" xmlns="" id="{D9A5A181-F089-415D-BA75-E570B67B70E0}"/>
              </a:ext>
            </a:extLst>
          </p:cNvPr>
          <p:cNvSpPr/>
          <p:nvPr/>
        </p:nvSpPr>
        <p:spPr>
          <a:xfrm>
            <a:off x="6602413" y="3949700"/>
            <a:ext cx="431800" cy="142875"/>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100" name="Овал 99">
            <a:extLst>
              <a:ext uri="{FF2B5EF4-FFF2-40B4-BE49-F238E27FC236}">
                <a16:creationId xmlns:a16="http://schemas.microsoft.com/office/drawing/2014/main" xmlns="" id="{A1C9A795-6E52-4A74-8080-76FE3BF9C43A}"/>
              </a:ext>
            </a:extLst>
          </p:cNvPr>
          <p:cNvSpPr/>
          <p:nvPr/>
        </p:nvSpPr>
        <p:spPr>
          <a:xfrm>
            <a:off x="6602413" y="3949700"/>
            <a:ext cx="431800" cy="142875"/>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101" name="Овал 100">
            <a:extLst>
              <a:ext uri="{FF2B5EF4-FFF2-40B4-BE49-F238E27FC236}">
                <a16:creationId xmlns:a16="http://schemas.microsoft.com/office/drawing/2014/main" xmlns="" id="{043FDFD0-152A-4521-9FBA-0FABEDFD88A7}"/>
              </a:ext>
            </a:extLst>
          </p:cNvPr>
          <p:cNvSpPr/>
          <p:nvPr/>
        </p:nvSpPr>
        <p:spPr>
          <a:xfrm>
            <a:off x="4298950" y="3949700"/>
            <a:ext cx="431800" cy="142875"/>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102" name="Овал 101">
            <a:extLst>
              <a:ext uri="{FF2B5EF4-FFF2-40B4-BE49-F238E27FC236}">
                <a16:creationId xmlns:a16="http://schemas.microsoft.com/office/drawing/2014/main" xmlns="" id="{56A91754-C458-4FA9-B228-792EB79D6A16}"/>
              </a:ext>
            </a:extLst>
          </p:cNvPr>
          <p:cNvSpPr/>
          <p:nvPr/>
        </p:nvSpPr>
        <p:spPr>
          <a:xfrm>
            <a:off x="4298950" y="3949700"/>
            <a:ext cx="431800" cy="142875"/>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103" name="Овал 102">
            <a:extLst>
              <a:ext uri="{FF2B5EF4-FFF2-40B4-BE49-F238E27FC236}">
                <a16:creationId xmlns:a16="http://schemas.microsoft.com/office/drawing/2014/main" xmlns="" id="{FFDCC9FE-0B87-46F9-9B93-494D9671A040}"/>
              </a:ext>
            </a:extLst>
          </p:cNvPr>
          <p:cNvSpPr/>
          <p:nvPr/>
        </p:nvSpPr>
        <p:spPr>
          <a:xfrm>
            <a:off x="1993900" y="3949700"/>
            <a:ext cx="431800" cy="142875"/>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104" name="Овал 103">
            <a:extLst>
              <a:ext uri="{FF2B5EF4-FFF2-40B4-BE49-F238E27FC236}">
                <a16:creationId xmlns:a16="http://schemas.microsoft.com/office/drawing/2014/main" xmlns="" id="{7D90CF60-6039-42AC-A940-7CB5EDA96CC8}"/>
              </a:ext>
            </a:extLst>
          </p:cNvPr>
          <p:cNvSpPr/>
          <p:nvPr/>
        </p:nvSpPr>
        <p:spPr>
          <a:xfrm>
            <a:off x="1993900" y="3949700"/>
            <a:ext cx="431800" cy="142875"/>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105" name="Овал 104">
            <a:extLst>
              <a:ext uri="{FF2B5EF4-FFF2-40B4-BE49-F238E27FC236}">
                <a16:creationId xmlns:a16="http://schemas.microsoft.com/office/drawing/2014/main" xmlns="" id="{F01CE253-524A-44C0-AE0B-3CBD21FACBFE}"/>
              </a:ext>
            </a:extLst>
          </p:cNvPr>
          <p:cNvSpPr/>
          <p:nvPr/>
        </p:nvSpPr>
        <p:spPr>
          <a:xfrm>
            <a:off x="6602413" y="5676900"/>
            <a:ext cx="431800" cy="144463"/>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106" name="Овал 105">
            <a:extLst>
              <a:ext uri="{FF2B5EF4-FFF2-40B4-BE49-F238E27FC236}">
                <a16:creationId xmlns:a16="http://schemas.microsoft.com/office/drawing/2014/main" xmlns="" id="{3DBF74ED-3BCA-4AB3-ABEE-DE4F9C29A2AD}"/>
              </a:ext>
            </a:extLst>
          </p:cNvPr>
          <p:cNvSpPr/>
          <p:nvPr/>
        </p:nvSpPr>
        <p:spPr>
          <a:xfrm>
            <a:off x="6602413" y="5676900"/>
            <a:ext cx="431800" cy="144463"/>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107" name="Овал 106">
            <a:extLst>
              <a:ext uri="{FF2B5EF4-FFF2-40B4-BE49-F238E27FC236}">
                <a16:creationId xmlns:a16="http://schemas.microsoft.com/office/drawing/2014/main" xmlns="" id="{FB49E24B-3EEB-4E1B-9EFB-ECD632F4AF30}"/>
              </a:ext>
            </a:extLst>
          </p:cNvPr>
          <p:cNvSpPr/>
          <p:nvPr/>
        </p:nvSpPr>
        <p:spPr>
          <a:xfrm>
            <a:off x="6602413" y="5676900"/>
            <a:ext cx="431800" cy="144463"/>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108" name="Овал 107">
            <a:extLst>
              <a:ext uri="{FF2B5EF4-FFF2-40B4-BE49-F238E27FC236}">
                <a16:creationId xmlns:a16="http://schemas.microsoft.com/office/drawing/2014/main" xmlns="" id="{33DA85E2-34FA-415D-A9E7-300F1CF54A89}"/>
              </a:ext>
            </a:extLst>
          </p:cNvPr>
          <p:cNvSpPr/>
          <p:nvPr/>
        </p:nvSpPr>
        <p:spPr>
          <a:xfrm>
            <a:off x="6602413" y="5676900"/>
            <a:ext cx="431800" cy="144463"/>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109" name="Овал 108">
            <a:extLst>
              <a:ext uri="{FF2B5EF4-FFF2-40B4-BE49-F238E27FC236}">
                <a16:creationId xmlns:a16="http://schemas.microsoft.com/office/drawing/2014/main" xmlns="" id="{965332B1-F49C-4D74-8B49-7A7546398F75}"/>
              </a:ext>
            </a:extLst>
          </p:cNvPr>
          <p:cNvSpPr/>
          <p:nvPr/>
        </p:nvSpPr>
        <p:spPr>
          <a:xfrm>
            <a:off x="6602413" y="5676900"/>
            <a:ext cx="431800" cy="144463"/>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110" name="Овал 109">
            <a:extLst>
              <a:ext uri="{FF2B5EF4-FFF2-40B4-BE49-F238E27FC236}">
                <a16:creationId xmlns:a16="http://schemas.microsoft.com/office/drawing/2014/main" xmlns="" id="{C878A971-AF98-4EDF-8931-AB91B69EE86B}"/>
              </a:ext>
            </a:extLst>
          </p:cNvPr>
          <p:cNvSpPr/>
          <p:nvPr/>
        </p:nvSpPr>
        <p:spPr>
          <a:xfrm>
            <a:off x="6602413" y="5676900"/>
            <a:ext cx="431800" cy="144463"/>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111" name="Овал 110">
            <a:extLst>
              <a:ext uri="{FF2B5EF4-FFF2-40B4-BE49-F238E27FC236}">
                <a16:creationId xmlns:a16="http://schemas.microsoft.com/office/drawing/2014/main" xmlns="" id="{15F734DC-C63C-4894-9E69-C714E6DA044F}"/>
              </a:ext>
            </a:extLst>
          </p:cNvPr>
          <p:cNvSpPr/>
          <p:nvPr/>
        </p:nvSpPr>
        <p:spPr>
          <a:xfrm>
            <a:off x="6602413" y="5676900"/>
            <a:ext cx="431800" cy="144463"/>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112" name="Овал 111">
            <a:extLst>
              <a:ext uri="{FF2B5EF4-FFF2-40B4-BE49-F238E27FC236}">
                <a16:creationId xmlns:a16="http://schemas.microsoft.com/office/drawing/2014/main" xmlns="" id="{7BE4F537-9C71-46FA-983E-737599507137}"/>
              </a:ext>
            </a:extLst>
          </p:cNvPr>
          <p:cNvSpPr/>
          <p:nvPr/>
        </p:nvSpPr>
        <p:spPr>
          <a:xfrm>
            <a:off x="1993900" y="5676900"/>
            <a:ext cx="431800" cy="144463"/>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113" name="Овал 112">
            <a:extLst>
              <a:ext uri="{FF2B5EF4-FFF2-40B4-BE49-F238E27FC236}">
                <a16:creationId xmlns:a16="http://schemas.microsoft.com/office/drawing/2014/main" xmlns="" id="{4590C1DD-C04F-4E07-A1DF-AE89AC936D79}"/>
              </a:ext>
            </a:extLst>
          </p:cNvPr>
          <p:cNvSpPr/>
          <p:nvPr/>
        </p:nvSpPr>
        <p:spPr>
          <a:xfrm>
            <a:off x="1993900" y="5676900"/>
            <a:ext cx="431800" cy="144463"/>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114" name="Овал 113">
            <a:extLst>
              <a:ext uri="{FF2B5EF4-FFF2-40B4-BE49-F238E27FC236}">
                <a16:creationId xmlns:a16="http://schemas.microsoft.com/office/drawing/2014/main" xmlns="" id="{BE5E6509-CA81-468A-9944-4AA1A7487F45}"/>
              </a:ext>
            </a:extLst>
          </p:cNvPr>
          <p:cNvSpPr/>
          <p:nvPr/>
        </p:nvSpPr>
        <p:spPr>
          <a:xfrm>
            <a:off x="1993900" y="5676900"/>
            <a:ext cx="431800" cy="144463"/>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115" name="Овал 114">
            <a:extLst>
              <a:ext uri="{FF2B5EF4-FFF2-40B4-BE49-F238E27FC236}">
                <a16:creationId xmlns:a16="http://schemas.microsoft.com/office/drawing/2014/main" xmlns="" id="{5AED4106-CCB2-4135-AF08-B41C73B73872}"/>
              </a:ext>
            </a:extLst>
          </p:cNvPr>
          <p:cNvSpPr/>
          <p:nvPr/>
        </p:nvSpPr>
        <p:spPr>
          <a:xfrm>
            <a:off x="1993900" y="5676900"/>
            <a:ext cx="431800" cy="144463"/>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cxnSp>
        <p:nvCxnSpPr>
          <p:cNvPr id="116" name="Прямая соединительная линия 115">
            <a:extLst>
              <a:ext uri="{FF2B5EF4-FFF2-40B4-BE49-F238E27FC236}">
                <a16:creationId xmlns:a16="http://schemas.microsoft.com/office/drawing/2014/main" xmlns="" id="{3133A650-871B-47B9-8988-6D2161861E7F}"/>
              </a:ext>
            </a:extLst>
          </p:cNvPr>
          <p:cNvCxnSpPr/>
          <p:nvPr/>
        </p:nvCxnSpPr>
        <p:spPr>
          <a:xfrm flipV="1">
            <a:off x="2209800" y="1716088"/>
            <a:ext cx="0" cy="7921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Прямая соединительная линия 116">
            <a:extLst>
              <a:ext uri="{FF2B5EF4-FFF2-40B4-BE49-F238E27FC236}">
                <a16:creationId xmlns:a16="http://schemas.microsoft.com/office/drawing/2014/main" xmlns="" id="{150478E5-AE44-4B77-9F9D-BC4B27E94213}"/>
              </a:ext>
            </a:extLst>
          </p:cNvPr>
          <p:cNvCxnSpPr/>
          <p:nvPr/>
        </p:nvCxnSpPr>
        <p:spPr>
          <a:xfrm flipV="1">
            <a:off x="3362325" y="1716088"/>
            <a:ext cx="0" cy="7921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Прямая соединительная линия 117">
            <a:extLst>
              <a:ext uri="{FF2B5EF4-FFF2-40B4-BE49-F238E27FC236}">
                <a16:creationId xmlns:a16="http://schemas.microsoft.com/office/drawing/2014/main" xmlns="" id="{DB8E8EB6-0105-4EF4-B21F-3D8E9A8D26DC}"/>
              </a:ext>
            </a:extLst>
          </p:cNvPr>
          <p:cNvCxnSpPr/>
          <p:nvPr/>
        </p:nvCxnSpPr>
        <p:spPr>
          <a:xfrm flipV="1">
            <a:off x="4514850" y="1716088"/>
            <a:ext cx="0" cy="7921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Прямая соединительная линия 118">
            <a:extLst>
              <a:ext uri="{FF2B5EF4-FFF2-40B4-BE49-F238E27FC236}">
                <a16:creationId xmlns:a16="http://schemas.microsoft.com/office/drawing/2014/main" xmlns="" id="{929AC6EF-83FA-4DAC-9707-30E5ADBDCA87}"/>
              </a:ext>
            </a:extLst>
          </p:cNvPr>
          <p:cNvCxnSpPr/>
          <p:nvPr/>
        </p:nvCxnSpPr>
        <p:spPr>
          <a:xfrm flipV="1">
            <a:off x="5667375" y="1716088"/>
            <a:ext cx="0" cy="7921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Прямая соединительная линия 119">
            <a:extLst>
              <a:ext uri="{FF2B5EF4-FFF2-40B4-BE49-F238E27FC236}">
                <a16:creationId xmlns:a16="http://schemas.microsoft.com/office/drawing/2014/main" xmlns="" id="{68CFE039-4073-4BDB-8156-213C4B9BAE68}"/>
              </a:ext>
            </a:extLst>
          </p:cNvPr>
          <p:cNvCxnSpPr/>
          <p:nvPr/>
        </p:nvCxnSpPr>
        <p:spPr>
          <a:xfrm flipV="1">
            <a:off x="6818313" y="1741488"/>
            <a:ext cx="0" cy="7921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1" name="Овал 120">
            <a:extLst>
              <a:ext uri="{FF2B5EF4-FFF2-40B4-BE49-F238E27FC236}">
                <a16:creationId xmlns:a16="http://schemas.microsoft.com/office/drawing/2014/main" xmlns="" id="{5D7E1C10-156F-4526-A275-71311C623F10}"/>
              </a:ext>
            </a:extLst>
          </p:cNvPr>
          <p:cNvSpPr/>
          <p:nvPr/>
        </p:nvSpPr>
        <p:spPr>
          <a:xfrm>
            <a:off x="4298950" y="5676900"/>
            <a:ext cx="431800" cy="144463"/>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122" name="Овал 121">
            <a:extLst>
              <a:ext uri="{FF2B5EF4-FFF2-40B4-BE49-F238E27FC236}">
                <a16:creationId xmlns:a16="http://schemas.microsoft.com/office/drawing/2014/main" xmlns="" id="{40DE995A-BB81-40CF-9FEA-F34D9F525B3C}"/>
              </a:ext>
            </a:extLst>
          </p:cNvPr>
          <p:cNvSpPr/>
          <p:nvPr/>
        </p:nvSpPr>
        <p:spPr>
          <a:xfrm>
            <a:off x="4298950" y="5676900"/>
            <a:ext cx="431800" cy="144463"/>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123" name="Овал 122">
            <a:extLst>
              <a:ext uri="{FF2B5EF4-FFF2-40B4-BE49-F238E27FC236}">
                <a16:creationId xmlns:a16="http://schemas.microsoft.com/office/drawing/2014/main" xmlns="" id="{4575DA6A-321C-4B3D-AB56-13D398CCD3F5}"/>
              </a:ext>
            </a:extLst>
          </p:cNvPr>
          <p:cNvSpPr/>
          <p:nvPr/>
        </p:nvSpPr>
        <p:spPr>
          <a:xfrm>
            <a:off x="4298950" y="5676900"/>
            <a:ext cx="431800" cy="144463"/>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124" name="Овал 123">
            <a:extLst>
              <a:ext uri="{FF2B5EF4-FFF2-40B4-BE49-F238E27FC236}">
                <a16:creationId xmlns:a16="http://schemas.microsoft.com/office/drawing/2014/main" xmlns="" id="{53AE24FC-61A7-4FC2-AE54-0962906AC529}"/>
              </a:ext>
            </a:extLst>
          </p:cNvPr>
          <p:cNvSpPr/>
          <p:nvPr/>
        </p:nvSpPr>
        <p:spPr>
          <a:xfrm>
            <a:off x="4298950" y="5676900"/>
            <a:ext cx="431800" cy="144463"/>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125" name="Овал 124">
            <a:extLst>
              <a:ext uri="{FF2B5EF4-FFF2-40B4-BE49-F238E27FC236}">
                <a16:creationId xmlns:a16="http://schemas.microsoft.com/office/drawing/2014/main" xmlns="" id="{4E8C7C6A-647E-4CF5-8089-BC95A3FABF8F}"/>
              </a:ext>
            </a:extLst>
          </p:cNvPr>
          <p:cNvSpPr/>
          <p:nvPr/>
        </p:nvSpPr>
        <p:spPr>
          <a:xfrm>
            <a:off x="4298950" y="5676900"/>
            <a:ext cx="431800" cy="144463"/>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cxnSp>
        <p:nvCxnSpPr>
          <p:cNvPr id="126" name="Прямая соединительная линия 125">
            <a:extLst>
              <a:ext uri="{FF2B5EF4-FFF2-40B4-BE49-F238E27FC236}">
                <a16:creationId xmlns:a16="http://schemas.microsoft.com/office/drawing/2014/main" xmlns="" id="{6DD105D7-FE41-4003-BB40-29CD9B5A53B0}"/>
              </a:ext>
            </a:extLst>
          </p:cNvPr>
          <p:cNvCxnSpPr/>
          <p:nvPr/>
        </p:nvCxnSpPr>
        <p:spPr>
          <a:xfrm>
            <a:off x="2209800" y="5461000"/>
            <a:ext cx="0" cy="8636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7" name="Прямая соединительная линия 126">
            <a:extLst>
              <a:ext uri="{FF2B5EF4-FFF2-40B4-BE49-F238E27FC236}">
                <a16:creationId xmlns:a16="http://schemas.microsoft.com/office/drawing/2014/main" xmlns="" id="{A453FD9E-2147-4C09-B122-D16EE9D7F271}"/>
              </a:ext>
            </a:extLst>
          </p:cNvPr>
          <p:cNvCxnSpPr/>
          <p:nvPr/>
        </p:nvCxnSpPr>
        <p:spPr>
          <a:xfrm>
            <a:off x="3362325" y="5461000"/>
            <a:ext cx="0" cy="8636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 name="Прямая соединительная линия 127">
            <a:extLst>
              <a:ext uri="{FF2B5EF4-FFF2-40B4-BE49-F238E27FC236}">
                <a16:creationId xmlns:a16="http://schemas.microsoft.com/office/drawing/2014/main" xmlns="" id="{81B5E706-F45F-4CE2-A481-2FA03564B876}"/>
              </a:ext>
            </a:extLst>
          </p:cNvPr>
          <p:cNvCxnSpPr/>
          <p:nvPr/>
        </p:nvCxnSpPr>
        <p:spPr>
          <a:xfrm>
            <a:off x="4514850" y="5461000"/>
            <a:ext cx="0" cy="8636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 name="Прямая соединительная линия 128">
            <a:extLst>
              <a:ext uri="{FF2B5EF4-FFF2-40B4-BE49-F238E27FC236}">
                <a16:creationId xmlns:a16="http://schemas.microsoft.com/office/drawing/2014/main" xmlns="" id="{C0E38863-9A0E-4B7F-A3B0-BA6ECD55EF10}"/>
              </a:ext>
            </a:extLst>
          </p:cNvPr>
          <p:cNvCxnSpPr/>
          <p:nvPr/>
        </p:nvCxnSpPr>
        <p:spPr>
          <a:xfrm>
            <a:off x="5667375" y="5461000"/>
            <a:ext cx="0" cy="8636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 name="Прямая соединительная линия 129">
            <a:extLst>
              <a:ext uri="{FF2B5EF4-FFF2-40B4-BE49-F238E27FC236}">
                <a16:creationId xmlns:a16="http://schemas.microsoft.com/office/drawing/2014/main" xmlns="" id="{8ED746FC-E3E1-4A0F-B1F2-5705B08EE1A6}"/>
              </a:ext>
            </a:extLst>
          </p:cNvPr>
          <p:cNvCxnSpPr/>
          <p:nvPr/>
        </p:nvCxnSpPr>
        <p:spPr>
          <a:xfrm>
            <a:off x="6818313" y="5461000"/>
            <a:ext cx="0" cy="8636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4641" name="TextBox 130">
            <a:extLst>
              <a:ext uri="{FF2B5EF4-FFF2-40B4-BE49-F238E27FC236}">
                <a16:creationId xmlns:a16="http://schemas.microsoft.com/office/drawing/2014/main" xmlns="" id="{94F3443D-E53C-4FE9-B183-451A197FEBD1}"/>
              </a:ext>
            </a:extLst>
          </p:cNvPr>
          <p:cNvSpPr txBox="1">
            <a:spLocks noChangeArrowheads="1"/>
          </p:cNvSpPr>
          <p:nvPr/>
        </p:nvSpPr>
        <p:spPr bwMode="auto">
          <a:xfrm>
            <a:off x="1993900" y="1357313"/>
            <a:ext cx="3698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ru-RU" sz="1800"/>
              <a:t>m</a:t>
            </a:r>
            <a:endParaRPr lang="ru-RU" altLang="ru-RU" sz="1800"/>
          </a:p>
        </p:txBody>
      </p:sp>
      <p:sp>
        <p:nvSpPr>
          <p:cNvPr id="64642" name="TextBox 131">
            <a:extLst>
              <a:ext uri="{FF2B5EF4-FFF2-40B4-BE49-F238E27FC236}">
                <a16:creationId xmlns:a16="http://schemas.microsoft.com/office/drawing/2014/main" xmlns="" id="{DECB7933-2BE5-42B7-9B18-DA5702556527}"/>
              </a:ext>
            </a:extLst>
          </p:cNvPr>
          <p:cNvSpPr txBox="1">
            <a:spLocks noChangeArrowheads="1"/>
          </p:cNvSpPr>
          <p:nvPr/>
        </p:nvSpPr>
        <p:spPr bwMode="auto">
          <a:xfrm>
            <a:off x="3217863" y="1357313"/>
            <a:ext cx="3698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ru-RU" sz="1800"/>
              <a:t>m</a:t>
            </a:r>
            <a:endParaRPr lang="ru-RU" altLang="ru-RU" sz="1800"/>
          </a:p>
        </p:txBody>
      </p:sp>
      <p:sp>
        <p:nvSpPr>
          <p:cNvPr id="64643" name="TextBox 132">
            <a:extLst>
              <a:ext uri="{FF2B5EF4-FFF2-40B4-BE49-F238E27FC236}">
                <a16:creationId xmlns:a16="http://schemas.microsoft.com/office/drawing/2014/main" xmlns="" id="{D7E7FA41-52E8-4BE3-B57B-4460133FD8A8}"/>
              </a:ext>
            </a:extLst>
          </p:cNvPr>
          <p:cNvSpPr txBox="1">
            <a:spLocks noChangeArrowheads="1"/>
          </p:cNvSpPr>
          <p:nvPr/>
        </p:nvSpPr>
        <p:spPr bwMode="auto">
          <a:xfrm>
            <a:off x="4370388" y="1357313"/>
            <a:ext cx="3698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ru-RU" sz="1800"/>
              <a:t>m</a:t>
            </a:r>
            <a:endParaRPr lang="ru-RU" altLang="ru-RU" sz="1800"/>
          </a:p>
        </p:txBody>
      </p:sp>
      <p:sp>
        <p:nvSpPr>
          <p:cNvPr id="64644" name="TextBox 133">
            <a:extLst>
              <a:ext uri="{FF2B5EF4-FFF2-40B4-BE49-F238E27FC236}">
                <a16:creationId xmlns:a16="http://schemas.microsoft.com/office/drawing/2014/main" xmlns="" id="{912C614C-BEF3-4AA8-8ECB-469DD6101895}"/>
              </a:ext>
            </a:extLst>
          </p:cNvPr>
          <p:cNvSpPr txBox="1">
            <a:spLocks noChangeArrowheads="1"/>
          </p:cNvSpPr>
          <p:nvPr/>
        </p:nvSpPr>
        <p:spPr bwMode="auto">
          <a:xfrm>
            <a:off x="5522913" y="1357313"/>
            <a:ext cx="3683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ru-RU" sz="1800"/>
              <a:t>m</a:t>
            </a:r>
            <a:endParaRPr lang="ru-RU" altLang="ru-RU" sz="1800"/>
          </a:p>
        </p:txBody>
      </p:sp>
      <p:sp>
        <p:nvSpPr>
          <p:cNvPr id="64645" name="TextBox 134">
            <a:extLst>
              <a:ext uri="{FF2B5EF4-FFF2-40B4-BE49-F238E27FC236}">
                <a16:creationId xmlns:a16="http://schemas.microsoft.com/office/drawing/2014/main" xmlns="" id="{5F8BB463-750C-4637-8D0F-51D0768F4977}"/>
              </a:ext>
            </a:extLst>
          </p:cNvPr>
          <p:cNvSpPr txBox="1">
            <a:spLocks noChangeArrowheads="1"/>
          </p:cNvSpPr>
          <p:nvPr/>
        </p:nvSpPr>
        <p:spPr bwMode="auto">
          <a:xfrm>
            <a:off x="6675438" y="1381125"/>
            <a:ext cx="3683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ru-RU" sz="1800"/>
              <a:t>m</a:t>
            </a:r>
            <a:endParaRPr lang="ru-RU" altLang="ru-RU" sz="1800"/>
          </a:p>
        </p:txBody>
      </p:sp>
      <p:sp>
        <p:nvSpPr>
          <p:cNvPr id="64646" name="TextBox 135">
            <a:extLst>
              <a:ext uri="{FF2B5EF4-FFF2-40B4-BE49-F238E27FC236}">
                <a16:creationId xmlns:a16="http://schemas.microsoft.com/office/drawing/2014/main" xmlns="" id="{F74C37E8-6E66-4DF2-9791-EF6C27499B21}"/>
              </a:ext>
            </a:extLst>
          </p:cNvPr>
          <p:cNvSpPr txBox="1">
            <a:spLocks noChangeArrowheads="1"/>
          </p:cNvSpPr>
          <p:nvPr/>
        </p:nvSpPr>
        <p:spPr bwMode="auto">
          <a:xfrm>
            <a:off x="1201738" y="2076450"/>
            <a:ext cx="3698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ru-RU" sz="1800"/>
              <a:t>m</a:t>
            </a:r>
            <a:endParaRPr lang="ru-RU" altLang="ru-RU" sz="1800"/>
          </a:p>
        </p:txBody>
      </p:sp>
      <p:sp>
        <p:nvSpPr>
          <p:cNvPr id="64647" name="TextBox 136">
            <a:extLst>
              <a:ext uri="{FF2B5EF4-FFF2-40B4-BE49-F238E27FC236}">
                <a16:creationId xmlns:a16="http://schemas.microsoft.com/office/drawing/2014/main" xmlns="" id="{75767A13-111F-4DE1-B671-79A9D14F9361}"/>
              </a:ext>
            </a:extLst>
          </p:cNvPr>
          <p:cNvSpPr txBox="1">
            <a:spLocks noChangeArrowheads="1"/>
          </p:cNvSpPr>
          <p:nvPr/>
        </p:nvSpPr>
        <p:spPr bwMode="auto">
          <a:xfrm>
            <a:off x="1201738" y="2941638"/>
            <a:ext cx="3698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ru-RU" sz="1800"/>
              <a:t>m</a:t>
            </a:r>
            <a:endParaRPr lang="ru-RU" altLang="ru-RU" sz="1800"/>
          </a:p>
        </p:txBody>
      </p:sp>
      <p:sp>
        <p:nvSpPr>
          <p:cNvPr id="64648" name="TextBox 137">
            <a:extLst>
              <a:ext uri="{FF2B5EF4-FFF2-40B4-BE49-F238E27FC236}">
                <a16:creationId xmlns:a16="http://schemas.microsoft.com/office/drawing/2014/main" xmlns="" id="{410D9C61-C37C-487C-A5AC-8706760EBBF6}"/>
              </a:ext>
            </a:extLst>
          </p:cNvPr>
          <p:cNvSpPr txBox="1">
            <a:spLocks noChangeArrowheads="1"/>
          </p:cNvSpPr>
          <p:nvPr/>
        </p:nvSpPr>
        <p:spPr bwMode="auto">
          <a:xfrm>
            <a:off x="1201738" y="3805238"/>
            <a:ext cx="3698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ru-RU" sz="1800"/>
              <a:t>m</a:t>
            </a:r>
            <a:endParaRPr lang="ru-RU" altLang="ru-RU" sz="1800"/>
          </a:p>
        </p:txBody>
      </p:sp>
      <p:sp>
        <p:nvSpPr>
          <p:cNvPr id="64649" name="TextBox 138">
            <a:extLst>
              <a:ext uri="{FF2B5EF4-FFF2-40B4-BE49-F238E27FC236}">
                <a16:creationId xmlns:a16="http://schemas.microsoft.com/office/drawing/2014/main" xmlns="" id="{F3483F82-E221-4D3C-A538-B3D2B2F0E388}"/>
              </a:ext>
            </a:extLst>
          </p:cNvPr>
          <p:cNvSpPr txBox="1">
            <a:spLocks noChangeArrowheads="1"/>
          </p:cNvSpPr>
          <p:nvPr/>
        </p:nvSpPr>
        <p:spPr bwMode="auto">
          <a:xfrm>
            <a:off x="1201738" y="4668838"/>
            <a:ext cx="3698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ru-RU" sz="1800"/>
              <a:t>m</a:t>
            </a:r>
            <a:endParaRPr lang="ru-RU" altLang="ru-RU" sz="1800"/>
          </a:p>
        </p:txBody>
      </p:sp>
      <p:sp>
        <p:nvSpPr>
          <p:cNvPr id="64650" name="TextBox 139">
            <a:extLst>
              <a:ext uri="{FF2B5EF4-FFF2-40B4-BE49-F238E27FC236}">
                <a16:creationId xmlns:a16="http://schemas.microsoft.com/office/drawing/2014/main" xmlns="" id="{5054D2CE-DA77-4961-BF17-4660EA433357}"/>
              </a:ext>
            </a:extLst>
          </p:cNvPr>
          <p:cNvSpPr txBox="1">
            <a:spLocks noChangeArrowheads="1"/>
          </p:cNvSpPr>
          <p:nvPr/>
        </p:nvSpPr>
        <p:spPr bwMode="auto">
          <a:xfrm>
            <a:off x="1201738" y="5534025"/>
            <a:ext cx="3698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ru-RU" sz="1800"/>
              <a:t>m</a:t>
            </a:r>
            <a:endParaRPr lang="ru-RU" altLang="ru-RU" sz="1800"/>
          </a:p>
        </p:txBody>
      </p:sp>
      <p:sp>
        <p:nvSpPr>
          <p:cNvPr id="141" name="Овал 140">
            <a:extLst>
              <a:ext uri="{FF2B5EF4-FFF2-40B4-BE49-F238E27FC236}">
                <a16:creationId xmlns:a16="http://schemas.microsoft.com/office/drawing/2014/main" xmlns="" id="{5467121C-FABD-4F93-9BBD-8B977C02F20D}"/>
              </a:ext>
            </a:extLst>
          </p:cNvPr>
          <p:cNvSpPr/>
          <p:nvPr/>
        </p:nvSpPr>
        <p:spPr>
          <a:xfrm>
            <a:off x="1993900" y="2211388"/>
            <a:ext cx="431800" cy="144462"/>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143" name="Овал 142">
            <a:extLst>
              <a:ext uri="{FF2B5EF4-FFF2-40B4-BE49-F238E27FC236}">
                <a16:creationId xmlns:a16="http://schemas.microsoft.com/office/drawing/2014/main" xmlns="" id="{F45B5EBF-186B-4A41-81B5-D4DF7D3295FB}"/>
              </a:ext>
            </a:extLst>
          </p:cNvPr>
          <p:cNvSpPr/>
          <p:nvPr/>
        </p:nvSpPr>
        <p:spPr>
          <a:xfrm>
            <a:off x="1778000" y="2139950"/>
            <a:ext cx="73025" cy="71438"/>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144" name="Овал 143">
            <a:extLst>
              <a:ext uri="{FF2B5EF4-FFF2-40B4-BE49-F238E27FC236}">
                <a16:creationId xmlns:a16="http://schemas.microsoft.com/office/drawing/2014/main" xmlns="" id="{01AC283B-3625-41B4-AB38-3601A6BC17E4}"/>
              </a:ext>
            </a:extLst>
          </p:cNvPr>
          <p:cNvSpPr/>
          <p:nvPr/>
        </p:nvSpPr>
        <p:spPr>
          <a:xfrm>
            <a:off x="1778000" y="2355850"/>
            <a:ext cx="73025" cy="71438"/>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145" name="Овал 144">
            <a:extLst>
              <a:ext uri="{FF2B5EF4-FFF2-40B4-BE49-F238E27FC236}">
                <a16:creationId xmlns:a16="http://schemas.microsoft.com/office/drawing/2014/main" xmlns="" id="{6D9AC309-E542-48CF-AA96-2D63D1B6EDF4}"/>
              </a:ext>
            </a:extLst>
          </p:cNvPr>
          <p:cNvSpPr/>
          <p:nvPr/>
        </p:nvSpPr>
        <p:spPr>
          <a:xfrm>
            <a:off x="2498725" y="2355850"/>
            <a:ext cx="71438" cy="71438"/>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146" name="Овал 145">
            <a:extLst>
              <a:ext uri="{FF2B5EF4-FFF2-40B4-BE49-F238E27FC236}">
                <a16:creationId xmlns:a16="http://schemas.microsoft.com/office/drawing/2014/main" xmlns="" id="{5948CA5A-0EE0-4607-9279-8CC5516CFA68}"/>
              </a:ext>
            </a:extLst>
          </p:cNvPr>
          <p:cNvSpPr/>
          <p:nvPr/>
        </p:nvSpPr>
        <p:spPr>
          <a:xfrm>
            <a:off x="2498725" y="2139950"/>
            <a:ext cx="71438" cy="71438"/>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64656" name="TextBox 146">
            <a:extLst>
              <a:ext uri="{FF2B5EF4-FFF2-40B4-BE49-F238E27FC236}">
                <a16:creationId xmlns:a16="http://schemas.microsoft.com/office/drawing/2014/main" xmlns="" id="{5616C801-C08B-43FB-A262-44231BF0DB9C}"/>
              </a:ext>
            </a:extLst>
          </p:cNvPr>
          <p:cNvSpPr txBox="1">
            <a:spLocks noChangeArrowheads="1"/>
          </p:cNvSpPr>
          <p:nvPr/>
        </p:nvSpPr>
        <p:spPr bwMode="auto">
          <a:xfrm>
            <a:off x="1201738" y="2066925"/>
            <a:ext cx="3698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ru-RU" sz="1800"/>
              <a:t>m</a:t>
            </a:r>
            <a:endParaRPr lang="ru-RU" altLang="ru-RU" sz="1800"/>
          </a:p>
        </p:txBody>
      </p:sp>
      <p:sp>
        <p:nvSpPr>
          <p:cNvPr id="64657" name="TextBox 147">
            <a:extLst>
              <a:ext uri="{FF2B5EF4-FFF2-40B4-BE49-F238E27FC236}">
                <a16:creationId xmlns:a16="http://schemas.microsoft.com/office/drawing/2014/main" xmlns="" id="{38527B9F-BB25-4B34-8F2F-8DEF68F7FF48}"/>
              </a:ext>
            </a:extLst>
          </p:cNvPr>
          <p:cNvSpPr txBox="1">
            <a:spLocks noChangeArrowheads="1"/>
          </p:cNvSpPr>
          <p:nvPr/>
        </p:nvSpPr>
        <p:spPr bwMode="auto">
          <a:xfrm>
            <a:off x="2570163" y="2284413"/>
            <a:ext cx="2555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ru-RU" sz="2000" b="1" i="1"/>
              <a:t>i</a:t>
            </a:r>
            <a:endParaRPr lang="ru-RU" altLang="ru-RU" sz="2000" b="1" i="1"/>
          </a:p>
        </p:txBody>
      </p:sp>
      <p:sp>
        <p:nvSpPr>
          <p:cNvPr id="149" name="Овал 148">
            <a:extLst>
              <a:ext uri="{FF2B5EF4-FFF2-40B4-BE49-F238E27FC236}">
                <a16:creationId xmlns:a16="http://schemas.microsoft.com/office/drawing/2014/main" xmlns="" id="{7F531F96-0886-4EDA-9F49-E939F49E36F0}"/>
              </a:ext>
            </a:extLst>
          </p:cNvPr>
          <p:cNvSpPr/>
          <p:nvPr/>
        </p:nvSpPr>
        <p:spPr>
          <a:xfrm>
            <a:off x="4289425" y="2220913"/>
            <a:ext cx="431800" cy="144462"/>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150" name="Овал 149">
            <a:extLst>
              <a:ext uri="{FF2B5EF4-FFF2-40B4-BE49-F238E27FC236}">
                <a16:creationId xmlns:a16="http://schemas.microsoft.com/office/drawing/2014/main" xmlns="" id="{93BE82BC-4734-4D33-9862-5A40B09B65D6}"/>
              </a:ext>
            </a:extLst>
          </p:cNvPr>
          <p:cNvSpPr/>
          <p:nvPr/>
        </p:nvSpPr>
        <p:spPr>
          <a:xfrm>
            <a:off x="4289425" y="2220913"/>
            <a:ext cx="431800" cy="144462"/>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151" name="Овал 150">
            <a:extLst>
              <a:ext uri="{FF2B5EF4-FFF2-40B4-BE49-F238E27FC236}">
                <a16:creationId xmlns:a16="http://schemas.microsoft.com/office/drawing/2014/main" xmlns="" id="{750D7F70-DEF6-4BD5-8969-1973BE187D7C}"/>
              </a:ext>
            </a:extLst>
          </p:cNvPr>
          <p:cNvSpPr/>
          <p:nvPr/>
        </p:nvSpPr>
        <p:spPr>
          <a:xfrm>
            <a:off x="4144963" y="2149475"/>
            <a:ext cx="73025" cy="71438"/>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152" name="Овал 151">
            <a:extLst>
              <a:ext uri="{FF2B5EF4-FFF2-40B4-BE49-F238E27FC236}">
                <a16:creationId xmlns:a16="http://schemas.microsoft.com/office/drawing/2014/main" xmlns="" id="{8E425710-1458-4382-BCE0-1A3DABC6ACA1}"/>
              </a:ext>
            </a:extLst>
          </p:cNvPr>
          <p:cNvSpPr/>
          <p:nvPr/>
        </p:nvSpPr>
        <p:spPr>
          <a:xfrm>
            <a:off x="4144963" y="2365375"/>
            <a:ext cx="73025" cy="71438"/>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153" name="Овал 152">
            <a:extLst>
              <a:ext uri="{FF2B5EF4-FFF2-40B4-BE49-F238E27FC236}">
                <a16:creationId xmlns:a16="http://schemas.microsoft.com/office/drawing/2014/main" xmlns="" id="{1952B4FD-183E-4680-9BDF-07773F796099}"/>
              </a:ext>
            </a:extLst>
          </p:cNvPr>
          <p:cNvSpPr/>
          <p:nvPr/>
        </p:nvSpPr>
        <p:spPr>
          <a:xfrm>
            <a:off x="4794250" y="2149475"/>
            <a:ext cx="71438" cy="71438"/>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154" name="Овал 153">
            <a:extLst>
              <a:ext uri="{FF2B5EF4-FFF2-40B4-BE49-F238E27FC236}">
                <a16:creationId xmlns:a16="http://schemas.microsoft.com/office/drawing/2014/main" xmlns="" id="{1EFD5B85-D4F5-46E0-8A08-66ED41368C94}"/>
              </a:ext>
            </a:extLst>
          </p:cNvPr>
          <p:cNvSpPr/>
          <p:nvPr/>
        </p:nvSpPr>
        <p:spPr>
          <a:xfrm>
            <a:off x="4794250" y="2365375"/>
            <a:ext cx="71438" cy="71438"/>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cxnSp>
        <p:nvCxnSpPr>
          <p:cNvPr id="155" name="Прямая соединительная линия 154">
            <a:extLst>
              <a:ext uri="{FF2B5EF4-FFF2-40B4-BE49-F238E27FC236}">
                <a16:creationId xmlns:a16="http://schemas.microsoft.com/office/drawing/2014/main" xmlns="" id="{10AA11CB-5BBC-4E95-A9B8-6E252966258C}"/>
              </a:ext>
            </a:extLst>
          </p:cNvPr>
          <p:cNvCxnSpPr/>
          <p:nvPr/>
        </p:nvCxnSpPr>
        <p:spPr>
          <a:xfrm flipV="1">
            <a:off x="4514850" y="1743075"/>
            <a:ext cx="0" cy="79216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4665" name="TextBox 155">
            <a:extLst>
              <a:ext uri="{FF2B5EF4-FFF2-40B4-BE49-F238E27FC236}">
                <a16:creationId xmlns:a16="http://schemas.microsoft.com/office/drawing/2014/main" xmlns="" id="{C90F5EDA-191B-4589-B49C-827A574F3242}"/>
              </a:ext>
            </a:extLst>
          </p:cNvPr>
          <p:cNvSpPr txBox="1">
            <a:spLocks noChangeArrowheads="1"/>
          </p:cNvSpPr>
          <p:nvPr/>
        </p:nvSpPr>
        <p:spPr bwMode="auto">
          <a:xfrm>
            <a:off x="4360863" y="1357313"/>
            <a:ext cx="3698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ru-RU" sz="1800"/>
              <a:t>m</a:t>
            </a:r>
            <a:endParaRPr lang="ru-RU" altLang="ru-RU" sz="1800"/>
          </a:p>
        </p:txBody>
      </p:sp>
      <p:sp>
        <p:nvSpPr>
          <p:cNvPr id="157" name="Овал 156">
            <a:extLst>
              <a:ext uri="{FF2B5EF4-FFF2-40B4-BE49-F238E27FC236}">
                <a16:creationId xmlns:a16="http://schemas.microsoft.com/office/drawing/2014/main" xmlns="" id="{56E81E59-2920-456B-B3FD-A59D8A5F535C}"/>
              </a:ext>
            </a:extLst>
          </p:cNvPr>
          <p:cNvSpPr/>
          <p:nvPr/>
        </p:nvSpPr>
        <p:spPr>
          <a:xfrm>
            <a:off x="6634163" y="2233613"/>
            <a:ext cx="431800" cy="144462"/>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158" name="Овал 157">
            <a:extLst>
              <a:ext uri="{FF2B5EF4-FFF2-40B4-BE49-F238E27FC236}">
                <a16:creationId xmlns:a16="http://schemas.microsoft.com/office/drawing/2014/main" xmlns="" id="{83E8A3D1-A1C8-4E88-843A-C87A6D59243F}"/>
              </a:ext>
            </a:extLst>
          </p:cNvPr>
          <p:cNvSpPr/>
          <p:nvPr/>
        </p:nvSpPr>
        <p:spPr>
          <a:xfrm>
            <a:off x="6634163" y="2233613"/>
            <a:ext cx="431800" cy="144462"/>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159" name="Овал 158">
            <a:extLst>
              <a:ext uri="{FF2B5EF4-FFF2-40B4-BE49-F238E27FC236}">
                <a16:creationId xmlns:a16="http://schemas.microsoft.com/office/drawing/2014/main" xmlns="" id="{74A3D29A-8B64-4669-90F5-6E250A598ADF}"/>
              </a:ext>
            </a:extLst>
          </p:cNvPr>
          <p:cNvSpPr/>
          <p:nvPr/>
        </p:nvSpPr>
        <p:spPr>
          <a:xfrm>
            <a:off x="6634163" y="2233613"/>
            <a:ext cx="431800" cy="144462"/>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160" name="Овал 159">
            <a:extLst>
              <a:ext uri="{FF2B5EF4-FFF2-40B4-BE49-F238E27FC236}">
                <a16:creationId xmlns:a16="http://schemas.microsoft.com/office/drawing/2014/main" xmlns="" id="{CA15B19F-5C36-4992-9C74-E65FA2BF83A3}"/>
              </a:ext>
            </a:extLst>
          </p:cNvPr>
          <p:cNvSpPr/>
          <p:nvPr/>
        </p:nvSpPr>
        <p:spPr>
          <a:xfrm>
            <a:off x="6489700" y="2162175"/>
            <a:ext cx="73025" cy="71438"/>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161" name="Овал 160">
            <a:extLst>
              <a:ext uri="{FF2B5EF4-FFF2-40B4-BE49-F238E27FC236}">
                <a16:creationId xmlns:a16="http://schemas.microsoft.com/office/drawing/2014/main" xmlns="" id="{73831059-56DF-4C77-9ACD-044E9723938C}"/>
              </a:ext>
            </a:extLst>
          </p:cNvPr>
          <p:cNvSpPr/>
          <p:nvPr/>
        </p:nvSpPr>
        <p:spPr>
          <a:xfrm>
            <a:off x="6489700" y="2378075"/>
            <a:ext cx="73025" cy="71438"/>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162" name="Овал 161">
            <a:extLst>
              <a:ext uri="{FF2B5EF4-FFF2-40B4-BE49-F238E27FC236}">
                <a16:creationId xmlns:a16="http://schemas.microsoft.com/office/drawing/2014/main" xmlns="" id="{C36A046A-7712-4B18-A498-BAD5A9231283}"/>
              </a:ext>
            </a:extLst>
          </p:cNvPr>
          <p:cNvSpPr/>
          <p:nvPr/>
        </p:nvSpPr>
        <p:spPr>
          <a:xfrm>
            <a:off x="7138988" y="2162175"/>
            <a:ext cx="71437" cy="71438"/>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163" name="Овал 162">
            <a:extLst>
              <a:ext uri="{FF2B5EF4-FFF2-40B4-BE49-F238E27FC236}">
                <a16:creationId xmlns:a16="http://schemas.microsoft.com/office/drawing/2014/main" xmlns="" id="{03446DD2-A135-4EFF-9A79-D91BD3EE00DB}"/>
              </a:ext>
            </a:extLst>
          </p:cNvPr>
          <p:cNvSpPr/>
          <p:nvPr/>
        </p:nvSpPr>
        <p:spPr>
          <a:xfrm>
            <a:off x="7138988" y="2378075"/>
            <a:ext cx="71437" cy="71438"/>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cxnSp>
        <p:nvCxnSpPr>
          <p:cNvPr id="164" name="Прямая соединительная линия 163">
            <a:extLst>
              <a:ext uri="{FF2B5EF4-FFF2-40B4-BE49-F238E27FC236}">
                <a16:creationId xmlns:a16="http://schemas.microsoft.com/office/drawing/2014/main" xmlns="" id="{1F0CFD5B-3214-4F98-9D59-400E331A0E8A}"/>
              </a:ext>
            </a:extLst>
          </p:cNvPr>
          <p:cNvCxnSpPr/>
          <p:nvPr/>
        </p:nvCxnSpPr>
        <p:spPr>
          <a:xfrm flipV="1">
            <a:off x="6810375" y="1751013"/>
            <a:ext cx="0" cy="7921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4674" name="TextBox 164">
            <a:extLst>
              <a:ext uri="{FF2B5EF4-FFF2-40B4-BE49-F238E27FC236}">
                <a16:creationId xmlns:a16="http://schemas.microsoft.com/office/drawing/2014/main" xmlns="" id="{66329B68-7D13-46F3-935F-E2C00544AA21}"/>
              </a:ext>
            </a:extLst>
          </p:cNvPr>
          <p:cNvSpPr txBox="1">
            <a:spLocks noChangeArrowheads="1"/>
          </p:cNvSpPr>
          <p:nvPr/>
        </p:nvSpPr>
        <p:spPr bwMode="auto">
          <a:xfrm>
            <a:off x="6705600" y="1370013"/>
            <a:ext cx="185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ru-RU" altLang="ru-RU" sz="1800"/>
          </a:p>
        </p:txBody>
      </p:sp>
      <p:sp>
        <p:nvSpPr>
          <p:cNvPr id="166" name="Овал 165">
            <a:extLst>
              <a:ext uri="{FF2B5EF4-FFF2-40B4-BE49-F238E27FC236}">
                <a16:creationId xmlns:a16="http://schemas.microsoft.com/office/drawing/2014/main" xmlns="" id="{879DCEAD-4608-42F4-816D-7FB92BC32D83}"/>
              </a:ext>
            </a:extLst>
          </p:cNvPr>
          <p:cNvSpPr/>
          <p:nvPr/>
        </p:nvSpPr>
        <p:spPr>
          <a:xfrm>
            <a:off x="2009775" y="3946525"/>
            <a:ext cx="431800" cy="144463"/>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170" name="Овал 169">
            <a:extLst>
              <a:ext uri="{FF2B5EF4-FFF2-40B4-BE49-F238E27FC236}">
                <a16:creationId xmlns:a16="http://schemas.microsoft.com/office/drawing/2014/main" xmlns="" id="{DB104DF9-B295-4F87-873B-A2D579DE87CD}"/>
              </a:ext>
            </a:extLst>
          </p:cNvPr>
          <p:cNvSpPr/>
          <p:nvPr/>
        </p:nvSpPr>
        <p:spPr>
          <a:xfrm>
            <a:off x="2009775" y="3937000"/>
            <a:ext cx="431800" cy="144463"/>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172" name="Овал 171">
            <a:extLst>
              <a:ext uri="{FF2B5EF4-FFF2-40B4-BE49-F238E27FC236}">
                <a16:creationId xmlns:a16="http://schemas.microsoft.com/office/drawing/2014/main" xmlns="" id="{C3F9B2C1-50A0-409A-869E-E09AB858AE92}"/>
              </a:ext>
            </a:extLst>
          </p:cNvPr>
          <p:cNvSpPr/>
          <p:nvPr/>
        </p:nvSpPr>
        <p:spPr>
          <a:xfrm>
            <a:off x="1793875" y="3865563"/>
            <a:ext cx="71438" cy="7143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173" name="Овал 172">
            <a:extLst>
              <a:ext uri="{FF2B5EF4-FFF2-40B4-BE49-F238E27FC236}">
                <a16:creationId xmlns:a16="http://schemas.microsoft.com/office/drawing/2014/main" xmlns="" id="{230B92E7-9D1D-47F3-B558-B47CB43E7A5D}"/>
              </a:ext>
            </a:extLst>
          </p:cNvPr>
          <p:cNvSpPr/>
          <p:nvPr/>
        </p:nvSpPr>
        <p:spPr>
          <a:xfrm>
            <a:off x="1793875" y="4081463"/>
            <a:ext cx="71438" cy="7143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174" name="Овал 173">
            <a:extLst>
              <a:ext uri="{FF2B5EF4-FFF2-40B4-BE49-F238E27FC236}">
                <a16:creationId xmlns:a16="http://schemas.microsoft.com/office/drawing/2014/main" xmlns="" id="{66FDF368-D099-4CB8-9FA6-F579C3314A71}"/>
              </a:ext>
            </a:extLst>
          </p:cNvPr>
          <p:cNvSpPr/>
          <p:nvPr/>
        </p:nvSpPr>
        <p:spPr>
          <a:xfrm>
            <a:off x="2513013" y="4081463"/>
            <a:ext cx="73025" cy="7143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175" name="Овал 174">
            <a:extLst>
              <a:ext uri="{FF2B5EF4-FFF2-40B4-BE49-F238E27FC236}">
                <a16:creationId xmlns:a16="http://schemas.microsoft.com/office/drawing/2014/main" xmlns="" id="{99F77A8E-5EF6-451B-9CAA-2E302DCD6FF7}"/>
              </a:ext>
            </a:extLst>
          </p:cNvPr>
          <p:cNvSpPr/>
          <p:nvPr/>
        </p:nvSpPr>
        <p:spPr>
          <a:xfrm>
            <a:off x="2513013" y="3865563"/>
            <a:ext cx="73025" cy="7143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202" name="Овал 201">
            <a:extLst>
              <a:ext uri="{FF2B5EF4-FFF2-40B4-BE49-F238E27FC236}">
                <a16:creationId xmlns:a16="http://schemas.microsoft.com/office/drawing/2014/main" xmlns="" id="{F078F2E0-5293-4475-A047-2EA22D82808C}"/>
              </a:ext>
            </a:extLst>
          </p:cNvPr>
          <p:cNvSpPr/>
          <p:nvPr/>
        </p:nvSpPr>
        <p:spPr>
          <a:xfrm>
            <a:off x="4794250" y="4110038"/>
            <a:ext cx="71438" cy="7143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203" name="Овал 202">
            <a:extLst>
              <a:ext uri="{FF2B5EF4-FFF2-40B4-BE49-F238E27FC236}">
                <a16:creationId xmlns:a16="http://schemas.microsoft.com/office/drawing/2014/main" xmlns="" id="{4AED56B3-092D-4B9F-B8DE-D23E35B767F7}"/>
              </a:ext>
            </a:extLst>
          </p:cNvPr>
          <p:cNvSpPr/>
          <p:nvPr/>
        </p:nvSpPr>
        <p:spPr>
          <a:xfrm>
            <a:off x="4794250" y="3859213"/>
            <a:ext cx="71438" cy="7302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204" name="Овал 203">
            <a:extLst>
              <a:ext uri="{FF2B5EF4-FFF2-40B4-BE49-F238E27FC236}">
                <a16:creationId xmlns:a16="http://schemas.microsoft.com/office/drawing/2014/main" xmlns="" id="{67EFDFB1-4C37-4E57-B81A-589F4BE8ABA3}"/>
              </a:ext>
            </a:extLst>
          </p:cNvPr>
          <p:cNvSpPr/>
          <p:nvPr/>
        </p:nvSpPr>
        <p:spPr>
          <a:xfrm>
            <a:off x="4144963" y="4138613"/>
            <a:ext cx="73025" cy="7143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205" name="Овал 204">
            <a:extLst>
              <a:ext uri="{FF2B5EF4-FFF2-40B4-BE49-F238E27FC236}">
                <a16:creationId xmlns:a16="http://schemas.microsoft.com/office/drawing/2014/main" xmlns="" id="{E9A043F1-E09C-407C-9D67-6A3BA581D635}"/>
              </a:ext>
            </a:extLst>
          </p:cNvPr>
          <p:cNvSpPr/>
          <p:nvPr/>
        </p:nvSpPr>
        <p:spPr>
          <a:xfrm>
            <a:off x="4144963" y="3865563"/>
            <a:ext cx="73025" cy="7143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206" name="Овал 205">
            <a:extLst>
              <a:ext uri="{FF2B5EF4-FFF2-40B4-BE49-F238E27FC236}">
                <a16:creationId xmlns:a16="http://schemas.microsoft.com/office/drawing/2014/main" xmlns="" id="{61E5F77D-1FFD-4D2C-B879-FA73AE66190E}"/>
              </a:ext>
            </a:extLst>
          </p:cNvPr>
          <p:cNvSpPr/>
          <p:nvPr/>
        </p:nvSpPr>
        <p:spPr>
          <a:xfrm>
            <a:off x="7091363" y="4133850"/>
            <a:ext cx="71437" cy="71438"/>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207" name="Овал 206">
            <a:extLst>
              <a:ext uri="{FF2B5EF4-FFF2-40B4-BE49-F238E27FC236}">
                <a16:creationId xmlns:a16="http://schemas.microsoft.com/office/drawing/2014/main" xmlns="" id="{E2AD7B8F-A589-4DC0-A53D-ABE1CB4CF77D}"/>
              </a:ext>
            </a:extLst>
          </p:cNvPr>
          <p:cNvSpPr/>
          <p:nvPr/>
        </p:nvSpPr>
        <p:spPr>
          <a:xfrm>
            <a:off x="7100888" y="3859213"/>
            <a:ext cx="73025" cy="7302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208" name="Овал 207">
            <a:extLst>
              <a:ext uri="{FF2B5EF4-FFF2-40B4-BE49-F238E27FC236}">
                <a16:creationId xmlns:a16="http://schemas.microsoft.com/office/drawing/2014/main" xmlns="" id="{552C45E1-BE2D-40FF-8D00-CF7C86508F8F}"/>
              </a:ext>
            </a:extLst>
          </p:cNvPr>
          <p:cNvSpPr/>
          <p:nvPr/>
        </p:nvSpPr>
        <p:spPr>
          <a:xfrm>
            <a:off x="6423025" y="4156075"/>
            <a:ext cx="71438" cy="71438"/>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209" name="Овал 208">
            <a:extLst>
              <a:ext uri="{FF2B5EF4-FFF2-40B4-BE49-F238E27FC236}">
                <a16:creationId xmlns:a16="http://schemas.microsoft.com/office/drawing/2014/main" xmlns="" id="{A681CA06-B3D9-4610-B4C4-2CAC80D61313}"/>
              </a:ext>
            </a:extLst>
          </p:cNvPr>
          <p:cNvSpPr/>
          <p:nvPr/>
        </p:nvSpPr>
        <p:spPr>
          <a:xfrm>
            <a:off x="6423025" y="3822700"/>
            <a:ext cx="71438" cy="71438"/>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210" name="Овал 209">
            <a:extLst>
              <a:ext uri="{FF2B5EF4-FFF2-40B4-BE49-F238E27FC236}">
                <a16:creationId xmlns:a16="http://schemas.microsoft.com/office/drawing/2014/main" xmlns="" id="{85A4DE00-A49A-43C7-BF2D-A742DC62B32F}"/>
              </a:ext>
            </a:extLst>
          </p:cNvPr>
          <p:cNvSpPr/>
          <p:nvPr/>
        </p:nvSpPr>
        <p:spPr>
          <a:xfrm>
            <a:off x="2443163" y="5540375"/>
            <a:ext cx="73025" cy="7302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211" name="Овал 210">
            <a:extLst>
              <a:ext uri="{FF2B5EF4-FFF2-40B4-BE49-F238E27FC236}">
                <a16:creationId xmlns:a16="http://schemas.microsoft.com/office/drawing/2014/main" xmlns="" id="{BD9CC661-01CB-4FFB-AC48-F508F5E43E5D}"/>
              </a:ext>
            </a:extLst>
          </p:cNvPr>
          <p:cNvSpPr/>
          <p:nvPr/>
        </p:nvSpPr>
        <p:spPr>
          <a:xfrm>
            <a:off x="2439988" y="5911850"/>
            <a:ext cx="73025" cy="71438"/>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212" name="Овал 211">
            <a:extLst>
              <a:ext uri="{FF2B5EF4-FFF2-40B4-BE49-F238E27FC236}">
                <a16:creationId xmlns:a16="http://schemas.microsoft.com/office/drawing/2014/main" xmlns="" id="{C1CA2005-4F9F-4B9F-A491-BB3E371E4F10}"/>
              </a:ext>
            </a:extLst>
          </p:cNvPr>
          <p:cNvSpPr/>
          <p:nvPr/>
        </p:nvSpPr>
        <p:spPr>
          <a:xfrm>
            <a:off x="1806575" y="5540375"/>
            <a:ext cx="73025" cy="7302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214" name="Овал 213">
            <a:extLst>
              <a:ext uri="{FF2B5EF4-FFF2-40B4-BE49-F238E27FC236}">
                <a16:creationId xmlns:a16="http://schemas.microsoft.com/office/drawing/2014/main" xmlns="" id="{E608A3D7-E619-41DC-93E6-2A80BDA210FF}"/>
              </a:ext>
            </a:extLst>
          </p:cNvPr>
          <p:cNvSpPr/>
          <p:nvPr/>
        </p:nvSpPr>
        <p:spPr>
          <a:xfrm>
            <a:off x="1806575" y="5895975"/>
            <a:ext cx="73025" cy="71438"/>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215" name="Овал 214">
            <a:extLst>
              <a:ext uri="{FF2B5EF4-FFF2-40B4-BE49-F238E27FC236}">
                <a16:creationId xmlns:a16="http://schemas.microsoft.com/office/drawing/2014/main" xmlns="" id="{B6DDFC6D-F834-43D1-B076-DDB54E941E84}"/>
              </a:ext>
            </a:extLst>
          </p:cNvPr>
          <p:cNvSpPr/>
          <p:nvPr/>
        </p:nvSpPr>
        <p:spPr>
          <a:xfrm>
            <a:off x="4110038" y="5910263"/>
            <a:ext cx="71437" cy="7143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216" name="Овал 215">
            <a:extLst>
              <a:ext uri="{FF2B5EF4-FFF2-40B4-BE49-F238E27FC236}">
                <a16:creationId xmlns:a16="http://schemas.microsoft.com/office/drawing/2014/main" xmlns="" id="{B8FAB32C-798B-4EEF-A0FC-8E7DCE0992DE}"/>
              </a:ext>
            </a:extLst>
          </p:cNvPr>
          <p:cNvSpPr/>
          <p:nvPr/>
        </p:nvSpPr>
        <p:spPr>
          <a:xfrm>
            <a:off x="4111625" y="5540375"/>
            <a:ext cx="71438" cy="7302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217" name="Овал 216">
            <a:extLst>
              <a:ext uri="{FF2B5EF4-FFF2-40B4-BE49-F238E27FC236}">
                <a16:creationId xmlns:a16="http://schemas.microsoft.com/office/drawing/2014/main" xmlns="" id="{CC82A65C-0878-4CFB-AFCB-B9D6CF43058F}"/>
              </a:ext>
            </a:extLst>
          </p:cNvPr>
          <p:cNvSpPr/>
          <p:nvPr/>
        </p:nvSpPr>
        <p:spPr>
          <a:xfrm>
            <a:off x="4794250" y="5541963"/>
            <a:ext cx="71438" cy="7302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218" name="Овал 217">
            <a:extLst>
              <a:ext uri="{FF2B5EF4-FFF2-40B4-BE49-F238E27FC236}">
                <a16:creationId xmlns:a16="http://schemas.microsoft.com/office/drawing/2014/main" xmlns="" id="{68C9D8D1-E096-444F-85E1-1E9AA7A51AC1}"/>
              </a:ext>
            </a:extLst>
          </p:cNvPr>
          <p:cNvSpPr/>
          <p:nvPr/>
        </p:nvSpPr>
        <p:spPr>
          <a:xfrm>
            <a:off x="4794250" y="5911850"/>
            <a:ext cx="71438" cy="71438"/>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219" name="Овал 218">
            <a:extLst>
              <a:ext uri="{FF2B5EF4-FFF2-40B4-BE49-F238E27FC236}">
                <a16:creationId xmlns:a16="http://schemas.microsoft.com/office/drawing/2014/main" xmlns="" id="{189D98EC-7D00-4802-B1BE-342531C9C3AD}"/>
              </a:ext>
            </a:extLst>
          </p:cNvPr>
          <p:cNvSpPr/>
          <p:nvPr/>
        </p:nvSpPr>
        <p:spPr>
          <a:xfrm>
            <a:off x="7091363" y="5541963"/>
            <a:ext cx="71437" cy="7302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220" name="Овал 219">
            <a:extLst>
              <a:ext uri="{FF2B5EF4-FFF2-40B4-BE49-F238E27FC236}">
                <a16:creationId xmlns:a16="http://schemas.microsoft.com/office/drawing/2014/main" xmlns="" id="{41571C7B-831B-4DC6-A1C5-770C2470B03C}"/>
              </a:ext>
            </a:extLst>
          </p:cNvPr>
          <p:cNvSpPr/>
          <p:nvPr/>
        </p:nvSpPr>
        <p:spPr>
          <a:xfrm>
            <a:off x="6415088" y="5895975"/>
            <a:ext cx="71437" cy="71438"/>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221" name="Овал 220">
            <a:extLst>
              <a:ext uri="{FF2B5EF4-FFF2-40B4-BE49-F238E27FC236}">
                <a16:creationId xmlns:a16="http://schemas.microsoft.com/office/drawing/2014/main" xmlns="" id="{074D5446-FC66-4429-BB4F-0CA96EF303C5}"/>
              </a:ext>
            </a:extLst>
          </p:cNvPr>
          <p:cNvSpPr/>
          <p:nvPr/>
        </p:nvSpPr>
        <p:spPr>
          <a:xfrm>
            <a:off x="7078663" y="5927725"/>
            <a:ext cx="71437" cy="71438"/>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222" name="Овал 221">
            <a:extLst>
              <a:ext uri="{FF2B5EF4-FFF2-40B4-BE49-F238E27FC236}">
                <a16:creationId xmlns:a16="http://schemas.microsoft.com/office/drawing/2014/main" xmlns="" id="{993E8B3C-0F01-47A0-9BC7-29E24C0A88AF}"/>
              </a:ext>
            </a:extLst>
          </p:cNvPr>
          <p:cNvSpPr/>
          <p:nvPr/>
        </p:nvSpPr>
        <p:spPr>
          <a:xfrm>
            <a:off x="6403975" y="5572125"/>
            <a:ext cx="71438" cy="71438"/>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64701" name="TextBox 82">
            <a:extLst>
              <a:ext uri="{FF2B5EF4-FFF2-40B4-BE49-F238E27FC236}">
                <a16:creationId xmlns:a16="http://schemas.microsoft.com/office/drawing/2014/main" xmlns="" id="{2821180C-22F8-49FF-B6EF-AC5D7CAE2D44}"/>
              </a:ext>
            </a:extLst>
          </p:cNvPr>
          <p:cNvSpPr txBox="1">
            <a:spLocks noChangeArrowheads="1"/>
          </p:cNvSpPr>
          <p:nvPr/>
        </p:nvSpPr>
        <p:spPr bwMode="auto">
          <a:xfrm>
            <a:off x="0" y="11856"/>
            <a:ext cx="9144000" cy="107721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ru-RU" altLang="ru-RU" b="1" dirty="0">
                <a:solidFill>
                  <a:srgbClr val="0000FF"/>
                </a:solidFill>
              </a:rPr>
              <a:t>Рассмотрим плоскую пространственную группу </a:t>
            </a:r>
            <a:r>
              <a:rPr lang="en-US" altLang="ru-RU" b="1" dirty="0">
                <a:solidFill>
                  <a:srgbClr val="0000FF"/>
                </a:solidFill>
              </a:rPr>
              <a:t>P2mm</a:t>
            </a:r>
            <a:endParaRPr lang="ru-RU" altLang="ru-RU" b="1" dirty="0">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4"/>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2"/>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5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54"/>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61"/>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6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63"/>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72"/>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75"/>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03"/>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05"/>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07"/>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09"/>
                                        </p:tgtEl>
                                        <p:attrNameLst>
                                          <p:attrName>style.visibility</p:attrName>
                                        </p:attrNameLst>
                                      </p:cBhvr>
                                      <p:to>
                                        <p:strVal val="visible"/>
                                      </p:to>
                                    </p:set>
                                  </p:childTnLst>
                                </p:cTn>
                              </p:par>
                            </p:childTnLst>
                          </p:cTn>
                        </p:par>
                      </p:childTnLst>
                    </p:cTn>
                  </p:par>
                  <p:par>
                    <p:cTn id="61" fill="hold" nodeType="clickPar">
                      <p:stCondLst>
                        <p:cond delay="indefinite"/>
                      </p:stCondLst>
                      <p:childTnLst>
                        <p:par>
                          <p:cTn id="62" fill="hold" nodeType="withGroup">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173"/>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74"/>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202"/>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204"/>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206"/>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208"/>
                                        </p:tgtEl>
                                        <p:attrNameLst>
                                          <p:attrName>style.visibility</p:attrName>
                                        </p:attrNameLst>
                                      </p:cBhvr>
                                      <p:to>
                                        <p:strVal val="visible"/>
                                      </p:to>
                                    </p:set>
                                  </p:childTnLst>
                                </p:cTn>
                              </p:par>
                            </p:childTnLst>
                          </p:cTn>
                        </p:par>
                      </p:childTnLst>
                    </p:cTn>
                  </p:par>
                  <p:par>
                    <p:cTn id="75" fill="hold" nodeType="clickPar">
                      <p:stCondLst>
                        <p:cond delay="indefinite"/>
                      </p:stCondLst>
                      <p:childTnLst>
                        <p:par>
                          <p:cTn id="76" fill="hold" nodeType="withGroup">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210"/>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212"/>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216"/>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217"/>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219"/>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222"/>
                                        </p:tgtEl>
                                        <p:attrNameLst>
                                          <p:attrName>style.visibility</p:attrName>
                                        </p:attrNameLst>
                                      </p:cBhvr>
                                      <p:to>
                                        <p:strVal val="visible"/>
                                      </p:to>
                                    </p:set>
                                  </p:childTnLst>
                                </p:cTn>
                              </p:par>
                            </p:childTnLst>
                          </p:cTn>
                        </p:par>
                      </p:childTnLst>
                    </p:cTn>
                  </p:par>
                  <p:par>
                    <p:cTn id="89" fill="hold" nodeType="clickPar">
                      <p:stCondLst>
                        <p:cond delay="indefinite"/>
                      </p:stCondLst>
                      <p:childTnLst>
                        <p:par>
                          <p:cTn id="90" fill="hold" nodeType="withGroup">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211"/>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214"/>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215"/>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218"/>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220"/>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2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3" grpId="0" animBg="1"/>
      <p:bldP spid="144" grpId="0" animBg="1"/>
      <p:bldP spid="145" grpId="0" animBg="1"/>
      <p:bldP spid="146" grpId="0" animBg="1"/>
      <p:bldP spid="151" grpId="0" animBg="1"/>
      <p:bldP spid="152" grpId="0" animBg="1"/>
      <p:bldP spid="153" grpId="0" animBg="1"/>
      <p:bldP spid="154" grpId="0" animBg="1"/>
      <p:bldP spid="160" grpId="0" animBg="1"/>
      <p:bldP spid="161" grpId="0" animBg="1"/>
      <p:bldP spid="162" grpId="0" animBg="1"/>
      <p:bldP spid="163" grpId="0" animBg="1"/>
      <p:bldP spid="172" grpId="0" animBg="1"/>
      <p:bldP spid="173" grpId="0" animBg="1"/>
      <p:bldP spid="174" grpId="0" animBg="1"/>
      <p:bldP spid="175"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xmlns="" id="{691E8351-648F-4688-8C21-42D9B1162680}"/>
              </a:ext>
            </a:extLst>
          </p:cNvPr>
          <p:cNvPicPr>
            <a:picLocks noChangeAspect="1"/>
          </p:cNvPicPr>
          <p:nvPr/>
        </p:nvPicPr>
        <p:blipFill>
          <a:blip r:embed="rId2"/>
          <a:stretch>
            <a:fillRect/>
          </a:stretch>
        </p:blipFill>
        <p:spPr>
          <a:xfrm>
            <a:off x="5317048" y="551336"/>
            <a:ext cx="3171125" cy="4485607"/>
          </a:xfrm>
          <a:prstGeom prst="rect">
            <a:avLst/>
          </a:prstGeom>
        </p:spPr>
      </p:pic>
      <p:sp>
        <p:nvSpPr>
          <p:cNvPr id="5" name="Text Box 10">
            <a:extLst>
              <a:ext uri="{FF2B5EF4-FFF2-40B4-BE49-F238E27FC236}">
                <a16:creationId xmlns:a16="http://schemas.microsoft.com/office/drawing/2014/main" xmlns="" id="{A619E581-6756-471F-8925-6A4BC7494F48}"/>
              </a:ext>
            </a:extLst>
          </p:cNvPr>
          <p:cNvSpPr txBox="1">
            <a:spLocks noChangeArrowheads="1"/>
          </p:cNvSpPr>
          <p:nvPr/>
        </p:nvSpPr>
        <p:spPr bwMode="auto">
          <a:xfrm>
            <a:off x="0" y="0"/>
            <a:ext cx="9144000" cy="4619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ru-RU" altLang="ru-RU" sz="2400" b="1" dirty="0">
                <a:solidFill>
                  <a:srgbClr val="3333FF"/>
                </a:solidFill>
              </a:rPr>
              <a:t>Примеры элементов симметрии для двух кристаллов</a:t>
            </a:r>
          </a:p>
        </p:txBody>
      </p:sp>
      <p:sp>
        <p:nvSpPr>
          <p:cNvPr id="6" name="Прямоугольник 5">
            <a:extLst>
              <a:ext uri="{FF2B5EF4-FFF2-40B4-BE49-F238E27FC236}">
                <a16:creationId xmlns:a16="http://schemas.microsoft.com/office/drawing/2014/main" xmlns="" id="{7AB3B226-0F75-48E3-80D1-4C258E099D3F}"/>
              </a:ext>
            </a:extLst>
          </p:cNvPr>
          <p:cNvSpPr>
            <a:spLocks noChangeArrowheads="1"/>
          </p:cNvSpPr>
          <p:nvPr/>
        </p:nvSpPr>
        <p:spPr bwMode="auto">
          <a:xfrm>
            <a:off x="0" y="5141723"/>
            <a:ext cx="4572000" cy="4001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ru-RU" altLang="ru-RU" sz="2000" dirty="0"/>
              <a:t>Внешний вид кристалла кварца</a:t>
            </a:r>
            <a:r>
              <a:rPr lang="en-US" altLang="ru-RU" sz="2000" dirty="0"/>
              <a:t> SiO</a:t>
            </a:r>
            <a:r>
              <a:rPr lang="en-US" altLang="ru-RU" sz="2000" baseline="-25000" dirty="0"/>
              <a:t>2</a:t>
            </a:r>
            <a:endParaRPr lang="ru-RU" altLang="ru-RU" sz="2000" baseline="-25000" dirty="0"/>
          </a:p>
        </p:txBody>
      </p:sp>
      <p:sp>
        <p:nvSpPr>
          <p:cNvPr id="7" name="Прямоугольник 6">
            <a:extLst>
              <a:ext uri="{FF2B5EF4-FFF2-40B4-BE49-F238E27FC236}">
                <a16:creationId xmlns:a16="http://schemas.microsoft.com/office/drawing/2014/main" xmlns="" id="{42A27A1F-9380-439A-8AA3-0D614BC2D206}"/>
              </a:ext>
            </a:extLst>
          </p:cNvPr>
          <p:cNvSpPr>
            <a:spLocks noChangeArrowheads="1"/>
          </p:cNvSpPr>
          <p:nvPr/>
        </p:nvSpPr>
        <p:spPr bwMode="auto">
          <a:xfrm>
            <a:off x="0" y="5493544"/>
            <a:ext cx="4572000" cy="4001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ru-RU" altLang="ru-RU" sz="2000" dirty="0"/>
              <a:t>цифрами обозначены: </a:t>
            </a:r>
          </a:p>
        </p:txBody>
      </p:sp>
      <p:sp>
        <p:nvSpPr>
          <p:cNvPr id="8" name="Прямоугольник 7">
            <a:extLst>
              <a:ext uri="{FF2B5EF4-FFF2-40B4-BE49-F238E27FC236}">
                <a16:creationId xmlns:a16="http://schemas.microsoft.com/office/drawing/2014/main" xmlns="" id="{6CEEC111-C311-4B88-BB61-4DEA04BB7BBA}"/>
              </a:ext>
            </a:extLst>
          </p:cNvPr>
          <p:cNvSpPr>
            <a:spLocks noChangeArrowheads="1"/>
          </p:cNvSpPr>
          <p:nvPr/>
        </p:nvSpPr>
        <p:spPr bwMode="auto">
          <a:xfrm>
            <a:off x="0" y="5832098"/>
            <a:ext cx="4572000" cy="4001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ru-RU" sz="2000" b="1" dirty="0">
                <a:solidFill>
                  <a:srgbClr val="3333FF"/>
                </a:solidFill>
              </a:rPr>
              <a:t>3</a:t>
            </a:r>
            <a:r>
              <a:rPr lang="ru-RU" altLang="ru-RU" sz="2000" dirty="0">
                <a:solidFill>
                  <a:srgbClr val="3333FF"/>
                </a:solidFill>
              </a:rPr>
              <a:t> – ось симметрии 3-его порядка,</a:t>
            </a:r>
          </a:p>
        </p:txBody>
      </p:sp>
      <p:sp>
        <p:nvSpPr>
          <p:cNvPr id="9" name="Прямоугольник 8">
            <a:extLst>
              <a:ext uri="{FF2B5EF4-FFF2-40B4-BE49-F238E27FC236}">
                <a16:creationId xmlns:a16="http://schemas.microsoft.com/office/drawing/2014/main" xmlns="" id="{667DEAB2-044A-4601-B60E-242287D1279D}"/>
              </a:ext>
            </a:extLst>
          </p:cNvPr>
          <p:cNvSpPr>
            <a:spLocks noChangeArrowheads="1"/>
          </p:cNvSpPr>
          <p:nvPr/>
        </p:nvSpPr>
        <p:spPr bwMode="auto">
          <a:xfrm>
            <a:off x="0" y="6126163"/>
            <a:ext cx="4572000" cy="70788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ru-RU" sz="2000" b="1" dirty="0">
                <a:solidFill>
                  <a:srgbClr val="FFC000"/>
                </a:solidFill>
              </a:rPr>
              <a:t>2x, 2y, 2w </a:t>
            </a:r>
            <a:r>
              <a:rPr lang="en-US" altLang="ru-RU" sz="2000" dirty="0">
                <a:solidFill>
                  <a:srgbClr val="FFC000"/>
                </a:solidFill>
              </a:rPr>
              <a:t>– </a:t>
            </a:r>
            <a:r>
              <a:rPr lang="ru-RU" altLang="ru-RU" sz="2000" dirty="0">
                <a:solidFill>
                  <a:srgbClr val="FFC000"/>
                </a:solidFill>
              </a:rPr>
              <a:t>оси симметрии </a:t>
            </a:r>
          </a:p>
          <a:p>
            <a:pPr algn="ctr" eaLnBrk="1" hangingPunct="1">
              <a:spcBef>
                <a:spcPct val="0"/>
              </a:spcBef>
              <a:buFontTx/>
              <a:buNone/>
            </a:pPr>
            <a:r>
              <a:rPr lang="ru-RU" altLang="ru-RU" sz="2000" dirty="0">
                <a:solidFill>
                  <a:srgbClr val="FFC000"/>
                </a:solidFill>
              </a:rPr>
              <a:t>2-ого порядка </a:t>
            </a:r>
          </a:p>
        </p:txBody>
      </p:sp>
      <p:sp>
        <p:nvSpPr>
          <p:cNvPr id="10" name="Прямоугольник 9">
            <a:extLst>
              <a:ext uri="{FF2B5EF4-FFF2-40B4-BE49-F238E27FC236}">
                <a16:creationId xmlns:a16="http://schemas.microsoft.com/office/drawing/2014/main" xmlns="" id="{1A096173-7384-408E-A722-33467A255924}"/>
              </a:ext>
            </a:extLst>
          </p:cNvPr>
          <p:cNvSpPr>
            <a:spLocks noChangeArrowheads="1"/>
          </p:cNvSpPr>
          <p:nvPr/>
        </p:nvSpPr>
        <p:spPr bwMode="auto">
          <a:xfrm>
            <a:off x="4860032" y="5247323"/>
            <a:ext cx="4283968" cy="89255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ru-RU" altLang="ru-RU" sz="2000" dirty="0">
                <a:solidFill>
                  <a:srgbClr val="3333FF"/>
                </a:solidFill>
              </a:rPr>
              <a:t>Внешний вид кристалла метасиликата натрия</a:t>
            </a:r>
            <a:r>
              <a:rPr lang="en-US" dirty="0"/>
              <a:t> </a:t>
            </a:r>
            <a:r>
              <a:rPr lang="en-US" sz="2000" dirty="0" err="1">
                <a:solidFill>
                  <a:srgbClr val="3333FF"/>
                </a:solidFill>
              </a:rPr>
              <a:t>Na₂SiO</a:t>
            </a:r>
            <a:r>
              <a:rPr lang="en-US" sz="2000" dirty="0">
                <a:solidFill>
                  <a:srgbClr val="3333FF"/>
                </a:solidFill>
              </a:rPr>
              <a:t>₃</a:t>
            </a:r>
            <a:endParaRPr lang="ru-RU" altLang="ru-RU" sz="2000" dirty="0">
              <a:solidFill>
                <a:srgbClr val="3333FF"/>
              </a:solidFill>
            </a:endParaRPr>
          </a:p>
        </p:txBody>
      </p:sp>
      <p:sp>
        <p:nvSpPr>
          <p:cNvPr id="11" name="Прямоугольник 10">
            <a:extLst>
              <a:ext uri="{FF2B5EF4-FFF2-40B4-BE49-F238E27FC236}">
                <a16:creationId xmlns:a16="http://schemas.microsoft.com/office/drawing/2014/main" xmlns="" id="{FFF8EA4B-58C1-4E8D-923F-C499DBD4E397}"/>
              </a:ext>
            </a:extLst>
          </p:cNvPr>
          <p:cNvSpPr>
            <a:spLocks noChangeArrowheads="1"/>
          </p:cNvSpPr>
          <p:nvPr/>
        </p:nvSpPr>
        <p:spPr bwMode="auto">
          <a:xfrm>
            <a:off x="4860032" y="6126163"/>
            <a:ext cx="4283968" cy="4001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ru-RU" sz="2000" i="1" dirty="0">
                <a:solidFill>
                  <a:srgbClr val="FF0000"/>
                </a:solidFill>
              </a:rPr>
              <a:t>m</a:t>
            </a:r>
            <a:r>
              <a:rPr lang="en-US" altLang="ru-RU" sz="2000" dirty="0">
                <a:solidFill>
                  <a:srgbClr val="FF0000"/>
                </a:solidFill>
              </a:rPr>
              <a:t>-</a:t>
            </a:r>
            <a:r>
              <a:rPr lang="ru-RU" altLang="ru-RU" sz="2000" dirty="0">
                <a:solidFill>
                  <a:srgbClr val="FF0000"/>
                </a:solidFill>
              </a:rPr>
              <a:t>плоскость симметрии</a:t>
            </a:r>
          </a:p>
        </p:txBody>
      </p:sp>
      <p:pic>
        <p:nvPicPr>
          <p:cNvPr id="12" name="Рисунок 11">
            <a:extLst>
              <a:ext uri="{FF2B5EF4-FFF2-40B4-BE49-F238E27FC236}">
                <a16:creationId xmlns:a16="http://schemas.microsoft.com/office/drawing/2014/main" xmlns="" id="{9D2F79A8-CAF1-45FB-9A7E-271B349438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5486" y="572692"/>
            <a:ext cx="3235478" cy="4464252"/>
          </a:xfrm>
          <a:prstGeom prst="rect">
            <a:avLst/>
          </a:prstGeom>
        </p:spPr>
      </p:pic>
    </p:spTree>
    <p:extLst>
      <p:ext uri="{BB962C8B-B14F-4D97-AF65-F5344CB8AC3E}">
        <p14:creationId xmlns:p14="http://schemas.microsoft.com/office/powerpoint/2010/main" val="3689159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 name="Прямоугольник 358">
            <a:extLst>
              <a:ext uri="{FF2B5EF4-FFF2-40B4-BE49-F238E27FC236}">
                <a16:creationId xmlns:a16="http://schemas.microsoft.com/office/drawing/2014/main" xmlns="" id="{CAED0337-1376-4A43-B397-BD49CD333159}"/>
              </a:ext>
            </a:extLst>
          </p:cNvPr>
          <p:cNvSpPr/>
          <p:nvPr/>
        </p:nvSpPr>
        <p:spPr>
          <a:xfrm>
            <a:off x="971550" y="1341438"/>
            <a:ext cx="6913563" cy="48958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66" name="Прямоугольник 65">
            <a:extLst>
              <a:ext uri="{FF2B5EF4-FFF2-40B4-BE49-F238E27FC236}">
                <a16:creationId xmlns:a16="http://schemas.microsoft.com/office/drawing/2014/main" xmlns="" id="{B5AD0A8F-47B0-4F56-9D41-C9344B8DC7D5}"/>
              </a:ext>
            </a:extLst>
          </p:cNvPr>
          <p:cNvSpPr/>
          <p:nvPr/>
        </p:nvSpPr>
        <p:spPr>
          <a:xfrm>
            <a:off x="2124075" y="2205038"/>
            <a:ext cx="2303463" cy="86360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49" name="Овал 48">
            <a:extLst>
              <a:ext uri="{FF2B5EF4-FFF2-40B4-BE49-F238E27FC236}">
                <a16:creationId xmlns:a16="http://schemas.microsoft.com/office/drawing/2014/main" xmlns="" id="{FCE66586-3FD6-4993-93F4-7433A681A625}"/>
              </a:ext>
            </a:extLst>
          </p:cNvPr>
          <p:cNvSpPr/>
          <p:nvPr/>
        </p:nvSpPr>
        <p:spPr>
          <a:xfrm>
            <a:off x="1908175" y="2133600"/>
            <a:ext cx="431800" cy="142875"/>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67" name="Овал 66">
            <a:extLst>
              <a:ext uri="{FF2B5EF4-FFF2-40B4-BE49-F238E27FC236}">
                <a16:creationId xmlns:a16="http://schemas.microsoft.com/office/drawing/2014/main" xmlns="" id="{4B837908-925C-4F1D-85B8-A13166AA0894}"/>
              </a:ext>
            </a:extLst>
          </p:cNvPr>
          <p:cNvSpPr/>
          <p:nvPr/>
        </p:nvSpPr>
        <p:spPr>
          <a:xfrm>
            <a:off x="4211638" y="2133600"/>
            <a:ext cx="431800" cy="142875"/>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68" name="Овал 67">
            <a:extLst>
              <a:ext uri="{FF2B5EF4-FFF2-40B4-BE49-F238E27FC236}">
                <a16:creationId xmlns:a16="http://schemas.microsoft.com/office/drawing/2014/main" xmlns="" id="{A4BC6B87-D1A0-4D1A-923D-23D814D194C6}"/>
              </a:ext>
            </a:extLst>
          </p:cNvPr>
          <p:cNvSpPr/>
          <p:nvPr/>
        </p:nvSpPr>
        <p:spPr>
          <a:xfrm>
            <a:off x="1908175" y="2997200"/>
            <a:ext cx="431800" cy="144463"/>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69" name="Овал 68">
            <a:extLst>
              <a:ext uri="{FF2B5EF4-FFF2-40B4-BE49-F238E27FC236}">
                <a16:creationId xmlns:a16="http://schemas.microsoft.com/office/drawing/2014/main" xmlns="" id="{F7DF8618-48B4-4725-BC0B-6CE5129453D7}"/>
              </a:ext>
            </a:extLst>
          </p:cNvPr>
          <p:cNvSpPr/>
          <p:nvPr/>
        </p:nvSpPr>
        <p:spPr>
          <a:xfrm>
            <a:off x="4211638" y="2997200"/>
            <a:ext cx="431800" cy="144463"/>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70" name="Прямоугольник 69">
            <a:extLst>
              <a:ext uri="{FF2B5EF4-FFF2-40B4-BE49-F238E27FC236}">
                <a16:creationId xmlns:a16="http://schemas.microsoft.com/office/drawing/2014/main" xmlns="" id="{9321A65B-1C22-4F61-8C0B-E6D31B62CE1F}"/>
              </a:ext>
            </a:extLst>
          </p:cNvPr>
          <p:cNvSpPr/>
          <p:nvPr/>
        </p:nvSpPr>
        <p:spPr>
          <a:xfrm>
            <a:off x="2124075" y="3068638"/>
            <a:ext cx="2303463" cy="865187"/>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71" name="Овал 70">
            <a:extLst>
              <a:ext uri="{FF2B5EF4-FFF2-40B4-BE49-F238E27FC236}">
                <a16:creationId xmlns:a16="http://schemas.microsoft.com/office/drawing/2014/main" xmlns="" id="{F869D460-8BDE-48EE-AA66-B6AA4937BB83}"/>
              </a:ext>
            </a:extLst>
          </p:cNvPr>
          <p:cNvSpPr/>
          <p:nvPr/>
        </p:nvSpPr>
        <p:spPr>
          <a:xfrm>
            <a:off x="1908175" y="2997200"/>
            <a:ext cx="431800" cy="144463"/>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72" name="Овал 71">
            <a:extLst>
              <a:ext uri="{FF2B5EF4-FFF2-40B4-BE49-F238E27FC236}">
                <a16:creationId xmlns:a16="http://schemas.microsoft.com/office/drawing/2014/main" xmlns="" id="{BF18C77F-0D40-4A53-89AA-7C8FF5A76BFC}"/>
              </a:ext>
            </a:extLst>
          </p:cNvPr>
          <p:cNvSpPr/>
          <p:nvPr/>
        </p:nvSpPr>
        <p:spPr>
          <a:xfrm>
            <a:off x="4211638" y="2997200"/>
            <a:ext cx="431800" cy="144463"/>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73" name="Овал 72">
            <a:extLst>
              <a:ext uri="{FF2B5EF4-FFF2-40B4-BE49-F238E27FC236}">
                <a16:creationId xmlns:a16="http://schemas.microsoft.com/office/drawing/2014/main" xmlns="" id="{40DC03BF-CE2B-434F-B900-CFF7CE4BF3C4}"/>
              </a:ext>
            </a:extLst>
          </p:cNvPr>
          <p:cNvSpPr/>
          <p:nvPr/>
        </p:nvSpPr>
        <p:spPr>
          <a:xfrm>
            <a:off x="1908175" y="3860800"/>
            <a:ext cx="431800" cy="144463"/>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74" name="Овал 73">
            <a:extLst>
              <a:ext uri="{FF2B5EF4-FFF2-40B4-BE49-F238E27FC236}">
                <a16:creationId xmlns:a16="http://schemas.microsoft.com/office/drawing/2014/main" xmlns="" id="{AEFA2D2B-0D7C-445C-8CFD-CC7232EC62E5}"/>
              </a:ext>
            </a:extLst>
          </p:cNvPr>
          <p:cNvSpPr/>
          <p:nvPr/>
        </p:nvSpPr>
        <p:spPr>
          <a:xfrm>
            <a:off x="4211638" y="3860800"/>
            <a:ext cx="431800" cy="144463"/>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75" name="Прямоугольник 74">
            <a:extLst>
              <a:ext uri="{FF2B5EF4-FFF2-40B4-BE49-F238E27FC236}">
                <a16:creationId xmlns:a16="http://schemas.microsoft.com/office/drawing/2014/main" xmlns="" id="{A625044C-BFE3-4285-BD74-C83D288A3F43}"/>
              </a:ext>
            </a:extLst>
          </p:cNvPr>
          <p:cNvSpPr/>
          <p:nvPr/>
        </p:nvSpPr>
        <p:spPr>
          <a:xfrm>
            <a:off x="2124075" y="3933825"/>
            <a:ext cx="2303463" cy="863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76" name="Овал 75">
            <a:extLst>
              <a:ext uri="{FF2B5EF4-FFF2-40B4-BE49-F238E27FC236}">
                <a16:creationId xmlns:a16="http://schemas.microsoft.com/office/drawing/2014/main" xmlns="" id="{4BF2D39A-291F-4DDD-988F-7C5BD35D227B}"/>
              </a:ext>
            </a:extLst>
          </p:cNvPr>
          <p:cNvSpPr/>
          <p:nvPr/>
        </p:nvSpPr>
        <p:spPr>
          <a:xfrm>
            <a:off x="1908175" y="3860800"/>
            <a:ext cx="431800" cy="144463"/>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77" name="Овал 76">
            <a:extLst>
              <a:ext uri="{FF2B5EF4-FFF2-40B4-BE49-F238E27FC236}">
                <a16:creationId xmlns:a16="http://schemas.microsoft.com/office/drawing/2014/main" xmlns="" id="{055FC38F-1150-4B9F-B182-48E064958D47}"/>
              </a:ext>
            </a:extLst>
          </p:cNvPr>
          <p:cNvSpPr/>
          <p:nvPr/>
        </p:nvSpPr>
        <p:spPr>
          <a:xfrm>
            <a:off x="4211638" y="3860800"/>
            <a:ext cx="431800" cy="144463"/>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78" name="Овал 77">
            <a:extLst>
              <a:ext uri="{FF2B5EF4-FFF2-40B4-BE49-F238E27FC236}">
                <a16:creationId xmlns:a16="http://schemas.microsoft.com/office/drawing/2014/main" xmlns="" id="{44320701-ED55-4FC4-A644-853F1B572FF8}"/>
              </a:ext>
            </a:extLst>
          </p:cNvPr>
          <p:cNvSpPr/>
          <p:nvPr/>
        </p:nvSpPr>
        <p:spPr>
          <a:xfrm>
            <a:off x="1908175" y="4724400"/>
            <a:ext cx="431800" cy="144463"/>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79" name="Овал 78">
            <a:extLst>
              <a:ext uri="{FF2B5EF4-FFF2-40B4-BE49-F238E27FC236}">
                <a16:creationId xmlns:a16="http://schemas.microsoft.com/office/drawing/2014/main" xmlns="" id="{9F103C53-0219-4727-8401-14FF8A387926}"/>
              </a:ext>
            </a:extLst>
          </p:cNvPr>
          <p:cNvSpPr/>
          <p:nvPr/>
        </p:nvSpPr>
        <p:spPr>
          <a:xfrm>
            <a:off x="4211638" y="4724400"/>
            <a:ext cx="431800" cy="144463"/>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80" name="Прямоугольник 79">
            <a:extLst>
              <a:ext uri="{FF2B5EF4-FFF2-40B4-BE49-F238E27FC236}">
                <a16:creationId xmlns:a16="http://schemas.microsoft.com/office/drawing/2014/main" xmlns="" id="{97BF9CC1-7693-46E9-88D9-B057E6EBFDE7}"/>
              </a:ext>
            </a:extLst>
          </p:cNvPr>
          <p:cNvSpPr/>
          <p:nvPr/>
        </p:nvSpPr>
        <p:spPr>
          <a:xfrm>
            <a:off x="2124075" y="4797425"/>
            <a:ext cx="2303463" cy="863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81" name="Овал 80">
            <a:extLst>
              <a:ext uri="{FF2B5EF4-FFF2-40B4-BE49-F238E27FC236}">
                <a16:creationId xmlns:a16="http://schemas.microsoft.com/office/drawing/2014/main" xmlns="" id="{DD8B9437-C66C-4B6F-825C-5BC9D10B3808}"/>
              </a:ext>
            </a:extLst>
          </p:cNvPr>
          <p:cNvSpPr/>
          <p:nvPr/>
        </p:nvSpPr>
        <p:spPr>
          <a:xfrm>
            <a:off x="1908175" y="4724400"/>
            <a:ext cx="431800" cy="144463"/>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82" name="Овал 81">
            <a:extLst>
              <a:ext uri="{FF2B5EF4-FFF2-40B4-BE49-F238E27FC236}">
                <a16:creationId xmlns:a16="http://schemas.microsoft.com/office/drawing/2014/main" xmlns="" id="{03D57372-F32E-4B62-906E-1E10627BCD1D}"/>
              </a:ext>
            </a:extLst>
          </p:cNvPr>
          <p:cNvSpPr/>
          <p:nvPr/>
        </p:nvSpPr>
        <p:spPr>
          <a:xfrm>
            <a:off x="4211638" y="4724400"/>
            <a:ext cx="431800" cy="144463"/>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83" name="Овал 82">
            <a:extLst>
              <a:ext uri="{FF2B5EF4-FFF2-40B4-BE49-F238E27FC236}">
                <a16:creationId xmlns:a16="http://schemas.microsoft.com/office/drawing/2014/main" xmlns="" id="{EF7C9A41-3C07-4842-BDF0-2C0F29DF3D45}"/>
              </a:ext>
            </a:extLst>
          </p:cNvPr>
          <p:cNvSpPr/>
          <p:nvPr/>
        </p:nvSpPr>
        <p:spPr>
          <a:xfrm>
            <a:off x="1908175" y="5589588"/>
            <a:ext cx="431800" cy="142875"/>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84" name="Овал 83">
            <a:extLst>
              <a:ext uri="{FF2B5EF4-FFF2-40B4-BE49-F238E27FC236}">
                <a16:creationId xmlns:a16="http://schemas.microsoft.com/office/drawing/2014/main" xmlns="" id="{656D6A48-98BF-4D2F-8CF3-2935FDAD7596}"/>
              </a:ext>
            </a:extLst>
          </p:cNvPr>
          <p:cNvSpPr/>
          <p:nvPr/>
        </p:nvSpPr>
        <p:spPr>
          <a:xfrm>
            <a:off x="4211638" y="5589588"/>
            <a:ext cx="431800" cy="142875"/>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115" name="Прямоугольник 114">
            <a:extLst>
              <a:ext uri="{FF2B5EF4-FFF2-40B4-BE49-F238E27FC236}">
                <a16:creationId xmlns:a16="http://schemas.microsoft.com/office/drawing/2014/main" xmlns="" id="{FC57F473-84BA-485F-973B-2F4A17F3122A}"/>
              </a:ext>
            </a:extLst>
          </p:cNvPr>
          <p:cNvSpPr/>
          <p:nvPr/>
        </p:nvSpPr>
        <p:spPr>
          <a:xfrm>
            <a:off x="4427538" y="2205038"/>
            <a:ext cx="2305050" cy="863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116" name="Овал 115">
            <a:extLst>
              <a:ext uri="{FF2B5EF4-FFF2-40B4-BE49-F238E27FC236}">
                <a16:creationId xmlns:a16="http://schemas.microsoft.com/office/drawing/2014/main" xmlns="" id="{405FB2AA-A780-43E2-ABC2-5BEAF44EC9AB}"/>
              </a:ext>
            </a:extLst>
          </p:cNvPr>
          <p:cNvSpPr/>
          <p:nvPr/>
        </p:nvSpPr>
        <p:spPr>
          <a:xfrm>
            <a:off x="4211638" y="2133600"/>
            <a:ext cx="431800" cy="142875"/>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117" name="Овал 116">
            <a:extLst>
              <a:ext uri="{FF2B5EF4-FFF2-40B4-BE49-F238E27FC236}">
                <a16:creationId xmlns:a16="http://schemas.microsoft.com/office/drawing/2014/main" xmlns="" id="{D907752C-CCD1-40DC-9158-94D9FA43343B}"/>
              </a:ext>
            </a:extLst>
          </p:cNvPr>
          <p:cNvSpPr/>
          <p:nvPr/>
        </p:nvSpPr>
        <p:spPr>
          <a:xfrm>
            <a:off x="6516688" y="2133600"/>
            <a:ext cx="431800" cy="142875"/>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118" name="Овал 117">
            <a:extLst>
              <a:ext uri="{FF2B5EF4-FFF2-40B4-BE49-F238E27FC236}">
                <a16:creationId xmlns:a16="http://schemas.microsoft.com/office/drawing/2014/main" xmlns="" id="{781A038F-94F9-4798-93EE-52941D4FD940}"/>
              </a:ext>
            </a:extLst>
          </p:cNvPr>
          <p:cNvSpPr/>
          <p:nvPr/>
        </p:nvSpPr>
        <p:spPr>
          <a:xfrm>
            <a:off x="4211638" y="2997200"/>
            <a:ext cx="431800" cy="144463"/>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119" name="Овал 118">
            <a:extLst>
              <a:ext uri="{FF2B5EF4-FFF2-40B4-BE49-F238E27FC236}">
                <a16:creationId xmlns:a16="http://schemas.microsoft.com/office/drawing/2014/main" xmlns="" id="{D677B74E-D4E6-439B-8D49-756845914CC6}"/>
              </a:ext>
            </a:extLst>
          </p:cNvPr>
          <p:cNvSpPr/>
          <p:nvPr/>
        </p:nvSpPr>
        <p:spPr>
          <a:xfrm>
            <a:off x="6516688" y="2997200"/>
            <a:ext cx="431800" cy="144463"/>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120" name="Прямоугольник 119">
            <a:extLst>
              <a:ext uri="{FF2B5EF4-FFF2-40B4-BE49-F238E27FC236}">
                <a16:creationId xmlns:a16="http://schemas.microsoft.com/office/drawing/2014/main" xmlns="" id="{AB385F0A-82B5-4F50-9185-474E27A33CBE}"/>
              </a:ext>
            </a:extLst>
          </p:cNvPr>
          <p:cNvSpPr/>
          <p:nvPr/>
        </p:nvSpPr>
        <p:spPr>
          <a:xfrm>
            <a:off x="4427538" y="3068638"/>
            <a:ext cx="2305050" cy="86518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121" name="Овал 120">
            <a:extLst>
              <a:ext uri="{FF2B5EF4-FFF2-40B4-BE49-F238E27FC236}">
                <a16:creationId xmlns:a16="http://schemas.microsoft.com/office/drawing/2014/main" xmlns="" id="{A80FC86E-F033-4D1B-BDAF-D5B408BEC503}"/>
              </a:ext>
            </a:extLst>
          </p:cNvPr>
          <p:cNvSpPr/>
          <p:nvPr/>
        </p:nvSpPr>
        <p:spPr>
          <a:xfrm>
            <a:off x="4211638" y="2997200"/>
            <a:ext cx="431800" cy="144463"/>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122" name="Овал 121">
            <a:extLst>
              <a:ext uri="{FF2B5EF4-FFF2-40B4-BE49-F238E27FC236}">
                <a16:creationId xmlns:a16="http://schemas.microsoft.com/office/drawing/2014/main" xmlns="" id="{47804C57-0B8C-4771-9D1A-94D7E32B17AA}"/>
              </a:ext>
            </a:extLst>
          </p:cNvPr>
          <p:cNvSpPr/>
          <p:nvPr/>
        </p:nvSpPr>
        <p:spPr>
          <a:xfrm>
            <a:off x="6516688" y="2997200"/>
            <a:ext cx="431800" cy="144463"/>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123" name="Овал 122">
            <a:extLst>
              <a:ext uri="{FF2B5EF4-FFF2-40B4-BE49-F238E27FC236}">
                <a16:creationId xmlns:a16="http://schemas.microsoft.com/office/drawing/2014/main" xmlns="" id="{1BBE86FA-8D9A-4FAB-BB14-E3947C40F077}"/>
              </a:ext>
            </a:extLst>
          </p:cNvPr>
          <p:cNvSpPr/>
          <p:nvPr/>
        </p:nvSpPr>
        <p:spPr>
          <a:xfrm>
            <a:off x="4211638" y="3860800"/>
            <a:ext cx="431800" cy="144463"/>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124" name="Овал 123">
            <a:extLst>
              <a:ext uri="{FF2B5EF4-FFF2-40B4-BE49-F238E27FC236}">
                <a16:creationId xmlns:a16="http://schemas.microsoft.com/office/drawing/2014/main" xmlns="" id="{8FB9D05A-3D24-420B-985E-85FC34706819}"/>
              </a:ext>
            </a:extLst>
          </p:cNvPr>
          <p:cNvSpPr/>
          <p:nvPr/>
        </p:nvSpPr>
        <p:spPr>
          <a:xfrm>
            <a:off x="6516688" y="3860800"/>
            <a:ext cx="431800" cy="144463"/>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125" name="Прямоугольник 124">
            <a:extLst>
              <a:ext uri="{FF2B5EF4-FFF2-40B4-BE49-F238E27FC236}">
                <a16:creationId xmlns:a16="http://schemas.microsoft.com/office/drawing/2014/main" xmlns="" id="{59745740-047A-4146-8822-1FF848B4A0CA}"/>
              </a:ext>
            </a:extLst>
          </p:cNvPr>
          <p:cNvSpPr/>
          <p:nvPr/>
        </p:nvSpPr>
        <p:spPr>
          <a:xfrm>
            <a:off x="4427538" y="3933825"/>
            <a:ext cx="2305050" cy="863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126" name="Овал 125">
            <a:extLst>
              <a:ext uri="{FF2B5EF4-FFF2-40B4-BE49-F238E27FC236}">
                <a16:creationId xmlns:a16="http://schemas.microsoft.com/office/drawing/2014/main" xmlns="" id="{9AC1E055-BC8B-4391-A37B-E15A94660F27}"/>
              </a:ext>
            </a:extLst>
          </p:cNvPr>
          <p:cNvSpPr/>
          <p:nvPr/>
        </p:nvSpPr>
        <p:spPr>
          <a:xfrm>
            <a:off x="4211638" y="3860800"/>
            <a:ext cx="431800" cy="144463"/>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127" name="Овал 126">
            <a:extLst>
              <a:ext uri="{FF2B5EF4-FFF2-40B4-BE49-F238E27FC236}">
                <a16:creationId xmlns:a16="http://schemas.microsoft.com/office/drawing/2014/main" xmlns="" id="{15A9A47A-DAE5-474C-BA64-414BAA61F395}"/>
              </a:ext>
            </a:extLst>
          </p:cNvPr>
          <p:cNvSpPr/>
          <p:nvPr/>
        </p:nvSpPr>
        <p:spPr>
          <a:xfrm>
            <a:off x="6516688" y="3860800"/>
            <a:ext cx="431800" cy="144463"/>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128" name="Овал 127">
            <a:extLst>
              <a:ext uri="{FF2B5EF4-FFF2-40B4-BE49-F238E27FC236}">
                <a16:creationId xmlns:a16="http://schemas.microsoft.com/office/drawing/2014/main" xmlns="" id="{A784A1B6-CC00-4DC7-802C-28321BE820A9}"/>
              </a:ext>
            </a:extLst>
          </p:cNvPr>
          <p:cNvSpPr/>
          <p:nvPr/>
        </p:nvSpPr>
        <p:spPr>
          <a:xfrm>
            <a:off x="4211638" y="4724400"/>
            <a:ext cx="431800" cy="144463"/>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129" name="Овал 128">
            <a:extLst>
              <a:ext uri="{FF2B5EF4-FFF2-40B4-BE49-F238E27FC236}">
                <a16:creationId xmlns:a16="http://schemas.microsoft.com/office/drawing/2014/main" xmlns="" id="{845B8DF4-A65E-46FC-AC2A-840C5333EF13}"/>
              </a:ext>
            </a:extLst>
          </p:cNvPr>
          <p:cNvSpPr/>
          <p:nvPr/>
        </p:nvSpPr>
        <p:spPr>
          <a:xfrm>
            <a:off x="6516688" y="4724400"/>
            <a:ext cx="431800" cy="144463"/>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130" name="Прямоугольник 129">
            <a:extLst>
              <a:ext uri="{FF2B5EF4-FFF2-40B4-BE49-F238E27FC236}">
                <a16:creationId xmlns:a16="http://schemas.microsoft.com/office/drawing/2014/main" xmlns="" id="{ED11A73B-E353-4FC7-8B5B-B730E34AD13D}"/>
              </a:ext>
            </a:extLst>
          </p:cNvPr>
          <p:cNvSpPr/>
          <p:nvPr/>
        </p:nvSpPr>
        <p:spPr>
          <a:xfrm>
            <a:off x="4427538" y="4797425"/>
            <a:ext cx="2305050" cy="863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131" name="Овал 130">
            <a:extLst>
              <a:ext uri="{FF2B5EF4-FFF2-40B4-BE49-F238E27FC236}">
                <a16:creationId xmlns:a16="http://schemas.microsoft.com/office/drawing/2014/main" xmlns="" id="{D3EE6D85-ED30-44C4-8472-4EB6AE3BF80C}"/>
              </a:ext>
            </a:extLst>
          </p:cNvPr>
          <p:cNvSpPr/>
          <p:nvPr/>
        </p:nvSpPr>
        <p:spPr>
          <a:xfrm>
            <a:off x="4211638" y="4724400"/>
            <a:ext cx="431800" cy="144463"/>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132" name="Овал 131">
            <a:extLst>
              <a:ext uri="{FF2B5EF4-FFF2-40B4-BE49-F238E27FC236}">
                <a16:creationId xmlns:a16="http://schemas.microsoft.com/office/drawing/2014/main" xmlns="" id="{ABB9191B-69EE-4E84-B24B-80406D2D0006}"/>
              </a:ext>
            </a:extLst>
          </p:cNvPr>
          <p:cNvSpPr/>
          <p:nvPr/>
        </p:nvSpPr>
        <p:spPr>
          <a:xfrm>
            <a:off x="6516688" y="4724400"/>
            <a:ext cx="431800" cy="144463"/>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133" name="Овал 132">
            <a:extLst>
              <a:ext uri="{FF2B5EF4-FFF2-40B4-BE49-F238E27FC236}">
                <a16:creationId xmlns:a16="http://schemas.microsoft.com/office/drawing/2014/main" xmlns="" id="{FC5C2A2D-CB9D-45C0-A4C1-D63138A01D0F}"/>
              </a:ext>
            </a:extLst>
          </p:cNvPr>
          <p:cNvSpPr/>
          <p:nvPr/>
        </p:nvSpPr>
        <p:spPr>
          <a:xfrm>
            <a:off x="4211638" y="5589588"/>
            <a:ext cx="431800" cy="142875"/>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134" name="Овал 133">
            <a:extLst>
              <a:ext uri="{FF2B5EF4-FFF2-40B4-BE49-F238E27FC236}">
                <a16:creationId xmlns:a16="http://schemas.microsoft.com/office/drawing/2014/main" xmlns="" id="{12650480-9C73-4915-84F5-2B1842E0F085}"/>
              </a:ext>
            </a:extLst>
          </p:cNvPr>
          <p:cNvSpPr/>
          <p:nvPr/>
        </p:nvSpPr>
        <p:spPr>
          <a:xfrm>
            <a:off x="6516688" y="5589588"/>
            <a:ext cx="431800" cy="142875"/>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135" name="Овал 134">
            <a:extLst>
              <a:ext uri="{FF2B5EF4-FFF2-40B4-BE49-F238E27FC236}">
                <a16:creationId xmlns:a16="http://schemas.microsoft.com/office/drawing/2014/main" xmlns="" id="{4EF6FF1C-F6F0-4692-AF10-D00F705C0193}"/>
              </a:ext>
            </a:extLst>
          </p:cNvPr>
          <p:cNvSpPr/>
          <p:nvPr/>
        </p:nvSpPr>
        <p:spPr>
          <a:xfrm>
            <a:off x="3059113" y="2133600"/>
            <a:ext cx="433387" cy="142875"/>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136" name="Овал 135">
            <a:extLst>
              <a:ext uri="{FF2B5EF4-FFF2-40B4-BE49-F238E27FC236}">
                <a16:creationId xmlns:a16="http://schemas.microsoft.com/office/drawing/2014/main" xmlns="" id="{41C57A06-3631-48E4-A72D-45DC4043839F}"/>
              </a:ext>
            </a:extLst>
          </p:cNvPr>
          <p:cNvSpPr/>
          <p:nvPr/>
        </p:nvSpPr>
        <p:spPr>
          <a:xfrm>
            <a:off x="3059113" y="2997200"/>
            <a:ext cx="433387" cy="144463"/>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137" name="Овал 136">
            <a:extLst>
              <a:ext uri="{FF2B5EF4-FFF2-40B4-BE49-F238E27FC236}">
                <a16:creationId xmlns:a16="http://schemas.microsoft.com/office/drawing/2014/main" xmlns="" id="{25D05138-D2F4-4146-9E91-133ABAC5D876}"/>
              </a:ext>
            </a:extLst>
          </p:cNvPr>
          <p:cNvSpPr/>
          <p:nvPr/>
        </p:nvSpPr>
        <p:spPr>
          <a:xfrm>
            <a:off x="3059113" y="2997200"/>
            <a:ext cx="433387" cy="144463"/>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138" name="Овал 137">
            <a:extLst>
              <a:ext uri="{FF2B5EF4-FFF2-40B4-BE49-F238E27FC236}">
                <a16:creationId xmlns:a16="http://schemas.microsoft.com/office/drawing/2014/main" xmlns="" id="{5C8E4EDF-EBBF-4776-899B-2239CAD4E4E8}"/>
              </a:ext>
            </a:extLst>
          </p:cNvPr>
          <p:cNvSpPr/>
          <p:nvPr/>
        </p:nvSpPr>
        <p:spPr>
          <a:xfrm>
            <a:off x="3059113" y="3860800"/>
            <a:ext cx="433387" cy="144463"/>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139" name="Овал 138">
            <a:extLst>
              <a:ext uri="{FF2B5EF4-FFF2-40B4-BE49-F238E27FC236}">
                <a16:creationId xmlns:a16="http://schemas.microsoft.com/office/drawing/2014/main" xmlns="" id="{10FC3210-6936-44F9-BB99-DD3A698C481C}"/>
              </a:ext>
            </a:extLst>
          </p:cNvPr>
          <p:cNvSpPr/>
          <p:nvPr/>
        </p:nvSpPr>
        <p:spPr>
          <a:xfrm>
            <a:off x="3059113" y="3860800"/>
            <a:ext cx="433387" cy="144463"/>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140" name="Овал 139">
            <a:extLst>
              <a:ext uri="{FF2B5EF4-FFF2-40B4-BE49-F238E27FC236}">
                <a16:creationId xmlns:a16="http://schemas.microsoft.com/office/drawing/2014/main" xmlns="" id="{4CF99BAC-5764-400C-B262-BCB90CFC8AF2}"/>
              </a:ext>
            </a:extLst>
          </p:cNvPr>
          <p:cNvSpPr/>
          <p:nvPr/>
        </p:nvSpPr>
        <p:spPr>
          <a:xfrm>
            <a:off x="3059113" y="4724400"/>
            <a:ext cx="433387" cy="144463"/>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141" name="Овал 140">
            <a:extLst>
              <a:ext uri="{FF2B5EF4-FFF2-40B4-BE49-F238E27FC236}">
                <a16:creationId xmlns:a16="http://schemas.microsoft.com/office/drawing/2014/main" xmlns="" id="{44DAA8FA-A925-44F6-93C8-2F4F7E552757}"/>
              </a:ext>
            </a:extLst>
          </p:cNvPr>
          <p:cNvSpPr/>
          <p:nvPr/>
        </p:nvSpPr>
        <p:spPr>
          <a:xfrm>
            <a:off x="3059113" y="4724400"/>
            <a:ext cx="433387" cy="144463"/>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142" name="Овал 141">
            <a:extLst>
              <a:ext uri="{FF2B5EF4-FFF2-40B4-BE49-F238E27FC236}">
                <a16:creationId xmlns:a16="http://schemas.microsoft.com/office/drawing/2014/main" xmlns="" id="{B799296C-35CB-4429-9726-ED147F10119B}"/>
              </a:ext>
            </a:extLst>
          </p:cNvPr>
          <p:cNvSpPr/>
          <p:nvPr/>
        </p:nvSpPr>
        <p:spPr>
          <a:xfrm>
            <a:off x="3059113" y="5589588"/>
            <a:ext cx="433387" cy="142875"/>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143" name="Овал 142">
            <a:extLst>
              <a:ext uri="{FF2B5EF4-FFF2-40B4-BE49-F238E27FC236}">
                <a16:creationId xmlns:a16="http://schemas.microsoft.com/office/drawing/2014/main" xmlns="" id="{11D20861-A289-4752-AE04-EC68162EC6AC}"/>
              </a:ext>
            </a:extLst>
          </p:cNvPr>
          <p:cNvSpPr/>
          <p:nvPr/>
        </p:nvSpPr>
        <p:spPr>
          <a:xfrm>
            <a:off x="3059113" y="2133600"/>
            <a:ext cx="433387" cy="142875"/>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144" name="Овал 143">
            <a:extLst>
              <a:ext uri="{FF2B5EF4-FFF2-40B4-BE49-F238E27FC236}">
                <a16:creationId xmlns:a16="http://schemas.microsoft.com/office/drawing/2014/main" xmlns="" id="{6617A65F-AA3C-4D34-B150-6897A2162E6A}"/>
              </a:ext>
            </a:extLst>
          </p:cNvPr>
          <p:cNvSpPr/>
          <p:nvPr/>
        </p:nvSpPr>
        <p:spPr>
          <a:xfrm>
            <a:off x="3059113" y="2997200"/>
            <a:ext cx="433387" cy="144463"/>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145" name="Овал 144">
            <a:extLst>
              <a:ext uri="{FF2B5EF4-FFF2-40B4-BE49-F238E27FC236}">
                <a16:creationId xmlns:a16="http://schemas.microsoft.com/office/drawing/2014/main" xmlns="" id="{685ED7C4-7234-44EF-922D-16D759489968}"/>
              </a:ext>
            </a:extLst>
          </p:cNvPr>
          <p:cNvSpPr/>
          <p:nvPr/>
        </p:nvSpPr>
        <p:spPr>
          <a:xfrm>
            <a:off x="3059113" y="2997200"/>
            <a:ext cx="433387" cy="144463"/>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146" name="Овал 145">
            <a:extLst>
              <a:ext uri="{FF2B5EF4-FFF2-40B4-BE49-F238E27FC236}">
                <a16:creationId xmlns:a16="http://schemas.microsoft.com/office/drawing/2014/main" xmlns="" id="{9A96F23F-016E-47BF-BF89-BA72A755FB40}"/>
              </a:ext>
            </a:extLst>
          </p:cNvPr>
          <p:cNvSpPr/>
          <p:nvPr/>
        </p:nvSpPr>
        <p:spPr>
          <a:xfrm>
            <a:off x="3059113" y="3860800"/>
            <a:ext cx="433387" cy="144463"/>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147" name="Овал 146">
            <a:extLst>
              <a:ext uri="{FF2B5EF4-FFF2-40B4-BE49-F238E27FC236}">
                <a16:creationId xmlns:a16="http://schemas.microsoft.com/office/drawing/2014/main" xmlns="" id="{A0C697B7-249A-4B8C-A1F7-6E6F9AED61AD}"/>
              </a:ext>
            </a:extLst>
          </p:cNvPr>
          <p:cNvSpPr/>
          <p:nvPr/>
        </p:nvSpPr>
        <p:spPr>
          <a:xfrm>
            <a:off x="3059113" y="3860800"/>
            <a:ext cx="433387" cy="144463"/>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148" name="Овал 147">
            <a:extLst>
              <a:ext uri="{FF2B5EF4-FFF2-40B4-BE49-F238E27FC236}">
                <a16:creationId xmlns:a16="http://schemas.microsoft.com/office/drawing/2014/main" xmlns="" id="{23401405-6371-406B-B9ED-53E43F56B9CE}"/>
              </a:ext>
            </a:extLst>
          </p:cNvPr>
          <p:cNvSpPr/>
          <p:nvPr/>
        </p:nvSpPr>
        <p:spPr>
          <a:xfrm>
            <a:off x="3059113" y="4724400"/>
            <a:ext cx="433387" cy="144463"/>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149" name="Овал 148">
            <a:extLst>
              <a:ext uri="{FF2B5EF4-FFF2-40B4-BE49-F238E27FC236}">
                <a16:creationId xmlns:a16="http://schemas.microsoft.com/office/drawing/2014/main" xmlns="" id="{291C2183-3455-4CAC-9575-74F1C34BAD6E}"/>
              </a:ext>
            </a:extLst>
          </p:cNvPr>
          <p:cNvSpPr/>
          <p:nvPr/>
        </p:nvSpPr>
        <p:spPr>
          <a:xfrm>
            <a:off x="3059113" y="4724400"/>
            <a:ext cx="433387" cy="144463"/>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150" name="Овал 149">
            <a:extLst>
              <a:ext uri="{FF2B5EF4-FFF2-40B4-BE49-F238E27FC236}">
                <a16:creationId xmlns:a16="http://schemas.microsoft.com/office/drawing/2014/main" xmlns="" id="{F5B7E6EB-BE6C-4B43-A31E-08215AA8E7D1}"/>
              </a:ext>
            </a:extLst>
          </p:cNvPr>
          <p:cNvSpPr/>
          <p:nvPr/>
        </p:nvSpPr>
        <p:spPr>
          <a:xfrm>
            <a:off x="3059113" y="5589588"/>
            <a:ext cx="433387" cy="142875"/>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cxnSp>
        <p:nvCxnSpPr>
          <p:cNvPr id="152" name="Прямая соединительная линия 151">
            <a:extLst>
              <a:ext uri="{FF2B5EF4-FFF2-40B4-BE49-F238E27FC236}">
                <a16:creationId xmlns:a16="http://schemas.microsoft.com/office/drawing/2014/main" xmlns="" id="{95C56656-1848-4830-91B5-896C8ADC7F24}"/>
              </a:ext>
            </a:extLst>
          </p:cNvPr>
          <p:cNvCxnSpPr>
            <a:stCxn id="143" idx="0"/>
            <a:endCxn id="150" idx="4"/>
          </p:cNvCxnSpPr>
          <p:nvPr/>
        </p:nvCxnSpPr>
        <p:spPr>
          <a:xfrm>
            <a:off x="3276600" y="2133600"/>
            <a:ext cx="0" cy="359886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01" name="Овал 200">
            <a:extLst>
              <a:ext uri="{FF2B5EF4-FFF2-40B4-BE49-F238E27FC236}">
                <a16:creationId xmlns:a16="http://schemas.microsoft.com/office/drawing/2014/main" xmlns="" id="{459FA6ED-E31B-4B24-AEFC-FF4249BEAF7D}"/>
              </a:ext>
            </a:extLst>
          </p:cNvPr>
          <p:cNvSpPr/>
          <p:nvPr/>
        </p:nvSpPr>
        <p:spPr>
          <a:xfrm>
            <a:off x="5364163" y="2133600"/>
            <a:ext cx="431800" cy="142875"/>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202" name="Овал 201">
            <a:extLst>
              <a:ext uri="{FF2B5EF4-FFF2-40B4-BE49-F238E27FC236}">
                <a16:creationId xmlns:a16="http://schemas.microsoft.com/office/drawing/2014/main" xmlns="" id="{93B781E9-7A88-448F-97C1-7F31AAF5EB3E}"/>
              </a:ext>
            </a:extLst>
          </p:cNvPr>
          <p:cNvSpPr/>
          <p:nvPr/>
        </p:nvSpPr>
        <p:spPr>
          <a:xfrm>
            <a:off x="5364163" y="2997200"/>
            <a:ext cx="431800" cy="144463"/>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203" name="Овал 202">
            <a:extLst>
              <a:ext uri="{FF2B5EF4-FFF2-40B4-BE49-F238E27FC236}">
                <a16:creationId xmlns:a16="http://schemas.microsoft.com/office/drawing/2014/main" xmlns="" id="{A6E3A51D-F9A2-46C0-B725-39C10BF799DB}"/>
              </a:ext>
            </a:extLst>
          </p:cNvPr>
          <p:cNvSpPr/>
          <p:nvPr/>
        </p:nvSpPr>
        <p:spPr>
          <a:xfrm>
            <a:off x="5364163" y="2997200"/>
            <a:ext cx="431800" cy="144463"/>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204" name="Овал 203">
            <a:extLst>
              <a:ext uri="{FF2B5EF4-FFF2-40B4-BE49-F238E27FC236}">
                <a16:creationId xmlns:a16="http://schemas.microsoft.com/office/drawing/2014/main" xmlns="" id="{570EACE9-F956-40B2-9055-C86829840F56}"/>
              </a:ext>
            </a:extLst>
          </p:cNvPr>
          <p:cNvSpPr/>
          <p:nvPr/>
        </p:nvSpPr>
        <p:spPr>
          <a:xfrm>
            <a:off x="5364163" y="3860800"/>
            <a:ext cx="431800" cy="144463"/>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205" name="Овал 204">
            <a:extLst>
              <a:ext uri="{FF2B5EF4-FFF2-40B4-BE49-F238E27FC236}">
                <a16:creationId xmlns:a16="http://schemas.microsoft.com/office/drawing/2014/main" xmlns="" id="{0C003F7B-BADA-4227-8327-3FCCD732E681}"/>
              </a:ext>
            </a:extLst>
          </p:cNvPr>
          <p:cNvSpPr/>
          <p:nvPr/>
        </p:nvSpPr>
        <p:spPr>
          <a:xfrm>
            <a:off x="5364163" y="3860800"/>
            <a:ext cx="431800" cy="144463"/>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206" name="Овал 205">
            <a:extLst>
              <a:ext uri="{FF2B5EF4-FFF2-40B4-BE49-F238E27FC236}">
                <a16:creationId xmlns:a16="http://schemas.microsoft.com/office/drawing/2014/main" xmlns="" id="{5C1187EC-535D-43FE-91E6-A9199BC60ABE}"/>
              </a:ext>
            </a:extLst>
          </p:cNvPr>
          <p:cNvSpPr/>
          <p:nvPr/>
        </p:nvSpPr>
        <p:spPr>
          <a:xfrm>
            <a:off x="5364163" y="4724400"/>
            <a:ext cx="431800" cy="144463"/>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207" name="Овал 206">
            <a:extLst>
              <a:ext uri="{FF2B5EF4-FFF2-40B4-BE49-F238E27FC236}">
                <a16:creationId xmlns:a16="http://schemas.microsoft.com/office/drawing/2014/main" xmlns="" id="{D70207A5-7464-47C2-8258-14E525B20A26}"/>
              </a:ext>
            </a:extLst>
          </p:cNvPr>
          <p:cNvSpPr/>
          <p:nvPr/>
        </p:nvSpPr>
        <p:spPr>
          <a:xfrm>
            <a:off x="5364163" y="4724400"/>
            <a:ext cx="431800" cy="144463"/>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208" name="Овал 207">
            <a:extLst>
              <a:ext uri="{FF2B5EF4-FFF2-40B4-BE49-F238E27FC236}">
                <a16:creationId xmlns:a16="http://schemas.microsoft.com/office/drawing/2014/main" xmlns="" id="{99A883D7-F624-4C0B-AA9C-17C2C489E0B1}"/>
              </a:ext>
            </a:extLst>
          </p:cNvPr>
          <p:cNvSpPr/>
          <p:nvPr/>
        </p:nvSpPr>
        <p:spPr>
          <a:xfrm>
            <a:off x="5364163" y="5589588"/>
            <a:ext cx="431800" cy="142875"/>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209" name="Овал 208">
            <a:extLst>
              <a:ext uri="{FF2B5EF4-FFF2-40B4-BE49-F238E27FC236}">
                <a16:creationId xmlns:a16="http://schemas.microsoft.com/office/drawing/2014/main" xmlns="" id="{05B84B31-59F0-453F-8543-BE4454545306}"/>
              </a:ext>
            </a:extLst>
          </p:cNvPr>
          <p:cNvSpPr/>
          <p:nvPr/>
        </p:nvSpPr>
        <p:spPr>
          <a:xfrm>
            <a:off x="5364163" y="2133600"/>
            <a:ext cx="431800" cy="142875"/>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210" name="Овал 209">
            <a:extLst>
              <a:ext uri="{FF2B5EF4-FFF2-40B4-BE49-F238E27FC236}">
                <a16:creationId xmlns:a16="http://schemas.microsoft.com/office/drawing/2014/main" xmlns="" id="{8298D0B3-AD1C-40B1-B14F-AAFDB315454B}"/>
              </a:ext>
            </a:extLst>
          </p:cNvPr>
          <p:cNvSpPr/>
          <p:nvPr/>
        </p:nvSpPr>
        <p:spPr>
          <a:xfrm>
            <a:off x="5364163" y="2997200"/>
            <a:ext cx="431800" cy="144463"/>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211" name="Овал 210">
            <a:extLst>
              <a:ext uri="{FF2B5EF4-FFF2-40B4-BE49-F238E27FC236}">
                <a16:creationId xmlns:a16="http://schemas.microsoft.com/office/drawing/2014/main" xmlns="" id="{4C9AAB5B-EF94-408E-847C-3B0E6EF83998}"/>
              </a:ext>
            </a:extLst>
          </p:cNvPr>
          <p:cNvSpPr/>
          <p:nvPr/>
        </p:nvSpPr>
        <p:spPr>
          <a:xfrm>
            <a:off x="5364163" y="2997200"/>
            <a:ext cx="431800" cy="144463"/>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212" name="Овал 211">
            <a:extLst>
              <a:ext uri="{FF2B5EF4-FFF2-40B4-BE49-F238E27FC236}">
                <a16:creationId xmlns:a16="http://schemas.microsoft.com/office/drawing/2014/main" xmlns="" id="{75F8CD97-7929-42EE-ABF8-7DB52D9A6630}"/>
              </a:ext>
            </a:extLst>
          </p:cNvPr>
          <p:cNvSpPr/>
          <p:nvPr/>
        </p:nvSpPr>
        <p:spPr>
          <a:xfrm>
            <a:off x="5364163" y="3860800"/>
            <a:ext cx="431800" cy="144463"/>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213" name="Овал 212">
            <a:extLst>
              <a:ext uri="{FF2B5EF4-FFF2-40B4-BE49-F238E27FC236}">
                <a16:creationId xmlns:a16="http://schemas.microsoft.com/office/drawing/2014/main" xmlns="" id="{41529F22-59DC-4C17-BF0F-3C499B4ED6E5}"/>
              </a:ext>
            </a:extLst>
          </p:cNvPr>
          <p:cNvSpPr/>
          <p:nvPr/>
        </p:nvSpPr>
        <p:spPr>
          <a:xfrm>
            <a:off x="5364163" y="3860800"/>
            <a:ext cx="431800" cy="144463"/>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214" name="Овал 213">
            <a:extLst>
              <a:ext uri="{FF2B5EF4-FFF2-40B4-BE49-F238E27FC236}">
                <a16:creationId xmlns:a16="http://schemas.microsoft.com/office/drawing/2014/main" xmlns="" id="{50BC63E0-00A6-4668-862D-71835A5D332C}"/>
              </a:ext>
            </a:extLst>
          </p:cNvPr>
          <p:cNvSpPr/>
          <p:nvPr/>
        </p:nvSpPr>
        <p:spPr>
          <a:xfrm>
            <a:off x="5364163" y="4724400"/>
            <a:ext cx="431800" cy="144463"/>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215" name="Овал 214">
            <a:extLst>
              <a:ext uri="{FF2B5EF4-FFF2-40B4-BE49-F238E27FC236}">
                <a16:creationId xmlns:a16="http://schemas.microsoft.com/office/drawing/2014/main" xmlns="" id="{71D818A4-567F-44E1-B2A8-C1BE9314F31E}"/>
              </a:ext>
            </a:extLst>
          </p:cNvPr>
          <p:cNvSpPr/>
          <p:nvPr/>
        </p:nvSpPr>
        <p:spPr>
          <a:xfrm>
            <a:off x="5364163" y="4724400"/>
            <a:ext cx="431800" cy="144463"/>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216" name="Овал 215">
            <a:extLst>
              <a:ext uri="{FF2B5EF4-FFF2-40B4-BE49-F238E27FC236}">
                <a16:creationId xmlns:a16="http://schemas.microsoft.com/office/drawing/2014/main" xmlns="" id="{6B8CE7B3-A6AF-461C-993B-175AE0DB3ED7}"/>
              </a:ext>
            </a:extLst>
          </p:cNvPr>
          <p:cNvSpPr/>
          <p:nvPr/>
        </p:nvSpPr>
        <p:spPr>
          <a:xfrm>
            <a:off x="5364163" y="5589588"/>
            <a:ext cx="431800" cy="142875"/>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cxnSp>
        <p:nvCxnSpPr>
          <p:cNvPr id="218" name="Прямая соединительная линия 217">
            <a:extLst>
              <a:ext uri="{FF2B5EF4-FFF2-40B4-BE49-F238E27FC236}">
                <a16:creationId xmlns:a16="http://schemas.microsoft.com/office/drawing/2014/main" xmlns="" id="{D92F3B44-9672-4BDB-8047-4EDE083C5E76}"/>
              </a:ext>
            </a:extLst>
          </p:cNvPr>
          <p:cNvCxnSpPr>
            <a:stCxn id="209" idx="0"/>
            <a:endCxn id="216" idx="4"/>
          </p:cNvCxnSpPr>
          <p:nvPr/>
        </p:nvCxnSpPr>
        <p:spPr>
          <a:xfrm>
            <a:off x="5580063" y="2133600"/>
            <a:ext cx="0" cy="359886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0" name="Прямая соединительная линия 219">
            <a:extLst>
              <a:ext uri="{FF2B5EF4-FFF2-40B4-BE49-F238E27FC236}">
                <a16:creationId xmlns:a16="http://schemas.microsoft.com/office/drawing/2014/main" xmlns="" id="{B3753046-BF32-4B8F-9CC1-425950A77B90}"/>
              </a:ext>
            </a:extLst>
          </p:cNvPr>
          <p:cNvCxnSpPr/>
          <p:nvPr/>
        </p:nvCxnSpPr>
        <p:spPr>
          <a:xfrm>
            <a:off x="6300788" y="2205038"/>
            <a:ext cx="1295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1" name="Прямая соединительная линия 220">
            <a:extLst>
              <a:ext uri="{FF2B5EF4-FFF2-40B4-BE49-F238E27FC236}">
                <a16:creationId xmlns:a16="http://schemas.microsoft.com/office/drawing/2014/main" xmlns="" id="{203F34BA-BA69-430B-AD93-F5D24D87CCB5}"/>
              </a:ext>
            </a:extLst>
          </p:cNvPr>
          <p:cNvCxnSpPr/>
          <p:nvPr/>
        </p:nvCxnSpPr>
        <p:spPr>
          <a:xfrm>
            <a:off x="6443663" y="3068638"/>
            <a:ext cx="129698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2" name="Прямая соединительная линия 221">
            <a:extLst>
              <a:ext uri="{FF2B5EF4-FFF2-40B4-BE49-F238E27FC236}">
                <a16:creationId xmlns:a16="http://schemas.microsoft.com/office/drawing/2014/main" xmlns="" id="{C8749758-E2AB-4296-AECA-75A0C81C4438}"/>
              </a:ext>
            </a:extLst>
          </p:cNvPr>
          <p:cNvCxnSpPr/>
          <p:nvPr/>
        </p:nvCxnSpPr>
        <p:spPr>
          <a:xfrm>
            <a:off x="6372225" y="3933825"/>
            <a:ext cx="1295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3" name="Прямая соединительная линия 222">
            <a:extLst>
              <a:ext uri="{FF2B5EF4-FFF2-40B4-BE49-F238E27FC236}">
                <a16:creationId xmlns:a16="http://schemas.microsoft.com/office/drawing/2014/main" xmlns="" id="{EF3DA3A3-AEE1-49F9-A27D-F88CEAA9E52E}"/>
              </a:ext>
            </a:extLst>
          </p:cNvPr>
          <p:cNvCxnSpPr/>
          <p:nvPr/>
        </p:nvCxnSpPr>
        <p:spPr>
          <a:xfrm>
            <a:off x="6372225" y="4797425"/>
            <a:ext cx="1295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4" name="Прямая соединительная линия 223">
            <a:extLst>
              <a:ext uri="{FF2B5EF4-FFF2-40B4-BE49-F238E27FC236}">
                <a16:creationId xmlns:a16="http://schemas.microsoft.com/office/drawing/2014/main" xmlns="" id="{C32B6323-18F8-4347-A472-0BFB610DF5D2}"/>
              </a:ext>
            </a:extLst>
          </p:cNvPr>
          <p:cNvCxnSpPr/>
          <p:nvPr/>
        </p:nvCxnSpPr>
        <p:spPr>
          <a:xfrm>
            <a:off x="6372225" y="5661025"/>
            <a:ext cx="1295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5" name="Прямая соединительная линия 224">
            <a:extLst>
              <a:ext uri="{FF2B5EF4-FFF2-40B4-BE49-F238E27FC236}">
                <a16:creationId xmlns:a16="http://schemas.microsoft.com/office/drawing/2014/main" xmlns="" id="{0206B8B4-4DDF-4636-A095-12080081021D}"/>
              </a:ext>
            </a:extLst>
          </p:cNvPr>
          <p:cNvCxnSpPr/>
          <p:nvPr/>
        </p:nvCxnSpPr>
        <p:spPr>
          <a:xfrm>
            <a:off x="1403350" y="2205038"/>
            <a:ext cx="129698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6" name="Прямая соединительная линия 225">
            <a:extLst>
              <a:ext uri="{FF2B5EF4-FFF2-40B4-BE49-F238E27FC236}">
                <a16:creationId xmlns:a16="http://schemas.microsoft.com/office/drawing/2014/main" xmlns="" id="{63FD15E6-64DB-48CC-A77C-4F25E0F71F55}"/>
              </a:ext>
            </a:extLst>
          </p:cNvPr>
          <p:cNvCxnSpPr/>
          <p:nvPr/>
        </p:nvCxnSpPr>
        <p:spPr>
          <a:xfrm>
            <a:off x="1403350" y="3068638"/>
            <a:ext cx="129698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7" name="Прямая соединительная линия 226">
            <a:extLst>
              <a:ext uri="{FF2B5EF4-FFF2-40B4-BE49-F238E27FC236}">
                <a16:creationId xmlns:a16="http://schemas.microsoft.com/office/drawing/2014/main" xmlns="" id="{5C1A404C-3CAE-49B4-A30C-A7BE5EDB4741}"/>
              </a:ext>
            </a:extLst>
          </p:cNvPr>
          <p:cNvCxnSpPr/>
          <p:nvPr/>
        </p:nvCxnSpPr>
        <p:spPr>
          <a:xfrm>
            <a:off x="1403350" y="3933825"/>
            <a:ext cx="129698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8" name="Прямая соединительная линия 227">
            <a:extLst>
              <a:ext uri="{FF2B5EF4-FFF2-40B4-BE49-F238E27FC236}">
                <a16:creationId xmlns:a16="http://schemas.microsoft.com/office/drawing/2014/main" xmlns="" id="{C201A909-1A5D-4625-BB03-520C68B56D4A}"/>
              </a:ext>
            </a:extLst>
          </p:cNvPr>
          <p:cNvCxnSpPr/>
          <p:nvPr/>
        </p:nvCxnSpPr>
        <p:spPr>
          <a:xfrm>
            <a:off x="1403350" y="4797425"/>
            <a:ext cx="129698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9" name="Прямая соединительная линия 228">
            <a:extLst>
              <a:ext uri="{FF2B5EF4-FFF2-40B4-BE49-F238E27FC236}">
                <a16:creationId xmlns:a16="http://schemas.microsoft.com/office/drawing/2014/main" xmlns="" id="{188EDFE2-06A2-41F0-B164-5B7DB85F3BA6}"/>
              </a:ext>
            </a:extLst>
          </p:cNvPr>
          <p:cNvCxnSpPr/>
          <p:nvPr/>
        </p:nvCxnSpPr>
        <p:spPr>
          <a:xfrm>
            <a:off x="1403350" y="5661025"/>
            <a:ext cx="129698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33" name="Овал 232">
            <a:extLst>
              <a:ext uri="{FF2B5EF4-FFF2-40B4-BE49-F238E27FC236}">
                <a16:creationId xmlns:a16="http://schemas.microsoft.com/office/drawing/2014/main" xmlns="" id="{41D5B779-410E-41E0-8DF2-CA88403D4DD3}"/>
              </a:ext>
            </a:extLst>
          </p:cNvPr>
          <p:cNvSpPr/>
          <p:nvPr/>
        </p:nvSpPr>
        <p:spPr>
          <a:xfrm>
            <a:off x="1692275" y="2060575"/>
            <a:ext cx="71438" cy="7302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234" name="Овал 233">
            <a:extLst>
              <a:ext uri="{FF2B5EF4-FFF2-40B4-BE49-F238E27FC236}">
                <a16:creationId xmlns:a16="http://schemas.microsoft.com/office/drawing/2014/main" xmlns="" id="{8CF73D8A-E48D-4A30-A361-94555D1A4B0B}"/>
              </a:ext>
            </a:extLst>
          </p:cNvPr>
          <p:cNvSpPr/>
          <p:nvPr/>
        </p:nvSpPr>
        <p:spPr>
          <a:xfrm>
            <a:off x="1692275" y="2276475"/>
            <a:ext cx="71438" cy="7302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235" name="Овал 234">
            <a:extLst>
              <a:ext uri="{FF2B5EF4-FFF2-40B4-BE49-F238E27FC236}">
                <a16:creationId xmlns:a16="http://schemas.microsoft.com/office/drawing/2014/main" xmlns="" id="{A6C2F869-DFEA-44D5-BF83-3986D8F37B17}"/>
              </a:ext>
            </a:extLst>
          </p:cNvPr>
          <p:cNvSpPr/>
          <p:nvPr/>
        </p:nvSpPr>
        <p:spPr>
          <a:xfrm>
            <a:off x="2411413" y="2276475"/>
            <a:ext cx="73025" cy="7302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236" name="Овал 235">
            <a:extLst>
              <a:ext uri="{FF2B5EF4-FFF2-40B4-BE49-F238E27FC236}">
                <a16:creationId xmlns:a16="http://schemas.microsoft.com/office/drawing/2014/main" xmlns="" id="{F7BF86EA-C0DB-4C33-8157-474E01D3C77B}"/>
              </a:ext>
            </a:extLst>
          </p:cNvPr>
          <p:cNvSpPr/>
          <p:nvPr/>
        </p:nvSpPr>
        <p:spPr>
          <a:xfrm>
            <a:off x="4067175" y="2060575"/>
            <a:ext cx="73025" cy="7302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237" name="Овал 236">
            <a:extLst>
              <a:ext uri="{FF2B5EF4-FFF2-40B4-BE49-F238E27FC236}">
                <a16:creationId xmlns:a16="http://schemas.microsoft.com/office/drawing/2014/main" xmlns="" id="{910E7147-15CF-4966-B321-D555F1E7E285}"/>
              </a:ext>
            </a:extLst>
          </p:cNvPr>
          <p:cNvSpPr/>
          <p:nvPr/>
        </p:nvSpPr>
        <p:spPr>
          <a:xfrm>
            <a:off x="4067175" y="2276475"/>
            <a:ext cx="73025" cy="7302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238" name="Овал 237">
            <a:extLst>
              <a:ext uri="{FF2B5EF4-FFF2-40B4-BE49-F238E27FC236}">
                <a16:creationId xmlns:a16="http://schemas.microsoft.com/office/drawing/2014/main" xmlns="" id="{A0BD251C-8070-44B5-89F5-6129E86F9E09}"/>
              </a:ext>
            </a:extLst>
          </p:cNvPr>
          <p:cNvSpPr/>
          <p:nvPr/>
        </p:nvSpPr>
        <p:spPr>
          <a:xfrm>
            <a:off x="4716463" y="2060575"/>
            <a:ext cx="71437" cy="7302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239" name="Овал 238">
            <a:extLst>
              <a:ext uri="{FF2B5EF4-FFF2-40B4-BE49-F238E27FC236}">
                <a16:creationId xmlns:a16="http://schemas.microsoft.com/office/drawing/2014/main" xmlns="" id="{7F4E5731-45C6-4A4B-8650-C8BE08839EB4}"/>
              </a:ext>
            </a:extLst>
          </p:cNvPr>
          <p:cNvSpPr/>
          <p:nvPr/>
        </p:nvSpPr>
        <p:spPr>
          <a:xfrm>
            <a:off x="4716463" y="2276475"/>
            <a:ext cx="71437" cy="7302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250" name="Овал 249">
            <a:extLst>
              <a:ext uri="{FF2B5EF4-FFF2-40B4-BE49-F238E27FC236}">
                <a16:creationId xmlns:a16="http://schemas.microsoft.com/office/drawing/2014/main" xmlns="" id="{06F90D17-ED30-44BE-B903-88368BF97D6A}"/>
              </a:ext>
            </a:extLst>
          </p:cNvPr>
          <p:cNvSpPr/>
          <p:nvPr/>
        </p:nvSpPr>
        <p:spPr>
          <a:xfrm>
            <a:off x="2411413" y="2060575"/>
            <a:ext cx="73025" cy="7302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251" name="Овал 250">
            <a:extLst>
              <a:ext uri="{FF2B5EF4-FFF2-40B4-BE49-F238E27FC236}">
                <a16:creationId xmlns:a16="http://schemas.microsoft.com/office/drawing/2014/main" xmlns="" id="{C27C9C19-D865-4429-91AE-AAE8D490E78B}"/>
              </a:ext>
            </a:extLst>
          </p:cNvPr>
          <p:cNvSpPr/>
          <p:nvPr/>
        </p:nvSpPr>
        <p:spPr>
          <a:xfrm>
            <a:off x="1908175" y="2997200"/>
            <a:ext cx="431800" cy="144463"/>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256" name="Овал 255">
            <a:extLst>
              <a:ext uri="{FF2B5EF4-FFF2-40B4-BE49-F238E27FC236}">
                <a16:creationId xmlns:a16="http://schemas.microsoft.com/office/drawing/2014/main" xmlns="" id="{A715C8DD-6F96-4063-AD24-67734C1DF4F2}"/>
              </a:ext>
            </a:extLst>
          </p:cNvPr>
          <p:cNvSpPr/>
          <p:nvPr/>
        </p:nvSpPr>
        <p:spPr>
          <a:xfrm>
            <a:off x="4211638" y="2997200"/>
            <a:ext cx="431800" cy="144463"/>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261" name="Овал 260">
            <a:extLst>
              <a:ext uri="{FF2B5EF4-FFF2-40B4-BE49-F238E27FC236}">
                <a16:creationId xmlns:a16="http://schemas.microsoft.com/office/drawing/2014/main" xmlns="" id="{1E76831B-98B9-43D0-BC4A-C3894556DA9C}"/>
              </a:ext>
            </a:extLst>
          </p:cNvPr>
          <p:cNvSpPr/>
          <p:nvPr/>
        </p:nvSpPr>
        <p:spPr>
          <a:xfrm>
            <a:off x="6516688" y="2133600"/>
            <a:ext cx="431800" cy="142875"/>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262" name="Овал 261">
            <a:extLst>
              <a:ext uri="{FF2B5EF4-FFF2-40B4-BE49-F238E27FC236}">
                <a16:creationId xmlns:a16="http://schemas.microsoft.com/office/drawing/2014/main" xmlns="" id="{E1CDE20C-1C3A-414E-9C3E-651B39CE7ED3}"/>
              </a:ext>
            </a:extLst>
          </p:cNvPr>
          <p:cNvSpPr/>
          <p:nvPr/>
        </p:nvSpPr>
        <p:spPr>
          <a:xfrm>
            <a:off x="6516688" y="2133600"/>
            <a:ext cx="431800" cy="142875"/>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263" name="Овал 262">
            <a:extLst>
              <a:ext uri="{FF2B5EF4-FFF2-40B4-BE49-F238E27FC236}">
                <a16:creationId xmlns:a16="http://schemas.microsoft.com/office/drawing/2014/main" xmlns="" id="{68965975-1BD8-4741-BF64-1E04127F68D4}"/>
              </a:ext>
            </a:extLst>
          </p:cNvPr>
          <p:cNvSpPr/>
          <p:nvPr/>
        </p:nvSpPr>
        <p:spPr>
          <a:xfrm>
            <a:off x="6372225" y="2060575"/>
            <a:ext cx="71438" cy="7302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264" name="Овал 263">
            <a:extLst>
              <a:ext uri="{FF2B5EF4-FFF2-40B4-BE49-F238E27FC236}">
                <a16:creationId xmlns:a16="http://schemas.microsoft.com/office/drawing/2014/main" xmlns="" id="{06E3879C-B29C-4A29-9E30-4473C331644E}"/>
              </a:ext>
            </a:extLst>
          </p:cNvPr>
          <p:cNvSpPr/>
          <p:nvPr/>
        </p:nvSpPr>
        <p:spPr>
          <a:xfrm>
            <a:off x="6372225" y="2276475"/>
            <a:ext cx="71438" cy="7302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265" name="Овал 264">
            <a:extLst>
              <a:ext uri="{FF2B5EF4-FFF2-40B4-BE49-F238E27FC236}">
                <a16:creationId xmlns:a16="http://schemas.microsoft.com/office/drawing/2014/main" xmlns="" id="{AEB4CB7D-51BF-4969-90F0-C51BC4B3F156}"/>
              </a:ext>
            </a:extLst>
          </p:cNvPr>
          <p:cNvSpPr/>
          <p:nvPr/>
        </p:nvSpPr>
        <p:spPr>
          <a:xfrm>
            <a:off x="7019925" y="2060575"/>
            <a:ext cx="73025" cy="7302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266" name="Овал 265">
            <a:extLst>
              <a:ext uri="{FF2B5EF4-FFF2-40B4-BE49-F238E27FC236}">
                <a16:creationId xmlns:a16="http://schemas.microsoft.com/office/drawing/2014/main" xmlns="" id="{4FA87B3B-2C88-4AFC-B636-FA6944BD245A}"/>
              </a:ext>
            </a:extLst>
          </p:cNvPr>
          <p:cNvSpPr/>
          <p:nvPr/>
        </p:nvSpPr>
        <p:spPr>
          <a:xfrm>
            <a:off x="7019925" y="2276475"/>
            <a:ext cx="73025" cy="7302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267" name="Овал 266">
            <a:extLst>
              <a:ext uri="{FF2B5EF4-FFF2-40B4-BE49-F238E27FC236}">
                <a16:creationId xmlns:a16="http://schemas.microsoft.com/office/drawing/2014/main" xmlns="" id="{5AC3041A-8C87-4173-B91D-3560222CEC26}"/>
              </a:ext>
            </a:extLst>
          </p:cNvPr>
          <p:cNvSpPr/>
          <p:nvPr/>
        </p:nvSpPr>
        <p:spPr>
          <a:xfrm>
            <a:off x="6516688" y="2997200"/>
            <a:ext cx="431800" cy="144463"/>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268" name="Овал 267">
            <a:extLst>
              <a:ext uri="{FF2B5EF4-FFF2-40B4-BE49-F238E27FC236}">
                <a16:creationId xmlns:a16="http://schemas.microsoft.com/office/drawing/2014/main" xmlns="" id="{40E1D001-411A-4D71-8E04-8A39BB95AAA5}"/>
              </a:ext>
            </a:extLst>
          </p:cNvPr>
          <p:cNvSpPr/>
          <p:nvPr/>
        </p:nvSpPr>
        <p:spPr>
          <a:xfrm>
            <a:off x="6516688" y="2997200"/>
            <a:ext cx="431800" cy="144463"/>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269" name="Овал 268">
            <a:extLst>
              <a:ext uri="{FF2B5EF4-FFF2-40B4-BE49-F238E27FC236}">
                <a16:creationId xmlns:a16="http://schemas.microsoft.com/office/drawing/2014/main" xmlns="" id="{18A4F3CC-392C-4E8A-8137-26527D7B6F1D}"/>
              </a:ext>
            </a:extLst>
          </p:cNvPr>
          <p:cNvSpPr/>
          <p:nvPr/>
        </p:nvSpPr>
        <p:spPr>
          <a:xfrm>
            <a:off x="6516688" y="2997200"/>
            <a:ext cx="431800" cy="144463"/>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274" name="Овал 273">
            <a:extLst>
              <a:ext uri="{FF2B5EF4-FFF2-40B4-BE49-F238E27FC236}">
                <a16:creationId xmlns:a16="http://schemas.microsoft.com/office/drawing/2014/main" xmlns="" id="{0F9E9EA2-684D-4EA3-B89F-3F03F31A3A70}"/>
              </a:ext>
            </a:extLst>
          </p:cNvPr>
          <p:cNvSpPr/>
          <p:nvPr/>
        </p:nvSpPr>
        <p:spPr>
          <a:xfrm>
            <a:off x="6516688" y="3860800"/>
            <a:ext cx="431800" cy="144463"/>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275" name="Овал 274">
            <a:extLst>
              <a:ext uri="{FF2B5EF4-FFF2-40B4-BE49-F238E27FC236}">
                <a16:creationId xmlns:a16="http://schemas.microsoft.com/office/drawing/2014/main" xmlns="" id="{975B7600-9E73-488E-B530-29A7BA5C43FC}"/>
              </a:ext>
            </a:extLst>
          </p:cNvPr>
          <p:cNvSpPr/>
          <p:nvPr/>
        </p:nvSpPr>
        <p:spPr>
          <a:xfrm>
            <a:off x="6516688" y="3860800"/>
            <a:ext cx="431800" cy="144463"/>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276" name="Овал 275">
            <a:extLst>
              <a:ext uri="{FF2B5EF4-FFF2-40B4-BE49-F238E27FC236}">
                <a16:creationId xmlns:a16="http://schemas.microsoft.com/office/drawing/2014/main" xmlns="" id="{E4ACBD3D-F317-42B2-948C-4008D77AA217}"/>
              </a:ext>
            </a:extLst>
          </p:cNvPr>
          <p:cNvSpPr/>
          <p:nvPr/>
        </p:nvSpPr>
        <p:spPr>
          <a:xfrm>
            <a:off x="6516688" y="3860800"/>
            <a:ext cx="431800" cy="144463"/>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277" name="Овал 276">
            <a:extLst>
              <a:ext uri="{FF2B5EF4-FFF2-40B4-BE49-F238E27FC236}">
                <a16:creationId xmlns:a16="http://schemas.microsoft.com/office/drawing/2014/main" xmlns="" id="{C4E92612-500E-4964-A5D8-463291716A40}"/>
              </a:ext>
            </a:extLst>
          </p:cNvPr>
          <p:cNvSpPr/>
          <p:nvPr/>
        </p:nvSpPr>
        <p:spPr>
          <a:xfrm>
            <a:off x="6516688" y="3860800"/>
            <a:ext cx="431800" cy="144463"/>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278" name="Овал 277">
            <a:extLst>
              <a:ext uri="{FF2B5EF4-FFF2-40B4-BE49-F238E27FC236}">
                <a16:creationId xmlns:a16="http://schemas.microsoft.com/office/drawing/2014/main" xmlns="" id="{F9127330-6CC1-4406-A3F5-D0ED9B676882}"/>
              </a:ext>
            </a:extLst>
          </p:cNvPr>
          <p:cNvSpPr/>
          <p:nvPr/>
        </p:nvSpPr>
        <p:spPr>
          <a:xfrm>
            <a:off x="6516688" y="3860800"/>
            <a:ext cx="431800" cy="144463"/>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279" name="Овал 278">
            <a:extLst>
              <a:ext uri="{FF2B5EF4-FFF2-40B4-BE49-F238E27FC236}">
                <a16:creationId xmlns:a16="http://schemas.microsoft.com/office/drawing/2014/main" xmlns="" id="{6BCDF52C-2368-41B8-8AAA-A93C7E275AEE}"/>
              </a:ext>
            </a:extLst>
          </p:cNvPr>
          <p:cNvSpPr/>
          <p:nvPr/>
        </p:nvSpPr>
        <p:spPr>
          <a:xfrm>
            <a:off x="6372225" y="3789363"/>
            <a:ext cx="71438" cy="7143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280" name="Овал 279">
            <a:extLst>
              <a:ext uri="{FF2B5EF4-FFF2-40B4-BE49-F238E27FC236}">
                <a16:creationId xmlns:a16="http://schemas.microsoft.com/office/drawing/2014/main" xmlns="" id="{25E978BB-381A-4BAD-955C-915464C834D0}"/>
              </a:ext>
            </a:extLst>
          </p:cNvPr>
          <p:cNvSpPr/>
          <p:nvPr/>
        </p:nvSpPr>
        <p:spPr>
          <a:xfrm>
            <a:off x="6372225" y="4005263"/>
            <a:ext cx="71438" cy="7143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281" name="Овал 280">
            <a:extLst>
              <a:ext uri="{FF2B5EF4-FFF2-40B4-BE49-F238E27FC236}">
                <a16:creationId xmlns:a16="http://schemas.microsoft.com/office/drawing/2014/main" xmlns="" id="{374B7B83-1FE2-4960-A385-01653D103CB8}"/>
              </a:ext>
            </a:extLst>
          </p:cNvPr>
          <p:cNvSpPr/>
          <p:nvPr/>
        </p:nvSpPr>
        <p:spPr>
          <a:xfrm>
            <a:off x="7019925" y="3789363"/>
            <a:ext cx="73025" cy="7143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282" name="Овал 281">
            <a:extLst>
              <a:ext uri="{FF2B5EF4-FFF2-40B4-BE49-F238E27FC236}">
                <a16:creationId xmlns:a16="http://schemas.microsoft.com/office/drawing/2014/main" xmlns="" id="{D7849B42-12CB-44D8-ACDD-074DEC96FE46}"/>
              </a:ext>
            </a:extLst>
          </p:cNvPr>
          <p:cNvSpPr/>
          <p:nvPr/>
        </p:nvSpPr>
        <p:spPr>
          <a:xfrm>
            <a:off x="7019925" y="4005263"/>
            <a:ext cx="73025" cy="7143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283" name="Овал 282">
            <a:extLst>
              <a:ext uri="{FF2B5EF4-FFF2-40B4-BE49-F238E27FC236}">
                <a16:creationId xmlns:a16="http://schemas.microsoft.com/office/drawing/2014/main" xmlns="" id="{98DE2629-729B-4186-926D-3DB41AA5F0D8}"/>
              </a:ext>
            </a:extLst>
          </p:cNvPr>
          <p:cNvSpPr/>
          <p:nvPr/>
        </p:nvSpPr>
        <p:spPr>
          <a:xfrm>
            <a:off x="4211638" y="3860800"/>
            <a:ext cx="431800" cy="144463"/>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284" name="Овал 283">
            <a:extLst>
              <a:ext uri="{FF2B5EF4-FFF2-40B4-BE49-F238E27FC236}">
                <a16:creationId xmlns:a16="http://schemas.microsoft.com/office/drawing/2014/main" xmlns="" id="{5141BF45-314D-431E-847B-B39D11E374E3}"/>
              </a:ext>
            </a:extLst>
          </p:cNvPr>
          <p:cNvSpPr/>
          <p:nvPr/>
        </p:nvSpPr>
        <p:spPr>
          <a:xfrm>
            <a:off x="4211638" y="3860800"/>
            <a:ext cx="431800" cy="144463"/>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285" name="Овал 284">
            <a:extLst>
              <a:ext uri="{FF2B5EF4-FFF2-40B4-BE49-F238E27FC236}">
                <a16:creationId xmlns:a16="http://schemas.microsoft.com/office/drawing/2014/main" xmlns="" id="{4BB031F9-84E3-4E04-9AA0-4ED1E511B88A}"/>
              </a:ext>
            </a:extLst>
          </p:cNvPr>
          <p:cNvSpPr/>
          <p:nvPr/>
        </p:nvSpPr>
        <p:spPr>
          <a:xfrm>
            <a:off x="4067175" y="3789363"/>
            <a:ext cx="73025" cy="7143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286" name="Овал 285">
            <a:extLst>
              <a:ext uri="{FF2B5EF4-FFF2-40B4-BE49-F238E27FC236}">
                <a16:creationId xmlns:a16="http://schemas.microsoft.com/office/drawing/2014/main" xmlns="" id="{FC314F2F-EFD2-47E8-8957-14D3118D8721}"/>
              </a:ext>
            </a:extLst>
          </p:cNvPr>
          <p:cNvSpPr/>
          <p:nvPr/>
        </p:nvSpPr>
        <p:spPr>
          <a:xfrm>
            <a:off x="4067175" y="4005263"/>
            <a:ext cx="73025" cy="7143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287" name="Овал 286">
            <a:extLst>
              <a:ext uri="{FF2B5EF4-FFF2-40B4-BE49-F238E27FC236}">
                <a16:creationId xmlns:a16="http://schemas.microsoft.com/office/drawing/2014/main" xmlns="" id="{50F7B129-491E-4D1E-9F40-E63E5FE98E0C}"/>
              </a:ext>
            </a:extLst>
          </p:cNvPr>
          <p:cNvSpPr/>
          <p:nvPr/>
        </p:nvSpPr>
        <p:spPr>
          <a:xfrm>
            <a:off x="4716463" y="3789363"/>
            <a:ext cx="71437" cy="7143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288" name="Овал 287">
            <a:extLst>
              <a:ext uri="{FF2B5EF4-FFF2-40B4-BE49-F238E27FC236}">
                <a16:creationId xmlns:a16="http://schemas.microsoft.com/office/drawing/2014/main" xmlns="" id="{AFD6F052-B13B-4948-8E4D-6163D039B54C}"/>
              </a:ext>
            </a:extLst>
          </p:cNvPr>
          <p:cNvSpPr/>
          <p:nvPr/>
        </p:nvSpPr>
        <p:spPr>
          <a:xfrm>
            <a:off x="4716463" y="4005263"/>
            <a:ext cx="71437" cy="7143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289" name="Овал 288">
            <a:extLst>
              <a:ext uri="{FF2B5EF4-FFF2-40B4-BE49-F238E27FC236}">
                <a16:creationId xmlns:a16="http://schemas.microsoft.com/office/drawing/2014/main" xmlns="" id="{FA5642F9-ADB3-416A-BCAE-A7EC74B8FA28}"/>
              </a:ext>
            </a:extLst>
          </p:cNvPr>
          <p:cNvSpPr/>
          <p:nvPr/>
        </p:nvSpPr>
        <p:spPr>
          <a:xfrm>
            <a:off x="1908175" y="3860800"/>
            <a:ext cx="431800" cy="144463"/>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290" name="Овал 289">
            <a:extLst>
              <a:ext uri="{FF2B5EF4-FFF2-40B4-BE49-F238E27FC236}">
                <a16:creationId xmlns:a16="http://schemas.microsoft.com/office/drawing/2014/main" xmlns="" id="{2AE3B834-034D-4F77-A4BC-5664D8B49AA2}"/>
              </a:ext>
            </a:extLst>
          </p:cNvPr>
          <p:cNvSpPr/>
          <p:nvPr/>
        </p:nvSpPr>
        <p:spPr>
          <a:xfrm>
            <a:off x="1908175" y="3860800"/>
            <a:ext cx="431800" cy="144463"/>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291" name="Овал 290">
            <a:extLst>
              <a:ext uri="{FF2B5EF4-FFF2-40B4-BE49-F238E27FC236}">
                <a16:creationId xmlns:a16="http://schemas.microsoft.com/office/drawing/2014/main" xmlns="" id="{68EB41DF-D11A-4860-971F-7850161372CB}"/>
              </a:ext>
            </a:extLst>
          </p:cNvPr>
          <p:cNvSpPr/>
          <p:nvPr/>
        </p:nvSpPr>
        <p:spPr>
          <a:xfrm>
            <a:off x="1763713" y="3789363"/>
            <a:ext cx="71437" cy="7143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292" name="Овал 291">
            <a:extLst>
              <a:ext uri="{FF2B5EF4-FFF2-40B4-BE49-F238E27FC236}">
                <a16:creationId xmlns:a16="http://schemas.microsoft.com/office/drawing/2014/main" xmlns="" id="{39E65FCA-6A49-4319-8B7E-9AB1CACE280B}"/>
              </a:ext>
            </a:extLst>
          </p:cNvPr>
          <p:cNvSpPr/>
          <p:nvPr/>
        </p:nvSpPr>
        <p:spPr>
          <a:xfrm>
            <a:off x="1763713" y="4005263"/>
            <a:ext cx="71437" cy="7143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293" name="Овал 292">
            <a:extLst>
              <a:ext uri="{FF2B5EF4-FFF2-40B4-BE49-F238E27FC236}">
                <a16:creationId xmlns:a16="http://schemas.microsoft.com/office/drawing/2014/main" xmlns="" id="{55CCB4CE-5F65-44A5-AF19-755008A9B0BC}"/>
              </a:ext>
            </a:extLst>
          </p:cNvPr>
          <p:cNvSpPr/>
          <p:nvPr/>
        </p:nvSpPr>
        <p:spPr>
          <a:xfrm>
            <a:off x="2411413" y="3789363"/>
            <a:ext cx="73025" cy="7143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294" name="Овал 293">
            <a:extLst>
              <a:ext uri="{FF2B5EF4-FFF2-40B4-BE49-F238E27FC236}">
                <a16:creationId xmlns:a16="http://schemas.microsoft.com/office/drawing/2014/main" xmlns="" id="{36A66D34-EB71-45BA-8316-68773E769D0F}"/>
              </a:ext>
            </a:extLst>
          </p:cNvPr>
          <p:cNvSpPr/>
          <p:nvPr/>
        </p:nvSpPr>
        <p:spPr>
          <a:xfrm>
            <a:off x="2411413" y="4005263"/>
            <a:ext cx="73025" cy="7143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295" name="Овал 294">
            <a:extLst>
              <a:ext uri="{FF2B5EF4-FFF2-40B4-BE49-F238E27FC236}">
                <a16:creationId xmlns:a16="http://schemas.microsoft.com/office/drawing/2014/main" xmlns="" id="{E1800C5C-D1E3-4B65-88B1-15AE9ECE40AC}"/>
              </a:ext>
            </a:extLst>
          </p:cNvPr>
          <p:cNvSpPr/>
          <p:nvPr/>
        </p:nvSpPr>
        <p:spPr>
          <a:xfrm>
            <a:off x="6516688" y="5589588"/>
            <a:ext cx="431800" cy="142875"/>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296" name="Овал 295">
            <a:extLst>
              <a:ext uri="{FF2B5EF4-FFF2-40B4-BE49-F238E27FC236}">
                <a16:creationId xmlns:a16="http://schemas.microsoft.com/office/drawing/2014/main" xmlns="" id="{09EF6C50-228F-4067-A065-61F501DFF777}"/>
              </a:ext>
            </a:extLst>
          </p:cNvPr>
          <p:cNvSpPr/>
          <p:nvPr/>
        </p:nvSpPr>
        <p:spPr>
          <a:xfrm>
            <a:off x="6516688" y="5589588"/>
            <a:ext cx="431800" cy="142875"/>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297" name="Овал 296">
            <a:extLst>
              <a:ext uri="{FF2B5EF4-FFF2-40B4-BE49-F238E27FC236}">
                <a16:creationId xmlns:a16="http://schemas.microsoft.com/office/drawing/2014/main" xmlns="" id="{9996C1A4-ABE7-4D14-AFDA-D0E0FC345797}"/>
              </a:ext>
            </a:extLst>
          </p:cNvPr>
          <p:cNvSpPr/>
          <p:nvPr/>
        </p:nvSpPr>
        <p:spPr>
          <a:xfrm>
            <a:off x="6516688" y="5589588"/>
            <a:ext cx="431800" cy="142875"/>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298" name="Овал 297">
            <a:extLst>
              <a:ext uri="{FF2B5EF4-FFF2-40B4-BE49-F238E27FC236}">
                <a16:creationId xmlns:a16="http://schemas.microsoft.com/office/drawing/2014/main" xmlns="" id="{39C05A59-CD7F-4CE7-9AB0-D27CFC251B66}"/>
              </a:ext>
            </a:extLst>
          </p:cNvPr>
          <p:cNvSpPr/>
          <p:nvPr/>
        </p:nvSpPr>
        <p:spPr>
          <a:xfrm>
            <a:off x="6516688" y="5589588"/>
            <a:ext cx="431800" cy="142875"/>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299" name="Овал 298">
            <a:extLst>
              <a:ext uri="{FF2B5EF4-FFF2-40B4-BE49-F238E27FC236}">
                <a16:creationId xmlns:a16="http://schemas.microsoft.com/office/drawing/2014/main" xmlns="" id="{E194F827-2436-4AC3-8E5F-D815EA7EF8EA}"/>
              </a:ext>
            </a:extLst>
          </p:cNvPr>
          <p:cNvSpPr/>
          <p:nvPr/>
        </p:nvSpPr>
        <p:spPr>
          <a:xfrm>
            <a:off x="6516688" y="5589588"/>
            <a:ext cx="431800" cy="142875"/>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300" name="Овал 299">
            <a:extLst>
              <a:ext uri="{FF2B5EF4-FFF2-40B4-BE49-F238E27FC236}">
                <a16:creationId xmlns:a16="http://schemas.microsoft.com/office/drawing/2014/main" xmlns="" id="{8C00B6A8-BD03-4674-AF9F-BE735E956B64}"/>
              </a:ext>
            </a:extLst>
          </p:cNvPr>
          <p:cNvSpPr/>
          <p:nvPr/>
        </p:nvSpPr>
        <p:spPr>
          <a:xfrm>
            <a:off x="6516688" y="5589588"/>
            <a:ext cx="431800" cy="142875"/>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301" name="Овал 300">
            <a:extLst>
              <a:ext uri="{FF2B5EF4-FFF2-40B4-BE49-F238E27FC236}">
                <a16:creationId xmlns:a16="http://schemas.microsoft.com/office/drawing/2014/main" xmlns="" id="{C19CA9FE-D564-4FFB-B6C1-A1B4F03B9935}"/>
              </a:ext>
            </a:extLst>
          </p:cNvPr>
          <p:cNvSpPr/>
          <p:nvPr/>
        </p:nvSpPr>
        <p:spPr>
          <a:xfrm>
            <a:off x="6516688" y="5589588"/>
            <a:ext cx="431800" cy="142875"/>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302" name="Овал 301">
            <a:extLst>
              <a:ext uri="{FF2B5EF4-FFF2-40B4-BE49-F238E27FC236}">
                <a16:creationId xmlns:a16="http://schemas.microsoft.com/office/drawing/2014/main" xmlns="" id="{3136B1DA-6E2E-495D-85D6-18A3E4B597F2}"/>
              </a:ext>
            </a:extLst>
          </p:cNvPr>
          <p:cNvSpPr/>
          <p:nvPr/>
        </p:nvSpPr>
        <p:spPr>
          <a:xfrm>
            <a:off x="6372225" y="5516563"/>
            <a:ext cx="71438" cy="7302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303" name="Овал 302">
            <a:extLst>
              <a:ext uri="{FF2B5EF4-FFF2-40B4-BE49-F238E27FC236}">
                <a16:creationId xmlns:a16="http://schemas.microsoft.com/office/drawing/2014/main" xmlns="" id="{BA75D7C1-597C-4E63-9177-4F57E8EC5228}"/>
              </a:ext>
            </a:extLst>
          </p:cNvPr>
          <p:cNvSpPr/>
          <p:nvPr/>
        </p:nvSpPr>
        <p:spPr>
          <a:xfrm>
            <a:off x="6372225" y="5732463"/>
            <a:ext cx="71438" cy="7302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304" name="Овал 303">
            <a:extLst>
              <a:ext uri="{FF2B5EF4-FFF2-40B4-BE49-F238E27FC236}">
                <a16:creationId xmlns:a16="http://schemas.microsoft.com/office/drawing/2014/main" xmlns="" id="{3011390F-C000-4905-817C-335B0500C9BF}"/>
              </a:ext>
            </a:extLst>
          </p:cNvPr>
          <p:cNvSpPr/>
          <p:nvPr/>
        </p:nvSpPr>
        <p:spPr>
          <a:xfrm>
            <a:off x="7019925" y="5516563"/>
            <a:ext cx="73025" cy="7302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305" name="Овал 304">
            <a:extLst>
              <a:ext uri="{FF2B5EF4-FFF2-40B4-BE49-F238E27FC236}">
                <a16:creationId xmlns:a16="http://schemas.microsoft.com/office/drawing/2014/main" xmlns="" id="{BECD6D75-8AA3-48B7-933B-1CA35E9292F1}"/>
              </a:ext>
            </a:extLst>
          </p:cNvPr>
          <p:cNvSpPr/>
          <p:nvPr/>
        </p:nvSpPr>
        <p:spPr>
          <a:xfrm>
            <a:off x="7019925" y="5732463"/>
            <a:ext cx="73025" cy="7302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306" name="Овал 305">
            <a:extLst>
              <a:ext uri="{FF2B5EF4-FFF2-40B4-BE49-F238E27FC236}">
                <a16:creationId xmlns:a16="http://schemas.microsoft.com/office/drawing/2014/main" xmlns="" id="{B033AF1F-7BB8-4080-9D65-B1CCB85D5BEF}"/>
              </a:ext>
            </a:extLst>
          </p:cNvPr>
          <p:cNvSpPr/>
          <p:nvPr/>
        </p:nvSpPr>
        <p:spPr>
          <a:xfrm>
            <a:off x="1908175" y="5589588"/>
            <a:ext cx="431800" cy="142875"/>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307" name="Овал 306">
            <a:extLst>
              <a:ext uri="{FF2B5EF4-FFF2-40B4-BE49-F238E27FC236}">
                <a16:creationId xmlns:a16="http://schemas.microsoft.com/office/drawing/2014/main" xmlns="" id="{B4CD2E40-3B8A-4B82-84E8-DD1F1E8A9A47}"/>
              </a:ext>
            </a:extLst>
          </p:cNvPr>
          <p:cNvSpPr/>
          <p:nvPr/>
        </p:nvSpPr>
        <p:spPr>
          <a:xfrm>
            <a:off x="1908175" y="5589588"/>
            <a:ext cx="431800" cy="142875"/>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308" name="Овал 307">
            <a:extLst>
              <a:ext uri="{FF2B5EF4-FFF2-40B4-BE49-F238E27FC236}">
                <a16:creationId xmlns:a16="http://schemas.microsoft.com/office/drawing/2014/main" xmlns="" id="{6EC4B8C7-2A07-4259-A4E2-E055A9600979}"/>
              </a:ext>
            </a:extLst>
          </p:cNvPr>
          <p:cNvSpPr/>
          <p:nvPr/>
        </p:nvSpPr>
        <p:spPr>
          <a:xfrm>
            <a:off x="1908175" y="5589588"/>
            <a:ext cx="431800" cy="142875"/>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309" name="Овал 308">
            <a:extLst>
              <a:ext uri="{FF2B5EF4-FFF2-40B4-BE49-F238E27FC236}">
                <a16:creationId xmlns:a16="http://schemas.microsoft.com/office/drawing/2014/main" xmlns="" id="{498DB4BF-CA9A-4571-B847-FC9D64DB3B31}"/>
              </a:ext>
            </a:extLst>
          </p:cNvPr>
          <p:cNvSpPr/>
          <p:nvPr/>
        </p:nvSpPr>
        <p:spPr>
          <a:xfrm>
            <a:off x="1908175" y="5589588"/>
            <a:ext cx="431800" cy="142875"/>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310" name="Овал 309">
            <a:extLst>
              <a:ext uri="{FF2B5EF4-FFF2-40B4-BE49-F238E27FC236}">
                <a16:creationId xmlns:a16="http://schemas.microsoft.com/office/drawing/2014/main" xmlns="" id="{482BFC63-03E4-4423-8B34-7E5C67D23CFF}"/>
              </a:ext>
            </a:extLst>
          </p:cNvPr>
          <p:cNvSpPr/>
          <p:nvPr/>
        </p:nvSpPr>
        <p:spPr>
          <a:xfrm>
            <a:off x="1763713" y="5516563"/>
            <a:ext cx="71437" cy="7302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311" name="Овал 310">
            <a:extLst>
              <a:ext uri="{FF2B5EF4-FFF2-40B4-BE49-F238E27FC236}">
                <a16:creationId xmlns:a16="http://schemas.microsoft.com/office/drawing/2014/main" xmlns="" id="{9F3074FA-292A-40D4-BD2C-6AE6CA836CD1}"/>
              </a:ext>
            </a:extLst>
          </p:cNvPr>
          <p:cNvSpPr/>
          <p:nvPr/>
        </p:nvSpPr>
        <p:spPr>
          <a:xfrm>
            <a:off x="1763713" y="5732463"/>
            <a:ext cx="71437" cy="7302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312" name="Овал 311">
            <a:extLst>
              <a:ext uri="{FF2B5EF4-FFF2-40B4-BE49-F238E27FC236}">
                <a16:creationId xmlns:a16="http://schemas.microsoft.com/office/drawing/2014/main" xmlns="" id="{DFC0DD6D-3744-444F-8DA5-59C6F8A72D61}"/>
              </a:ext>
            </a:extLst>
          </p:cNvPr>
          <p:cNvSpPr/>
          <p:nvPr/>
        </p:nvSpPr>
        <p:spPr>
          <a:xfrm>
            <a:off x="2411413" y="5516563"/>
            <a:ext cx="73025" cy="7302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313" name="Овал 312">
            <a:extLst>
              <a:ext uri="{FF2B5EF4-FFF2-40B4-BE49-F238E27FC236}">
                <a16:creationId xmlns:a16="http://schemas.microsoft.com/office/drawing/2014/main" xmlns="" id="{8FED0CDC-D3E0-4BA5-81ED-4B33BCCB636D}"/>
              </a:ext>
            </a:extLst>
          </p:cNvPr>
          <p:cNvSpPr/>
          <p:nvPr/>
        </p:nvSpPr>
        <p:spPr>
          <a:xfrm>
            <a:off x="2411413" y="5732463"/>
            <a:ext cx="73025" cy="7302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cxnSp>
        <p:nvCxnSpPr>
          <p:cNvPr id="315" name="Прямая соединительная линия 314">
            <a:extLst>
              <a:ext uri="{FF2B5EF4-FFF2-40B4-BE49-F238E27FC236}">
                <a16:creationId xmlns:a16="http://schemas.microsoft.com/office/drawing/2014/main" xmlns="" id="{F0BC317C-9FE2-4E29-A8EF-81B4056EA3E2}"/>
              </a:ext>
            </a:extLst>
          </p:cNvPr>
          <p:cNvCxnSpPr/>
          <p:nvPr/>
        </p:nvCxnSpPr>
        <p:spPr>
          <a:xfrm flipV="1">
            <a:off x="2124075" y="1628775"/>
            <a:ext cx="0" cy="45370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6" name="Прямая соединительная линия 315">
            <a:extLst>
              <a:ext uri="{FF2B5EF4-FFF2-40B4-BE49-F238E27FC236}">
                <a16:creationId xmlns:a16="http://schemas.microsoft.com/office/drawing/2014/main" xmlns="" id="{6E49E525-9EC4-48C4-8AE9-3DF7A5FEB136}"/>
              </a:ext>
            </a:extLst>
          </p:cNvPr>
          <p:cNvCxnSpPr/>
          <p:nvPr/>
        </p:nvCxnSpPr>
        <p:spPr>
          <a:xfrm flipV="1">
            <a:off x="3276600" y="1628775"/>
            <a:ext cx="0" cy="79216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7" name="Прямая соединительная линия 316">
            <a:extLst>
              <a:ext uri="{FF2B5EF4-FFF2-40B4-BE49-F238E27FC236}">
                <a16:creationId xmlns:a16="http://schemas.microsoft.com/office/drawing/2014/main" xmlns="" id="{07345899-7C85-45A3-90AF-E6D0E2DD646C}"/>
              </a:ext>
            </a:extLst>
          </p:cNvPr>
          <p:cNvCxnSpPr/>
          <p:nvPr/>
        </p:nvCxnSpPr>
        <p:spPr>
          <a:xfrm flipV="1">
            <a:off x="4427538" y="1628775"/>
            <a:ext cx="0" cy="79216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8" name="Прямая соединительная линия 317">
            <a:extLst>
              <a:ext uri="{FF2B5EF4-FFF2-40B4-BE49-F238E27FC236}">
                <a16:creationId xmlns:a16="http://schemas.microsoft.com/office/drawing/2014/main" xmlns="" id="{ACF85148-76CB-4087-882B-A27568A40C9F}"/>
              </a:ext>
            </a:extLst>
          </p:cNvPr>
          <p:cNvCxnSpPr/>
          <p:nvPr/>
        </p:nvCxnSpPr>
        <p:spPr>
          <a:xfrm flipV="1">
            <a:off x="5580063" y="1628775"/>
            <a:ext cx="0" cy="79216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9" name="Прямая соединительная линия 318">
            <a:extLst>
              <a:ext uri="{FF2B5EF4-FFF2-40B4-BE49-F238E27FC236}">
                <a16:creationId xmlns:a16="http://schemas.microsoft.com/office/drawing/2014/main" xmlns="" id="{8E760120-3B24-4A35-A877-F808501F400A}"/>
              </a:ext>
            </a:extLst>
          </p:cNvPr>
          <p:cNvCxnSpPr/>
          <p:nvPr/>
        </p:nvCxnSpPr>
        <p:spPr>
          <a:xfrm flipV="1">
            <a:off x="6732588" y="1628775"/>
            <a:ext cx="0" cy="79216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29" name="Овал 328">
            <a:extLst>
              <a:ext uri="{FF2B5EF4-FFF2-40B4-BE49-F238E27FC236}">
                <a16:creationId xmlns:a16="http://schemas.microsoft.com/office/drawing/2014/main" xmlns="" id="{38009700-B62E-4E1B-83FA-10C67DB204E5}"/>
              </a:ext>
            </a:extLst>
          </p:cNvPr>
          <p:cNvSpPr/>
          <p:nvPr/>
        </p:nvSpPr>
        <p:spPr>
          <a:xfrm>
            <a:off x="4211638" y="5589588"/>
            <a:ext cx="431800" cy="142875"/>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330" name="Овал 329">
            <a:extLst>
              <a:ext uri="{FF2B5EF4-FFF2-40B4-BE49-F238E27FC236}">
                <a16:creationId xmlns:a16="http://schemas.microsoft.com/office/drawing/2014/main" xmlns="" id="{45A826BD-3A1E-418C-8F92-C27EE8EE8C07}"/>
              </a:ext>
            </a:extLst>
          </p:cNvPr>
          <p:cNvSpPr/>
          <p:nvPr/>
        </p:nvSpPr>
        <p:spPr>
          <a:xfrm>
            <a:off x="4211638" y="5589588"/>
            <a:ext cx="431800" cy="142875"/>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331" name="Овал 330">
            <a:extLst>
              <a:ext uri="{FF2B5EF4-FFF2-40B4-BE49-F238E27FC236}">
                <a16:creationId xmlns:a16="http://schemas.microsoft.com/office/drawing/2014/main" xmlns="" id="{B01C5926-762D-40C0-830D-7FCB28F14473}"/>
              </a:ext>
            </a:extLst>
          </p:cNvPr>
          <p:cNvSpPr/>
          <p:nvPr/>
        </p:nvSpPr>
        <p:spPr>
          <a:xfrm>
            <a:off x="4211638" y="5589588"/>
            <a:ext cx="431800" cy="142875"/>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332" name="Овал 331">
            <a:extLst>
              <a:ext uri="{FF2B5EF4-FFF2-40B4-BE49-F238E27FC236}">
                <a16:creationId xmlns:a16="http://schemas.microsoft.com/office/drawing/2014/main" xmlns="" id="{C2875FA1-A0E4-4470-A96F-EE45F0C93A0F}"/>
              </a:ext>
            </a:extLst>
          </p:cNvPr>
          <p:cNvSpPr/>
          <p:nvPr/>
        </p:nvSpPr>
        <p:spPr>
          <a:xfrm>
            <a:off x="4211638" y="5589588"/>
            <a:ext cx="431800" cy="142875"/>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333" name="Овал 332">
            <a:extLst>
              <a:ext uri="{FF2B5EF4-FFF2-40B4-BE49-F238E27FC236}">
                <a16:creationId xmlns:a16="http://schemas.microsoft.com/office/drawing/2014/main" xmlns="" id="{B7D2A20F-BD7A-460C-89B6-367368348DFB}"/>
              </a:ext>
            </a:extLst>
          </p:cNvPr>
          <p:cNvSpPr/>
          <p:nvPr/>
        </p:nvSpPr>
        <p:spPr>
          <a:xfrm>
            <a:off x="4211638" y="5589588"/>
            <a:ext cx="431800" cy="142875"/>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334" name="Овал 333">
            <a:extLst>
              <a:ext uri="{FF2B5EF4-FFF2-40B4-BE49-F238E27FC236}">
                <a16:creationId xmlns:a16="http://schemas.microsoft.com/office/drawing/2014/main" xmlns="" id="{F0A9F4D3-A2CF-4923-856F-B66BFA62BC32}"/>
              </a:ext>
            </a:extLst>
          </p:cNvPr>
          <p:cNvSpPr/>
          <p:nvPr/>
        </p:nvSpPr>
        <p:spPr>
          <a:xfrm>
            <a:off x="4067175" y="5516563"/>
            <a:ext cx="73025" cy="7302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335" name="Овал 334">
            <a:extLst>
              <a:ext uri="{FF2B5EF4-FFF2-40B4-BE49-F238E27FC236}">
                <a16:creationId xmlns:a16="http://schemas.microsoft.com/office/drawing/2014/main" xmlns="" id="{B4D59FB4-7F44-42A3-A237-29D30D7D8D01}"/>
              </a:ext>
            </a:extLst>
          </p:cNvPr>
          <p:cNvSpPr/>
          <p:nvPr/>
        </p:nvSpPr>
        <p:spPr>
          <a:xfrm>
            <a:off x="4067175" y="5732463"/>
            <a:ext cx="73025" cy="7302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336" name="Овал 335">
            <a:extLst>
              <a:ext uri="{FF2B5EF4-FFF2-40B4-BE49-F238E27FC236}">
                <a16:creationId xmlns:a16="http://schemas.microsoft.com/office/drawing/2014/main" xmlns="" id="{4FDDB8E6-D9CD-480B-AEE1-CEB5BC20EE85}"/>
              </a:ext>
            </a:extLst>
          </p:cNvPr>
          <p:cNvSpPr/>
          <p:nvPr/>
        </p:nvSpPr>
        <p:spPr>
          <a:xfrm>
            <a:off x="4716463" y="5516563"/>
            <a:ext cx="71437" cy="7302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337" name="Овал 336">
            <a:extLst>
              <a:ext uri="{FF2B5EF4-FFF2-40B4-BE49-F238E27FC236}">
                <a16:creationId xmlns:a16="http://schemas.microsoft.com/office/drawing/2014/main" xmlns="" id="{BCC15F7A-8921-41A9-8E35-6107CEEBB05E}"/>
              </a:ext>
            </a:extLst>
          </p:cNvPr>
          <p:cNvSpPr/>
          <p:nvPr/>
        </p:nvSpPr>
        <p:spPr>
          <a:xfrm>
            <a:off x="4716463" y="5732463"/>
            <a:ext cx="71437" cy="7302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cxnSp>
        <p:nvCxnSpPr>
          <p:cNvPr id="339" name="Прямая соединительная линия 338">
            <a:extLst>
              <a:ext uri="{FF2B5EF4-FFF2-40B4-BE49-F238E27FC236}">
                <a16:creationId xmlns:a16="http://schemas.microsoft.com/office/drawing/2014/main" xmlns="" id="{C404EAAF-7697-484D-AAF2-DE45D3C88F7A}"/>
              </a:ext>
            </a:extLst>
          </p:cNvPr>
          <p:cNvCxnSpPr/>
          <p:nvPr/>
        </p:nvCxnSpPr>
        <p:spPr>
          <a:xfrm>
            <a:off x="2124075" y="5373688"/>
            <a:ext cx="0" cy="8636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0" name="Прямая соединительная линия 339">
            <a:extLst>
              <a:ext uri="{FF2B5EF4-FFF2-40B4-BE49-F238E27FC236}">
                <a16:creationId xmlns:a16="http://schemas.microsoft.com/office/drawing/2014/main" xmlns="" id="{F8A8A04C-3433-4EC6-B1DC-75F2125A2477}"/>
              </a:ext>
            </a:extLst>
          </p:cNvPr>
          <p:cNvCxnSpPr/>
          <p:nvPr/>
        </p:nvCxnSpPr>
        <p:spPr>
          <a:xfrm>
            <a:off x="3276600" y="5373688"/>
            <a:ext cx="0" cy="8636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1" name="Прямая соединительная линия 340">
            <a:extLst>
              <a:ext uri="{FF2B5EF4-FFF2-40B4-BE49-F238E27FC236}">
                <a16:creationId xmlns:a16="http://schemas.microsoft.com/office/drawing/2014/main" xmlns="" id="{A02DCED7-C368-4689-B1E6-CBA4544A739E}"/>
              </a:ext>
            </a:extLst>
          </p:cNvPr>
          <p:cNvCxnSpPr/>
          <p:nvPr/>
        </p:nvCxnSpPr>
        <p:spPr>
          <a:xfrm>
            <a:off x="4427538" y="5373688"/>
            <a:ext cx="0" cy="8636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2" name="Прямая соединительная линия 341">
            <a:extLst>
              <a:ext uri="{FF2B5EF4-FFF2-40B4-BE49-F238E27FC236}">
                <a16:creationId xmlns:a16="http://schemas.microsoft.com/office/drawing/2014/main" xmlns="" id="{7526049A-0D37-4A40-896B-923670034C5F}"/>
              </a:ext>
            </a:extLst>
          </p:cNvPr>
          <p:cNvCxnSpPr/>
          <p:nvPr/>
        </p:nvCxnSpPr>
        <p:spPr>
          <a:xfrm>
            <a:off x="5580063" y="5373688"/>
            <a:ext cx="0" cy="8636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3" name="Прямая соединительная линия 342">
            <a:extLst>
              <a:ext uri="{FF2B5EF4-FFF2-40B4-BE49-F238E27FC236}">
                <a16:creationId xmlns:a16="http://schemas.microsoft.com/office/drawing/2014/main" xmlns="" id="{4C7075F1-C065-48C3-AE49-B233558B699C}"/>
              </a:ext>
            </a:extLst>
          </p:cNvPr>
          <p:cNvCxnSpPr/>
          <p:nvPr/>
        </p:nvCxnSpPr>
        <p:spPr>
          <a:xfrm>
            <a:off x="6732588" y="5373688"/>
            <a:ext cx="0" cy="8636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5701" name="TextBox 343">
            <a:extLst>
              <a:ext uri="{FF2B5EF4-FFF2-40B4-BE49-F238E27FC236}">
                <a16:creationId xmlns:a16="http://schemas.microsoft.com/office/drawing/2014/main" xmlns="" id="{B945231C-0ED8-4A44-9DC9-BAD83E3D0968}"/>
              </a:ext>
            </a:extLst>
          </p:cNvPr>
          <p:cNvSpPr txBox="1">
            <a:spLocks noChangeArrowheads="1"/>
          </p:cNvSpPr>
          <p:nvPr/>
        </p:nvSpPr>
        <p:spPr bwMode="auto">
          <a:xfrm>
            <a:off x="1908175" y="1268413"/>
            <a:ext cx="3683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ru-RU" sz="1800"/>
              <a:t>m</a:t>
            </a:r>
            <a:endParaRPr lang="ru-RU" altLang="ru-RU" sz="1800"/>
          </a:p>
        </p:txBody>
      </p:sp>
      <p:sp>
        <p:nvSpPr>
          <p:cNvPr id="65702" name="TextBox 346">
            <a:extLst>
              <a:ext uri="{FF2B5EF4-FFF2-40B4-BE49-F238E27FC236}">
                <a16:creationId xmlns:a16="http://schemas.microsoft.com/office/drawing/2014/main" xmlns="" id="{B7B99EFC-D06B-4034-8BF5-15E9381435DD}"/>
              </a:ext>
            </a:extLst>
          </p:cNvPr>
          <p:cNvSpPr txBox="1">
            <a:spLocks noChangeArrowheads="1"/>
          </p:cNvSpPr>
          <p:nvPr/>
        </p:nvSpPr>
        <p:spPr bwMode="auto">
          <a:xfrm>
            <a:off x="3132138" y="1268413"/>
            <a:ext cx="3683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ru-RU" sz="1800"/>
              <a:t>m</a:t>
            </a:r>
            <a:endParaRPr lang="ru-RU" altLang="ru-RU" sz="1800"/>
          </a:p>
        </p:txBody>
      </p:sp>
      <p:sp>
        <p:nvSpPr>
          <p:cNvPr id="65703" name="TextBox 347">
            <a:extLst>
              <a:ext uri="{FF2B5EF4-FFF2-40B4-BE49-F238E27FC236}">
                <a16:creationId xmlns:a16="http://schemas.microsoft.com/office/drawing/2014/main" xmlns="" id="{CF0E959F-EA77-42AE-90AD-D523EF13D370}"/>
              </a:ext>
            </a:extLst>
          </p:cNvPr>
          <p:cNvSpPr txBox="1">
            <a:spLocks noChangeArrowheads="1"/>
          </p:cNvSpPr>
          <p:nvPr/>
        </p:nvSpPr>
        <p:spPr bwMode="auto">
          <a:xfrm>
            <a:off x="4284663" y="1268413"/>
            <a:ext cx="3683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ru-RU" sz="1800"/>
              <a:t>m</a:t>
            </a:r>
            <a:endParaRPr lang="ru-RU" altLang="ru-RU" sz="1800"/>
          </a:p>
        </p:txBody>
      </p:sp>
      <p:sp>
        <p:nvSpPr>
          <p:cNvPr id="65704" name="TextBox 348">
            <a:extLst>
              <a:ext uri="{FF2B5EF4-FFF2-40B4-BE49-F238E27FC236}">
                <a16:creationId xmlns:a16="http://schemas.microsoft.com/office/drawing/2014/main" xmlns="" id="{F5F65C81-1E55-43A4-8E42-F59A0FCE47D1}"/>
              </a:ext>
            </a:extLst>
          </p:cNvPr>
          <p:cNvSpPr txBox="1">
            <a:spLocks noChangeArrowheads="1"/>
          </p:cNvSpPr>
          <p:nvPr/>
        </p:nvSpPr>
        <p:spPr bwMode="auto">
          <a:xfrm>
            <a:off x="5435600" y="1268413"/>
            <a:ext cx="3698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ru-RU" sz="1800"/>
              <a:t>m</a:t>
            </a:r>
            <a:endParaRPr lang="ru-RU" altLang="ru-RU" sz="1800"/>
          </a:p>
        </p:txBody>
      </p:sp>
      <p:sp>
        <p:nvSpPr>
          <p:cNvPr id="65705" name="TextBox 349">
            <a:extLst>
              <a:ext uri="{FF2B5EF4-FFF2-40B4-BE49-F238E27FC236}">
                <a16:creationId xmlns:a16="http://schemas.microsoft.com/office/drawing/2014/main" xmlns="" id="{2716FD5D-C4C7-48BD-A2D9-2653E8119DB1}"/>
              </a:ext>
            </a:extLst>
          </p:cNvPr>
          <p:cNvSpPr txBox="1">
            <a:spLocks noChangeArrowheads="1"/>
          </p:cNvSpPr>
          <p:nvPr/>
        </p:nvSpPr>
        <p:spPr bwMode="auto">
          <a:xfrm>
            <a:off x="6588125" y="1268413"/>
            <a:ext cx="3698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ru-RU" sz="1800"/>
              <a:t>m</a:t>
            </a:r>
            <a:endParaRPr lang="ru-RU" altLang="ru-RU" sz="1800"/>
          </a:p>
        </p:txBody>
      </p:sp>
      <p:sp>
        <p:nvSpPr>
          <p:cNvPr id="65706" name="TextBox 350">
            <a:extLst>
              <a:ext uri="{FF2B5EF4-FFF2-40B4-BE49-F238E27FC236}">
                <a16:creationId xmlns:a16="http://schemas.microsoft.com/office/drawing/2014/main" xmlns="" id="{711586D0-DDD8-4772-9FE0-F12E1E499BBA}"/>
              </a:ext>
            </a:extLst>
          </p:cNvPr>
          <p:cNvSpPr txBox="1">
            <a:spLocks noChangeArrowheads="1"/>
          </p:cNvSpPr>
          <p:nvPr/>
        </p:nvSpPr>
        <p:spPr bwMode="auto">
          <a:xfrm>
            <a:off x="1116013" y="1989138"/>
            <a:ext cx="3683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ru-RU" sz="1800"/>
              <a:t>m</a:t>
            </a:r>
            <a:endParaRPr lang="ru-RU" altLang="ru-RU" sz="1800"/>
          </a:p>
        </p:txBody>
      </p:sp>
      <p:sp>
        <p:nvSpPr>
          <p:cNvPr id="65707" name="TextBox 351">
            <a:extLst>
              <a:ext uri="{FF2B5EF4-FFF2-40B4-BE49-F238E27FC236}">
                <a16:creationId xmlns:a16="http://schemas.microsoft.com/office/drawing/2014/main" xmlns="" id="{3614C41C-F2C0-4838-81EB-FD211E3A317F}"/>
              </a:ext>
            </a:extLst>
          </p:cNvPr>
          <p:cNvSpPr txBox="1">
            <a:spLocks noChangeArrowheads="1"/>
          </p:cNvSpPr>
          <p:nvPr/>
        </p:nvSpPr>
        <p:spPr bwMode="auto">
          <a:xfrm>
            <a:off x="1116013" y="2852738"/>
            <a:ext cx="3683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ru-RU" sz="1800"/>
              <a:t>m</a:t>
            </a:r>
            <a:endParaRPr lang="ru-RU" altLang="ru-RU" sz="1800"/>
          </a:p>
        </p:txBody>
      </p:sp>
      <p:sp>
        <p:nvSpPr>
          <p:cNvPr id="65708" name="TextBox 352">
            <a:extLst>
              <a:ext uri="{FF2B5EF4-FFF2-40B4-BE49-F238E27FC236}">
                <a16:creationId xmlns:a16="http://schemas.microsoft.com/office/drawing/2014/main" xmlns="" id="{05C4DB21-4BF5-4C45-9435-68CE9F33BCD1}"/>
              </a:ext>
            </a:extLst>
          </p:cNvPr>
          <p:cNvSpPr txBox="1">
            <a:spLocks noChangeArrowheads="1"/>
          </p:cNvSpPr>
          <p:nvPr/>
        </p:nvSpPr>
        <p:spPr bwMode="auto">
          <a:xfrm>
            <a:off x="1116013" y="3716338"/>
            <a:ext cx="3683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ru-RU" sz="1800"/>
              <a:t>m</a:t>
            </a:r>
            <a:endParaRPr lang="ru-RU" altLang="ru-RU" sz="1800"/>
          </a:p>
        </p:txBody>
      </p:sp>
      <p:sp>
        <p:nvSpPr>
          <p:cNvPr id="65709" name="TextBox 353">
            <a:extLst>
              <a:ext uri="{FF2B5EF4-FFF2-40B4-BE49-F238E27FC236}">
                <a16:creationId xmlns:a16="http://schemas.microsoft.com/office/drawing/2014/main" xmlns="" id="{EF1E895A-34B7-466E-8231-ABF9BF0CF54C}"/>
              </a:ext>
            </a:extLst>
          </p:cNvPr>
          <p:cNvSpPr txBox="1">
            <a:spLocks noChangeArrowheads="1"/>
          </p:cNvSpPr>
          <p:nvPr/>
        </p:nvSpPr>
        <p:spPr bwMode="auto">
          <a:xfrm>
            <a:off x="1116013" y="4581525"/>
            <a:ext cx="3683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ru-RU" sz="1800"/>
              <a:t>m</a:t>
            </a:r>
            <a:endParaRPr lang="ru-RU" altLang="ru-RU" sz="1800"/>
          </a:p>
        </p:txBody>
      </p:sp>
      <p:sp>
        <p:nvSpPr>
          <p:cNvPr id="65710" name="TextBox 354">
            <a:extLst>
              <a:ext uri="{FF2B5EF4-FFF2-40B4-BE49-F238E27FC236}">
                <a16:creationId xmlns:a16="http://schemas.microsoft.com/office/drawing/2014/main" xmlns="" id="{A6FFF183-9755-453A-9148-6732BAA1FE77}"/>
              </a:ext>
            </a:extLst>
          </p:cNvPr>
          <p:cNvSpPr txBox="1">
            <a:spLocks noChangeArrowheads="1"/>
          </p:cNvSpPr>
          <p:nvPr/>
        </p:nvSpPr>
        <p:spPr bwMode="auto">
          <a:xfrm>
            <a:off x="1116013" y="5445125"/>
            <a:ext cx="3683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ru-RU" sz="1800"/>
              <a:t>m</a:t>
            </a:r>
            <a:endParaRPr lang="ru-RU" altLang="ru-RU" sz="1800"/>
          </a:p>
        </p:txBody>
      </p:sp>
      <p:sp>
        <p:nvSpPr>
          <p:cNvPr id="65711" name="TextBox 357">
            <a:extLst>
              <a:ext uri="{FF2B5EF4-FFF2-40B4-BE49-F238E27FC236}">
                <a16:creationId xmlns:a16="http://schemas.microsoft.com/office/drawing/2014/main" xmlns="" id="{06FB5CC3-4CD6-496E-8B84-AC449154E1BC}"/>
              </a:ext>
            </a:extLst>
          </p:cNvPr>
          <p:cNvSpPr txBox="1">
            <a:spLocks noChangeArrowheads="1"/>
          </p:cNvSpPr>
          <p:nvPr/>
        </p:nvSpPr>
        <p:spPr bwMode="auto">
          <a:xfrm>
            <a:off x="2484438" y="2205038"/>
            <a:ext cx="25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ru-RU" sz="2000" b="1" i="1"/>
              <a:t>i</a:t>
            </a:r>
            <a:endParaRPr lang="ru-RU" altLang="ru-RU" sz="2000" b="1" i="1"/>
          </a:p>
        </p:txBody>
      </p:sp>
      <p:sp>
        <p:nvSpPr>
          <p:cNvPr id="65712" name="TextBox 359">
            <a:extLst>
              <a:ext uri="{FF2B5EF4-FFF2-40B4-BE49-F238E27FC236}">
                <a16:creationId xmlns:a16="http://schemas.microsoft.com/office/drawing/2014/main" xmlns="" id="{30700624-8EF8-4D40-A7D3-1DBD6302156F}"/>
              </a:ext>
            </a:extLst>
          </p:cNvPr>
          <p:cNvSpPr txBox="1">
            <a:spLocks noChangeArrowheads="1"/>
          </p:cNvSpPr>
          <p:nvPr/>
        </p:nvSpPr>
        <p:spPr bwMode="auto">
          <a:xfrm>
            <a:off x="1617663" y="0"/>
            <a:ext cx="6070600" cy="12001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ru-RU" altLang="ru-RU" sz="1800" b="1">
                <a:solidFill>
                  <a:srgbClr val="0000FF"/>
                </a:solidFill>
              </a:rPr>
              <a:t>Совокупность всех точек </a:t>
            </a:r>
            <a:r>
              <a:rPr lang="en-US" altLang="ru-RU" sz="1800" b="1">
                <a:solidFill>
                  <a:srgbClr val="0000FF"/>
                </a:solidFill>
              </a:rPr>
              <a:t>i </a:t>
            </a:r>
            <a:r>
              <a:rPr lang="ru-RU" altLang="ru-RU" sz="1800" b="1">
                <a:solidFill>
                  <a:srgbClr val="0000FF"/>
                </a:solidFill>
              </a:rPr>
              <a:t>полученных </a:t>
            </a:r>
          </a:p>
          <a:p>
            <a:pPr algn="ctr" eaLnBrk="1" hangingPunct="1">
              <a:spcBef>
                <a:spcPct val="0"/>
              </a:spcBef>
              <a:buFontTx/>
              <a:buNone/>
            </a:pPr>
            <a:r>
              <a:rPr lang="ru-RU" altLang="ru-RU" sz="1800" b="1">
                <a:solidFill>
                  <a:srgbClr val="0000FF"/>
                </a:solidFill>
              </a:rPr>
              <a:t>в объеме кристаллической решетки </a:t>
            </a:r>
          </a:p>
          <a:p>
            <a:pPr algn="ctr" eaLnBrk="1" hangingPunct="1">
              <a:spcBef>
                <a:spcPct val="0"/>
              </a:spcBef>
              <a:buFontTx/>
              <a:buNone/>
            </a:pPr>
            <a:r>
              <a:rPr lang="ru-RU" altLang="ru-RU" sz="1800" b="1">
                <a:solidFill>
                  <a:srgbClr val="0000FF"/>
                </a:solidFill>
              </a:rPr>
              <a:t>в результате действия всех элементов симметрии </a:t>
            </a:r>
          </a:p>
          <a:p>
            <a:pPr algn="ctr" eaLnBrk="1" hangingPunct="1">
              <a:spcBef>
                <a:spcPct val="0"/>
              </a:spcBef>
              <a:buFontTx/>
              <a:buNone/>
            </a:pPr>
            <a:r>
              <a:rPr lang="ru-RU" altLang="ru-RU" sz="1800" b="1">
                <a:solidFill>
                  <a:srgbClr val="0000FF"/>
                </a:solidFill>
              </a:rPr>
              <a:t>называется </a:t>
            </a:r>
            <a:r>
              <a:rPr lang="ru-RU" altLang="ru-RU" sz="1800" b="1">
                <a:solidFill>
                  <a:srgbClr val="C00000"/>
                </a:solidFill>
              </a:rPr>
              <a:t>правильной системой точек</a:t>
            </a:r>
          </a:p>
        </p:txBody>
      </p:sp>
      <p:sp>
        <p:nvSpPr>
          <p:cNvPr id="65713" name="TextBox 361">
            <a:extLst>
              <a:ext uri="{FF2B5EF4-FFF2-40B4-BE49-F238E27FC236}">
                <a16:creationId xmlns:a16="http://schemas.microsoft.com/office/drawing/2014/main" xmlns="" id="{50EDEAD6-38F6-44E8-9611-5FD95831D6C7}"/>
              </a:ext>
            </a:extLst>
          </p:cNvPr>
          <p:cNvSpPr txBox="1">
            <a:spLocks noChangeArrowheads="1"/>
          </p:cNvSpPr>
          <p:nvPr/>
        </p:nvSpPr>
        <p:spPr bwMode="auto">
          <a:xfrm>
            <a:off x="684213" y="6381750"/>
            <a:ext cx="7627937" cy="3683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ru-RU" altLang="ru-RU" sz="1800" b="1">
                <a:solidFill>
                  <a:srgbClr val="0000FF"/>
                </a:solidFill>
              </a:rPr>
              <a:t>Эти точки находятся в общих положениях, их координаты  </a:t>
            </a:r>
            <a:r>
              <a:rPr lang="en-US" altLang="ru-RU" sz="1800" b="1">
                <a:solidFill>
                  <a:srgbClr val="0000FF"/>
                </a:solidFill>
              </a:rPr>
              <a:t>x, y, z</a:t>
            </a:r>
            <a:endParaRPr lang="ru-RU" altLang="ru-RU" sz="1800" b="1">
              <a:solidFill>
                <a:srgbClr val="0000FF"/>
              </a:solidFill>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 name="Прямоугольник 231">
            <a:extLst>
              <a:ext uri="{FF2B5EF4-FFF2-40B4-BE49-F238E27FC236}">
                <a16:creationId xmlns:a16="http://schemas.microsoft.com/office/drawing/2014/main" xmlns="" id="{6D43C763-3848-4664-B723-03A595C92B59}"/>
              </a:ext>
            </a:extLst>
          </p:cNvPr>
          <p:cNvSpPr/>
          <p:nvPr/>
        </p:nvSpPr>
        <p:spPr>
          <a:xfrm>
            <a:off x="1042988" y="333375"/>
            <a:ext cx="7058025" cy="51831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5" name="Прямоугольник 4">
            <a:extLst>
              <a:ext uri="{FF2B5EF4-FFF2-40B4-BE49-F238E27FC236}">
                <a16:creationId xmlns:a16="http://schemas.microsoft.com/office/drawing/2014/main" xmlns="" id="{B4BBB5A8-3E50-4CAB-A607-8B5F954047F4}"/>
              </a:ext>
            </a:extLst>
          </p:cNvPr>
          <p:cNvSpPr/>
          <p:nvPr/>
        </p:nvSpPr>
        <p:spPr>
          <a:xfrm>
            <a:off x="2195513" y="1268413"/>
            <a:ext cx="2305050" cy="865187"/>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6" name="Овал 5">
            <a:extLst>
              <a:ext uri="{FF2B5EF4-FFF2-40B4-BE49-F238E27FC236}">
                <a16:creationId xmlns:a16="http://schemas.microsoft.com/office/drawing/2014/main" xmlns="" id="{AD6F67C7-7B14-4088-A662-55F05B4C0194}"/>
              </a:ext>
            </a:extLst>
          </p:cNvPr>
          <p:cNvSpPr/>
          <p:nvPr/>
        </p:nvSpPr>
        <p:spPr>
          <a:xfrm>
            <a:off x="1979613" y="1196975"/>
            <a:ext cx="431800" cy="144463"/>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7" name="Овал 6">
            <a:extLst>
              <a:ext uri="{FF2B5EF4-FFF2-40B4-BE49-F238E27FC236}">
                <a16:creationId xmlns:a16="http://schemas.microsoft.com/office/drawing/2014/main" xmlns="" id="{37E7EBD2-8AAC-49AB-AEA6-4DC414474794}"/>
              </a:ext>
            </a:extLst>
          </p:cNvPr>
          <p:cNvSpPr/>
          <p:nvPr/>
        </p:nvSpPr>
        <p:spPr>
          <a:xfrm>
            <a:off x="4284663" y="1196975"/>
            <a:ext cx="431800" cy="144463"/>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8" name="Овал 7">
            <a:extLst>
              <a:ext uri="{FF2B5EF4-FFF2-40B4-BE49-F238E27FC236}">
                <a16:creationId xmlns:a16="http://schemas.microsoft.com/office/drawing/2014/main" xmlns="" id="{3C3E6FAC-6E2F-430B-828E-D820FFCAC9C1}"/>
              </a:ext>
            </a:extLst>
          </p:cNvPr>
          <p:cNvSpPr/>
          <p:nvPr/>
        </p:nvSpPr>
        <p:spPr>
          <a:xfrm>
            <a:off x="1979613" y="2060575"/>
            <a:ext cx="431800" cy="144463"/>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9" name="Овал 8">
            <a:extLst>
              <a:ext uri="{FF2B5EF4-FFF2-40B4-BE49-F238E27FC236}">
                <a16:creationId xmlns:a16="http://schemas.microsoft.com/office/drawing/2014/main" xmlns="" id="{C7C6E661-8890-4C96-8A34-3E7D01A95C90}"/>
              </a:ext>
            </a:extLst>
          </p:cNvPr>
          <p:cNvSpPr/>
          <p:nvPr/>
        </p:nvSpPr>
        <p:spPr>
          <a:xfrm>
            <a:off x="4284663" y="2060575"/>
            <a:ext cx="431800" cy="144463"/>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10" name="Прямоугольник 9">
            <a:extLst>
              <a:ext uri="{FF2B5EF4-FFF2-40B4-BE49-F238E27FC236}">
                <a16:creationId xmlns:a16="http://schemas.microsoft.com/office/drawing/2014/main" xmlns="" id="{9CA86D46-F55B-4F5E-BD5C-91A1AD43D068}"/>
              </a:ext>
            </a:extLst>
          </p:cNvPr>
          <p:cNvSpPr/>
          <p:nvPr/>
        </p:nvSpPr>
        <p:spPr>
          <a:xfrm>
            <a:off x="2195513" y="2133600"/>
            <a:ext cx="2305050" cy="86360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11" name="Овал 10">
            <a:extLst>
              <a:ext uri="{FF2B5EF4-FFF2-40B4-BE49-F238E27FC236}">
                <a16:creationId xmlns:a16="http://schemas.microsoft.com/office/drawing/2014/main" xmlns="" id="{742A79DF-7477-428E-9C07-4624D6F8B1F3}"/>
              </a:ext>
            </a:extLst>
          </p:cNvPr>
          <p:cNvSpPr/>
          <p:nvPr/>
        </p:nvSpPr>
        <p:spPr>
          <a:xfrm>
            <a:off x="1979613" y="2060575"/>
            <a:ext cx="431800" cy="144463"/>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12" name="Овал 11">
            <a:extLst>
              <a:ext uri="{FF2B5EF4-FFF2-40B4-BE49-F238E27FC236}">
                <a16:creationId xmlns:a16="http://schemas.microsoft.com/office/drawing/2014/main" xmlns="" id="{2E42AD66-1709-4F12-A2A0-34B065A06719}"/>
              </a:ext>
            </a:extLst>
          </p:cNvPr>
          <p:cNvSpPr/>
          <p:nvPr/>
        </p:nvSpPr>
        <p:spPr>
          <a:xfrm>
            <a:off x="4284663" y="2060575"/>
            <a:ext cx="431800" cy="144463"/>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13" name="Овал 12">
            <a:extLst>
              <a:ext uri="{FF2B5EF4-FFF2-40B4-BE49-F238E27FC236}">
                <a16:creationId xmlns:a16="http://schemas.microsoft.com/office/drawing/2014/main" xmlns="" id="{26A8B175-0FD2-4550-AFFE-063EDB1AA15D}"/>
              </a:ext>
            </a:extLst>
          </p:cNvPr>
          <p:cNvSpPr/>
          <p:nvPr/>
        </p:nvSpPr>
        <p:spPr>
          <a:xfrm>
            <a:off x="1979613" y="2924175"/>
            <a:ext cx="431800" cy="144463"/>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14" name="Овал 13">
            <a:extLst>
              <a:ext uri="{FF2B5EF4-FFF2-40B4-BE49-F238E27FC236}">
                <a16:creationId xmlns:a16="http://schemas.microsoft.com/office/drawing/2014/main" xmlns="" id="{FD616206-45ED-4EDF-AB92-62421E43AD23}"/>
              </a:ext>
            </a:extLst>
          </p:cNvPr>
          <p:cNvSpPr/>
          <p:nvPr/>
        </p:nvSpPr>
        <p:spPr>
          <a:xfrm>
            <a:off x="4284663" y="2924175"/>
            <a:ext cx="431800" cy="144463"/>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15" name="Прямоугольник 14">
            <a:extLst>
              <a:ext uri="{FF2B5EF4-FFF2-40B4-BE49-F238E27FC236}">
                <a16:creationId xmlns:a16="http://schemas.microsoft.com/office/drawing/2014/main" xmlns="" id="{8F7E59E6-3A2F-4A8D-8ED5-9D62AB0AFCB6}"/>
              </a:ext>
            </a:extLst>
          </p:cNvPr>
          <p:cNvSpPr/>
          <p:nvPr/>
        </p:nvSpPr>
        <p:spPr>
          <a:xfrm>
            <a:off x="2195513" y="2997200"/>
            <a:ext cx="2305050" cy="863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16" name="Овал 15">
            <a:extLst>
              <a:ext uri="{FF2B5EF4-FFF2-40B4-BE49-F238E27FC236}">
                <a16:creationId xmlns:a16="http://schemas.microsoft.com/office/drawing/2014/main" xmlns="" id="{995D5DCF-5DD9-465C-8AEB-B70236A84409}"/>
              </a:ext>
            </a:extLst>
          </p:cNvPr>
          <p:cNvSpPr/>
          <p:nvPr/>
        </p:nvSpPr>
        <p:spPr>
          <a:xfrm>
            <a:off x="1979613" y="2924175"/>
            <a:ext cx="431800" cy="144463"/>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17" name="Овал 16">
            <a:extLst>
              <a:ext uri="{FF2B5EF4-FFF2-40B4-BE49-F238E27FC236}">
                <a16:creationId xmlns:a16="http://schemas.microsoft.com/office/drawing/2014/main" xmlns="" id="{D43111E3-A9E9-4B2D-A8C3-0A1D4FB82810}"/>
              </a:ext>
            </a:extLst>
          </p:cNvPr>
          <p:cNvSpPr/>
          <p:nvPr/>
        </p:nvSpPr>
        <p:spPr>
          <a:xfrm>
            <a:off x="4284663" y="2924175"/>
            <a:ext cx="431800" cy="144463"/>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18" name="Овал 17">
            <a:extLst>
              <a:ext uri="{FF2B5EF4-FFF2-40B4-BE49-F238E27FC236}">
                <a16:creationId xmlns:a16="http://schemas.microsoft.com/office/drawing/2014/main" xmlns="" id="{AFB6BAFE-D7F9-41AB-9E85-E057FF0A7038}"/>
              </a:ext>
            </a:extLst>
          </p:cNvPr>
          <p:cNvSpPr/>
          <p:nvPr/>
        </p:nvSpPr>
        <p:spPr>
          <a:xfrm>
            <a:off x="1979613" y="3789363"/>
            <a:ext cx="431800" cy="144462"/>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19" name="Овал 18">
            <a:extLst>
              <a:ext uri="{FF2B5EF4-FFF2-40B4-BE49-F238E27FC236}">
                <a16:creationId xmlns:a16="http://schemas.microsoft.com/office/drawing/2014/main" xmlns="" id="{E814C21A-198F-4383-831E-46383C58DC7B}"/>
              </a:ext>
            </a:extLst>
          </p:cNvPr>
          <p:cNvSpPr/>
          <p:nvPr/>
        </p:nvSpPr>
        <p:spPr>
          <a:xfrm>
            <a:off x="4284663" y="3789363"/>
            <a:ext cx="431800" cy="144462"/>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20" name="Прямоугольник 19">
            <a:extLst>
              <a:ext uri="{FF2B5EF4-FFF2-40B4-BE49-F238E27FC236}">
                <a16:creationId xmlns:a16="http://schemas.microsoft.com/office/drawing/2014/main" xmlns="" id="{80FCFAA8-B28C-4D5F-9EDA-4700FCFC2FF3}"/>
              </a:ext>
            </a:extLst>
          </p:cNvPr>
          <p:cNvSpPr/>
          <p:nvPr/>
        </p:nvSpPr>
        <p:spPr>
          <a:xfrm>
            <a:off x="2195513" y="3860800"/>
            <a:ext cx="2305050" cy="863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21" name="Овал 20">
            <a:extLst>
              <a:ext uri="{FF2B5EF4-FFF2-40B4-BE49-F238E27FC236}">
                <a16:creationId xmlns:a16="http://schemas.microsoft.com/office/drawing/2014/main" xmlns="" id="{9A712E58-4C71-4928-886A-78C64797C193}"/>
              </a:ext>
            </a:extLst>
          </p:cNvPr>
          <p:cNvSpPr/>
          <p:nvPr/>
        </p:nvSpPr>
        <p:spPr>
          <a:xfrm>
            <a:off x="1979613" y="3789363"/>
            <a:ext cx="431800" cy="144462"/>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22" name="Овал 21">
            <a:extLst>
              <a:ext uri="{FF2B5EF4-FFF2-40B4-BE49-F238E27FC236}">
                <a16:creationId xmlns:a16="http://schemas.microsoft.com/office/drawing/2014/main" xmlns="" id="{81623A02-76EF-4427-A91A-080225A2A7D1}"/>
              </a:ext>
            </a:extLst>
          </p:cNvPr>
          <p:cNvSpPr/>
          <p:nvPr/>
        </p:nvSpPr>
        <p:spPr>
          <a:xfrm>
            <a:off x="4284663" y="3789363"/>
            <a:ext cx="431800" cy="144462"/>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23" name="Овал 22">
            <a:extLst>
              <a:ext uri="{FF2B5EF4-FFF2-40B4-BE49-F238E27FC236}">
                <a16:creationId xmlns:a16="http://schemas.microsoft.com/office/drawing/2014/main" xmlns="" id="{9E0EBF37-D23E-43CA-BCBF-12ED6F0BBC06}"/>
              </a:ext>
            </a:extLst>
          </p:cNvPr>
          <p:cNvSpPr/>
          <p:nvPr/>
        </p:nvSpPr>
        <p:spPr>
          <a:xfrm>
            <a:off x="1979613" y="4652963"/>
            <a:ext cx="431800" cy="144462"/>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24" name="Овал 23">
            <a:extLst>
              <a:ext uri="{FF2B5EF4-FFF2-40B4-BE49-F238E27FC236}">
                <a16:creationId xmlns:a16="http://schemas.microsoft.com/office/drawing/2014/main" xmlns="" id="{331AB1F7-8C63-49C4-A7BB-52B8D2F99DEB}"/>
              </a:ext>
            </a:extLst>
          </p:cNvPr>
          <p:cNvSpPr/>
          <p:nvPr/>
        </p:nvSpPr>
        <p:spPr>
          <a:xfrm>
            <a:off x="4284663" y="4652963"/>
            <a:ext cx="431800" cy="144462"/>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25" name="Прямоугольник 24">
            <a:extLst>
              <a:ext uri="{FF2B5EF4-FFF2-40B4-BE49-F238E27FC236}">
                <a16:creationId xmlns:a16="http://schemas.microsoft.com/office/drawing/2014/main" xmlns="" id="{45B590E9-826A-4A52-8F78-7D169F42E85F}"/>
              </a:ext>
            </a:extLst>
          </p:cNvPr>
          <p:cNvSpPr/>
          <p:nvPr/>
        </p:nvSpPr>
        <p:spPr>
          <a:xfrm>
            <a:off x="4500563" y="1268413"/>
            <a:ext cx="2303462" cy="86518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26" name="Овал 25">
            <a:extLst>
              <a:ext uri="{FF2B5EF4-FFF2-40B4-BE49-F238E27FC236}">
                <a16:creationId xmlns:a16="http://schemas.microsoft.com/office/drawing/2014/main" xmlns="" id="{BAABF02D-C0B4-4665-8F02-520258AE16DA}"/>
              </a:ext>
            </a:extLst>
          </p:cNvPr>
          <p:cNvSpPr/>
          <p:nvPr/>
        </p:nvSpPr>
        <p:spPr>
          <a:xfrm>
            <a:off x="4284663" y="1196975"/>
            <a:ext cx="431800" cy="144463"/>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27" name="Овал 26">
            <a:extLst>
              <a:ext uri="{FF2B5EF4-FFF2-40B4-BE49-F238E27FC236}">
                <a16:creationId xmlns:a16="http://schemas.microsoft.com/office/drawing/2014/main" xmlns="" id="{BDFDD57A-7630-4CCE-A5ED-A22CE5B6CDD1}"/>
              </a:ext>
            </a:extLst>
          </p:cNvPr>
          <p:cNvSpPr/>
          <p:nvPr/>
        </p:nvSpPr>
        <p:spPr>
          <a:xfrm>
            <a:off x="6588125" y="1196975"/>
            <a:ext cx="431800" cy="144463"/>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28" name="Овал 27">
            <a:extLst>
              <a:ext uri="{FF2B5EF4-FFF2-40B4-BE49-F238E27FC236}">
                <a16:creationId xmlns:a16="http://schemas.microsoft.com/office/drawing/2014/main" xmlns="" id="{FD9A0724-F245-419A-B4BC-31F4FD698301}"/>
              </a:ext>
            </a:extLst>
          </p:cNvPr>
          <p:cNvSpPr/>
          <p:nvPr/>
        </p:nvSpPr>
        <p:spPr>
          <a:xfrm>
            <a:off x="4284663" y="2060575"/>
            <a:ext cx="431800" cy="144463"/>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29" name="Овал 28">
            <a:extLst>
              <a:ext uri="{FF2B5EF4-FFF2-40B4-BE49-F238E27FC236}">
                <a16:creationId xmlns:a16="http://schemas.microsoft.com/office/drawing/2014/main" xmlns="" id="{B87A5482-CD4A-4D8B-A7D2-31B3BBB71231}"/>
              </a:ext>
            </a:extLst>
          </p:cNvPr>
          <p:cNvSpPr/>
          <p:nvPr/>
        </p:nvSpPr>
        <p:spPr>
          <a:xfrm>
            <a:off x="6588125" y="2060575"/>
            <a:ext cx="431800" cy="144463"/>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30" name="Прямоугольник 29">
            <a:extLst>
              <a:ext uri="{FF2B5EF4-FFF2-40B4-BE49-F238E27FC236}">
                <a16:creationId xmlns:a16="http://schemas.microsoft.com/office/drawing/2014/main" xmlns="" id="{D93E6EB3-A9F3-4AD7-A2FC-60C85DF2B4DA}"/>
              </a:ext>
            </a:extLst>
          </p:cNvPr>
          <p:cNvSpPr/>
          <p:nvPr/>
        </p:nvSpPr>
        <p:spPr>
          <a:xfrm>
            <a:off x="4500563" y="2133600"/>
            <a:ext cx="2303462" cy="863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31" name="Овал 30">
            <a:extLst>
              <a:ext uri="{FF2B5EF4-FFF2-40B4-BE49-F238E27FC236}">
                <a16:creationId xmlns:a16="http://schemas.microsoft.com/office/drawing/2014/main" xmlns="" id="{D6237C3B-D3E5-4C40-BDE7-83201F35B0CD}"/>
              </a:ext>
            </a:extLst>
          </p:cNvPr>
          <p:cNvSpPr/>
          <p:nvPr/>
        </p:nvSpPr>
        <p:spPr>
          <a:xfrm>
            <a:off x="4284663" y="2060575"/>
            <a:ext cx="431800" cy="144463"/>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32" name="Овал 31">
            <a:extLst>
              <a:ext uri="{FF2B5EF4-FFF2-40B4-BE49-F238E27FC236}">
                <a16:creationId xmlns:a16="http://schemas.microsoft.com/office/drawing/2014/main" xmlns="" id="{4539E543-C4E5-4BDD-80EE-FA84335343DF}"/>
              </a:ext>
            </a:extLst>
          </p:cNvPr>
          <p:cNvSpPr/>
          <p:nvPr/>
        </p:nvSpPr>
        <p:spPr>
          <a:xfrm>
            <a:off x="6588125" y="2060575"/>
            <a:ext cx="431800" cy="144463"/>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33" name="Овал 32">
            <a:extLst>
              <a:ext uri="{FF2B5EF4-FFF2-40B4-BE49-F238E27FC236}">
                <a16:creationId xmlns:a16="http://schemas.microsoft.com/office/drawing/2014/main" xmlns="" id="{81665CE8-B1F5-4E71-A246-8BAC3171D039}"/>
              </a:ext>
            </a:extLst>
          </p:cNvPr>
          <p:cNvSpPr/>
          <p:nvPr/>
        </p:nvSpPr>
        <p:spPr>
          <a:xfrm>
            <a:off x="4284663" y="2924175"/>
            <a:ext cx="431800" cy="144463"/>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34" name="Овал 33">
            <a:extLst>
              <a:ext uri="{FF2B5EF4-FFF2-40B4-BE49-F238E27FC236}">
                <a16:creationId xmlns:a16="http://schemas.microsoft.com/office/drawing/2014/main" xmlns="" id="{9155F253-B2A8-4544-875E-A744648036C5}"/>
              </a:ext>
            </a:extLst>
          </p:cNvPr>
          <p:cNvSpPr/>
          <p:nvPr/>
        </p:nvSpPr>
        <p:spPr>
          <a:xfrm>
            <a:off x="6588125" y="2924175"/>
            <a:ext cx="431800" cy="144463"/>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35" name="Прямоугольник 34">
            <a:extLst>
              <a:ext uri="{FF2B5EF4-FFF2-40B4-BE49-F238E27FC236}">
                <a16:creationId xmlns:a16="http://schemas.microsoft.com/office/drawing/2014/main" xmlns="" id="{7F2126D5-7310-42BD-AFB3-CFB2A8F90F5A}"/>
              </a:ext>
            </a:extLst>
          </p:cNvPr>
          <p:cNvSpPr/>
          <p:nvPr/>
        </p:nvSpPr>
        <p:spPr>
          <a:xfrm>
            <a:off x="4500563" y="2997200"/>
            <a:ext cx="2303462" cy="863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36" name="Овал 35">
            <a:extLst>
              <a:ext uri="{FF2B5EF4-FFF2-40B4-BE49-F238E27FC236}">
                <a16:creationId xmlns:a16="http://schemas.microsoft.com/office/drawing/2014/main" xmlns="" id="{69B70795-9565-40F8-8481-05BBAE1E4A47}"/>
              </a:ext>
            </a:extLst>
          </p:cNvPr>
          <p:cNvSpPr/>
          <p:nvPr/>
        </p:nvSpPr>
        <p:spPr>
          <a:xfrm>
            <a:off x="4284663" y="2924175"/>
            <a:ext cx="431800" cy="144463"/>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37" name="Овал 36">
            <a:extLst>
              <a:ext uri="{FF2B5EF4-FFF2-40B4-BE49-F238E27FC236}">
                <a16:creationId xmlns:a16="http://schemas.microsoft.com/office/drawing/2014/main" xmlns="" id="{AF13AC14-6906-44A8-80BA-CD23FE761600}"/>
              </a:ext>
            </a:extLst>
          </p:cNvPr>
          <p:cNvSpPr/>
          <p:nvPr/>
        </p:nvSpPr>
        <p:spPr>
          <a:xfrm>
            <a:off x="6588125" y="2924175"/>
            <a:ext cx="431800" cy="144463"/>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38" name="Овал 37">
            <a:extLst>
              <a:ext uri="{FF2B5EF4-FFF2-40B4-BE49-F238E27FC236}">
                <a16:creationId xmlns:a16="http://schemas.microsoft.com/office/drawing/2014/main" xmlns="" id="{720246CB-8F9A-4846-908F-23D7042115E9}"/>
              </a:ext>
            </a:extLst>
          </p:cNvPr>
          <p:cNvSpPr/>
          <p:nvPr/>
        </p:nvSpPr>
        <p:spPr>
          <a:xfrm>
            <a:off x="4284663" y="3789363"/>
            <a:ext cx="431800" cy="144462"/>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39" name="Овал 38">
            <a:extLst>
              <a:ext uri="{FF2B5EF4-FFF2-40B4-BE49-F238E27FC236}">
                <a16:creationId xmlns:a16="http://schemas.microsoft.com/office/drawing/2014/main" xmlns="" id="{693B8901-DA9A-4CCB-B518-9E000266ED1A}"/>
              </a:ext>
            </a:extLst>
          </p:cNvPr>
          <p:cNvSpPr/>
          <p:nvPr/>
        </p:nvSpPr>
        <p:spPr>
          <a:xfrm>
            <a:off x="6588125" y="3789363"/>
            <a:ext cx="431800" cy="144462"/>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40" name="Прямоугольник 39">
            <a:extLst>
              <a:ext uri="{FF2B5EF4-FFF2-40B4-BE49-F238E27FC236}">
                <a16:creationId xmlns:a16="http://schemas.microsoft.com/office/drawing/2014/main" xmlns="" id="{35441D71-E71D-4D07-BD52-B092C0D2C307}"/>
              </a:ext>
            </a:extLst>
          </p:cNvPr>
          <p:cNvSpPr/>
          <p:nvPr/>
        </p:nvSpPr>
        <p:spPr>
          <a:xfrm>
            <a:off x="4500563" y="3860800"/>
            <a:ext cx="2303462" cy="863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41" name="Овал 40">
            <a:extLst>
              <a:ext uri="{FF2B5EF4-FFF2-40B4-BE49-F238E27FC236}">
                <a16:creationId xmlns:a16="http://schemas.microsoft.com/office/drawing/2014/main" xmlns="" id="{59FFC450-B4A4-4E41-865E-455018A4ABA1}"/>
              </a:ext>
            </a:extLst>
          </p:cNvPr>
          <p:cNvSpPr/>
          <p:nvPr/>
        </p:nvSpPr>
        <p:spPr>
          <a:xfrm>
            <a:off x="4284663" y="3789363"/>
            <a:ext cx="431800" cy="144462"/>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42" name="Овал 41">
            <a:extLst>
              <a:ext uri="{FF2B5EF4-FFF2-40B4-BE49-F238E27FC236}">
                <a16:creationId xmlns:a16="http://schemas.microsoft.com/office/drawing/2014/main" xmlns="" id="{3084A059-A1F7-4868-BF01-0B6D000A6EFB}"/>
              </a:ext>
            </a:extLst>
          </p:cNvPr>
          <p:cNvSpPr/>
          <p:nvPr/>
        </p:nvSpPr>
        <p:spPr>
          <a:xfrm>
            <a:off x="6588125" y="3789363"/>
            <a:ext cx="431800" cy="144462"/>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43" name="Овал 42">
            <a:extLst>
              <a:ext uri="{FF2B5EF4-FFF2-40B4-BE49-F238E27FC236}">
                <a16:creationId xmlns:a16="http://schemas.microsoft.com/office/drawing/2014/main" xmlns="" id="{C63C5C2D-35B0-4942-9513-5D5978D3FB08}"/>
              </a:ext>
            </a:extLst>
          </p:cNvPr>
          <p:cNvSpPr/>
          <p:nvPr/>
        </p:nvSpPr>
        <p:spPr>
          <a:xfrm>
            <a:off x="4284663" y="4652963"/>
            <a:ext cx="431800" cy="144462"/>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44" name="Овал 43">
            <a:extLst>
              <a:ext uri="{FF2B5EF4-FFF2-40B4-BE49-F238E27FC236}">
                <a16:creationId xmlns:a16="http://schemas.microsoft.com/office/drawing/2014/main" xmlns="" id="{95FA6B2B-F4D1-4A28-8CDC-FEA7B0F33AD3}"/>
              </a:ext>
            </a:extLst>
          </p:cNvPr>
          <p:cNvSpPr/>
          <p:nvPr/>
        </p:nvSpPr>
        <p:spPr>
          <a:xfrm>
            <a:off x="6588125" y="4652963"/>
            <a:ext cx="431800" cy="144462"/>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45" name="Овал 44">
            <a:extLst>
              <a:ext uri="{FF2B5EF4-FFF2-40B4-BE49-F238E27FC236}">
                <a16:creationId xmlns:a16="http://schemas.microsoft.com/office/drawing/2014/main" xmlns="" id="{2A983396-14DB-4139-B0C2-F542D1344D4B}"/>
              </a:ext>
            </a:extLst>
          </p:cNvPr>
          <p:cNvSpPr/>
          <p:nvPr/>
        </p:nvSpPr>
        <p:spPr>
          <a:xfrm>
            <a:off x="3132138" y="1196975"/>
            <a:ext cx="431800" cy="144463"/>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46" name="Овал 45">
            <a:extLst>
              <a:ext uri="{FF2B5EF4-FFF2-40B4-BE49-F238E27FC236}">
                <a16:creationId xmlns:a16="http://schemas.microsoft.com/office/drawing/2014/main" xmlns="" id="{C405422D-B3B3-49C8-82A0-E2BC42B95560}"/>
              </a:ext>
            </a:extLst>
          </p:cNvPr>
          <p:cNvSpPr/>
          <p:nvPr/>
        </p:nvSpPr>
        <p:spPr>
          <a:xfrm>
            <a:off x="3132138" y="2060575"/>
            <a:ext cx="431800" cy="144463"/>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47" name="Овал 46">
            <a:extLst>
              <a:ext uri="{FF2B5EF4-FFF2-40B4-BE49-F238E27FC236}">
                <a16:creationId xmlns:a16="http://schemas.microsoft.com/office/drawing/2014/main" xmlns="" id="{70155447-285D-46C5-8B5F-F9066CE98582}"/>
              </a:ext>
            </a:extLst>
          </p:cNvPr>
          <p:cNvSpPr/>
          <p:nvPr/>
        </p:nvSpPr>
        <p:spPr>
          <a:xfrm>
            <a:off x="3132138" y="2060575"/>
            <a:ext cx="431800" cy="144463"/>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48" name="Овал 47">
            <a:extLst>
              <a:ext uri="{FF2B5EF4-FFF2-40B4-BE49-F238E27FC236}">
                <a16:creationId xmlns:a16="http://schemas.microsoft.com/office/drawing/2014/main" xmlns="" id="{7C9BA204-A604-411D-B101-6B3AFEC8E14B}"/>
              </a:ext>
            </a:extLst>
          </p:cNvPr>
          <p:cNvSpPr/>
          <p:nvPr/>
        </p:nvSpPr>
        <p:spPr>
          <a:xfrm>
            <a:off x="3132138" y="2924175"/>
            <a:ext cx="431800" cy="144463"/>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49" name="Овал 48">
            <a:extLst>
              <a:ext uri="{FF2B5EF4-FFF2-40B4-BE49-F238E27FC236}">
                <a16:creationId xmlns:a16="http://schemas.microsoft.com/office/drawing/2014/main" xmlns="" id="{5D1808AF-F161-4FE8-B556-2F50E041F00D}"/>
              </a:ext>
            </a:extLst>
          </p:cNvPr>
          <p:cNvSpPr/>
          <p:nvPr/>
        </p:nvSpPr>
        <p:spPr>
          <a:xfrm>
            <a:off x="3132138" y="2924175"/>
            <a:ext cx="431800" cy="144463"/>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50" name="Овал 49">
            <a:extLst>
              <a:ext uri="{FF2B5EF4-FFF2-40B4-BE49-F238E27FC236}">
                <a16:creationId xmlns:a16="http://schemas.microsoft.com/office/drawing/2014/main" xmlns="" id="{D84E916E-41C9-4243-A3D8-226EBC34C355}"/>
              </a:ext>
            </a:extLst>
          </p:cNvPr>
          <p:cNvSpPr/>
          <p:nvPr/>
        </p:nvSpPr>
        <p:spPr>
          <a:xfrm>
            <a:off x="3132138" y="3789363"/>
            <a:ext cx="431800" cy="144462"/>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51" name="Овал 50">
            <a:extLst>
              <a:ext uri="{FF2B5EF4-FFF2-40B4-BE49-F238E27FC236}">
                <a16:creationId xmlns:a16="http://schemas.microsoft.com/office/drawing/2014/main" xmlns="" id="{A1A651C0-D4E5-478E-8374-B59538A01C85}"/>
              </a:ext>
            </a:extLst>
          </p:cNvPr>
          <p:cNvSpPr/>
          <p:nvPr/>
        </p:nvSpPr>
        <p:spPr>
          <a:xfrm>
            <a:off x="3132138" y="3789363"/>
            <a:ext cx="431800" cy="144462"/>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52" name="Овал 51">
            <a:extLst>
              <a:ext uri="{FF2B5EF4-FFF2-40B4-BE49-F238E27FC236}">
                <a16:creationId xmlns:a16="http://schemas.microsoft.com/office/drawing/2014/main" xmlns="" id="{2C9AEFBB-E0D4-4C67-B2D7-6A030E387467}"/>
              </a:ext>
            </a:extLst>
          </p:cNvPr>
          <p:cNvSpPr/>
          <p:nvPr/>
        </p:nvSpPr>
        <p:spPr>
          <a:xfrm>
            <a:off x="3132138" y="4652963"/>
            <a:ext cx="431800" cy="144462"/>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53" name="Овал 52">
            <a:extLst>
              <a:ext uri="{FF2B5EF4-FFF2-40B4-BE49-F238E27FC236}">
                <a16:creationId xmlns:a16="http://schemas.microsoft.com/office/drawing/2014/main" xmlns="" id="{D0559B91-22A6-4531-8DDF-D7F52EC82E88}"/>
              </a:ext>
            </a:extLst>
          </p:cNvPr>
          <p:cNvSpPr/>
          <p:nvPr/>
        </p:nvSpPr>
        <p:spPr>
          <a:xfrm>
            <a:off x="3132138" y="1196975"/>
            <a:ext cx="431800" cy="144463"/>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54" name="Овал 53">
            <a:extLst>
              <a:ext uri="{FF2B5EF4-FFF2-40B4-BE49-F238E27FC236}">
                <a16:creationId xmlns:a16="http://schemas.microsoft.com/office/drawing/2014/main" xmlns="" id="{950F333F-4C9C-4A21-B56D-5E759A9170FC}"/>
              </a:ext>
            </a:extLst>
          </p:cNvPr>
          <p:cNvSpPr/>
          <p:nvPr/>
        </p:nvSpPr>
        <p:spPr>
          <a:xfrm>
            <a:off x="3132138" y="2060575"/>
            <a:ext cx="431800" cy="144463"/>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55" name="Овал 54">
            <a:extLst>
              <a:ext uri="{FF2B5EF4-FFF2-40B4-BE49-F238E27FC236}">
                <a16:creationId xmlns:a16="http://schemas.microsoft.com/office/drawing/2014/main" xmlns="" id="{13D06FDD-379F-4103-87FE-C99B38E3CD64}"/>
              </a:ext>
            </a:extLst>
          </p:cNvPr>
          <p:cNvSpPr/>
          <p:nvPr/>
        </p:nvSpPr>
        <p:spPr>
          <a:xfrm>
            <a:off x="3132138" y="2060575"/>
            <a:ext cx="431800" cy="144463"/>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56" name="Овал 55">
            <a:extLst>
              <a:ext uri="{FF2B5EF4-FFF2-40B4-BE49-F238E27FC236}">
                <a16:creationId xmlns:a16="http://schemas.microsoft.com/office/drawing/2014/main" xmlns="" id="{CDFE9C57-E102-447B-9777-8DE5EED11DF7}"/>
              </a:ext>
            </a:extLst>
          </p:cNvPr>
          <p:cNvSpPr/>
          <p:nvPr/>
        </p:nvSpPr>
        <p:spPr>
          <a:xfrm>
            <a:off x="3132138" y="2924175"/>
            <a:ext cx="431800" cy="144463"/>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57" name="Овал 56">
            <a:extLst>
              <a:ext uri="{FF2B5EF4-FFF2-40B4-BE49-F238E27FC236}">
                <a16:creationId xmlns:a16="http://schemas.microsoft.com/office/drawing/2014/main" xmlns="" id="{20BBAF54-EFF0-4A76-9FAE-3D695FF6943F}"/>
              </a:ext>
            </a:extLst>
          </p:cNvPr>
          <p:cNvSpPr/>
          <p:nvPr/>
        </p:nvSpPr>
        <p:spPr>
          <a:xfrm>
            <a:off x="3132138" y="2924175"/>
            <a:ext cx="431800" cy="144463"/>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58" name="Овал 57">
            <a:extLst>
              <a:ext uri="{FF2B5EF4-FFF2-40B4-BE49-F238E27FC236}">
                <a16:creationId xmlns:a16="http://schemas.microsoft.com/office/drawing/2014/main" xmlns="" id="{98189900-C3FA-4EE0-AF14-5E33F6BF3C17}"/>
              </a:ext>
            </a:extLst>
          </p:cNvPr>
          <p:cNvSpPr/>
          <p:nvPr/>
        </p:nvSpPr>
        <p:spPr>
          <a:xfrm>
            <a:off x="3132138" y="3789363"/>
            <a:ext cx="431800" cy="144462"/>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59" name="Овал 58">
            <a:extLst>
              <a:ext uri="{FF2B5EF4-FFF2-40B4-BE49-F238E27FC236}">
                <a16:creationId xmlns:a16="http://schemas.microsoft.com/office/drawing/2014/main" xmlns="" id="{4CEB7183-4584-4744-A7E4-63851F9E8F3B}"/>
              </a:ext>
            </a:extLst>
          </p:cNvPr>
          <p:cNvSpPr/>
          <p:nvPr/>
        </p:nvSpPr>
        <p:spPr>
          <a:xfrm>
            <a:off x="3132138" y="3789363"/>
            <a:ext cx="431800" cy="144462"/>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60" name="Овал 59">
            <a:extLst>
              <a:ext uri="{FF2B5EF4-FFF2-40B4-BE49-F238E27FC236}">
                <a16:creationId xmlns:a16="http://schemas.microsoft.com/office/drawing/2014/main" xmlns="" id="{9B343F7B-A4A9-47B6-AA51-33F54B057383}"/>
              </a:ext>
            </a:extLst>
          </p:cNvPr>
          <p:cNvSpPr/>
          <p:nvPr/>
        </p:nvSpPr>
        <p:spPr>
          <a:xfrm>
            <a:off x="3132138" y="4652963"/>
            <a:ext cx="431800" cy="144462"/>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cxnSp>
        <p:nvCxnSpPr>
          <p:cNvPr id="61" name="Прямая соединительная линия 60">
            <a:extLst>
              <a:ext uri="{FF2B5EF4-FFF2-40B4-BE49-F238E27FC236}">
                <a16:creationId xmlns:a16="http://schemas.microsoft.com/office/drawing/2014/main" xmlns="" id="{3B92B637-5473-4972-92E0-30B59460082C}"/>
              </a:ext>
            </a:extLst>
          </p:cNvPr>
          <p:cNvCxnSpPr>
            <a:stCxn id="53" idx="0"/>
            <a:endCxn id="60" idx="4"/>
          </p:cNvCxnSpPr>
          <p:nvPr/>
        </p:nvCxnSpPr>
        <p:spPr>
          <a:xfrm>
            <a:off x="3348038" y="1196975"/>
            <a:ext cx="0" cy="36004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Овал 61">
            <a:extLst>
              <a:ext uri="{FF2B5EF4-FFF2-40B4-BE49-F238E27FC236}">
                <a16:creationId xmlns:a16="http://schemas.microsoft.com/office/drawing/2014/main" xmlns="" id="{624967D0-D35B-448B-AC08-C508D8CD24D1}"/>
              </a:ext>
            </a:extLst>
          </p:cNvPr>
          <p:cNvSpPr/>
          <p:nvPr/>
        </p:nvSpPr>
        <p:spPr>
          <a:xfrm>
            <a:off x="5435600" y="1196975"/>
            <a:ext cx="431800" cy="144463"/>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63" name="Овал 62">
            <a:extLst>
              <a:ext uri="{FF2B5EF4-FFF2-40B4-BE49-F238E27FC236}">
                <a16:creationId xmlns:a16="http://schemas.microsoft.com/office/drawing/2014/main" xmlns="" id="{F561E117-C04C-4FF8-BBE1-95768389290C}"/>
              </a:ext>
            </a:extLst>
          </p:cNvPr>
          <p:cNvSpPr/>
          <p:nvPr/>
        </p:nvSpPr>
        <p:spPr>
          <a:xfrm>
            <a:off x="5435600" y="2060575"/>
            <a:ext cx="431800" cy="144463"/>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64" name="Овал 63">
            <a:extLst>
              <a:ext uri="{FF2B5EF4-FFF2-40B4-BE49-F238E27FC236}">
                <a16:creationId xmlns:a16="http://schemas.microsoft.com/office/drawing/2014/main" xmlns="" id="{F1B4361E-05B5-478A-A96E-00EC91B92568}"/>
              </a:ext>
            </a:extLst>
          </p:cNvPr>
          <p:cNvSpPr/>
          <p:nvPr/>
        </p:nvSpPr>
        <p:spPr>
          <a:xfrm>
            <a:off x="5435600" y="2060575"/>
            <a:ext cx="431800" cy="144463"/>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65" name="Овал 64">
            <a:extLst>
              <a:ext uri="{FF2B5EF4-FFF2-40B4-BE49-F238E27FC236}">
                <a16:creationId xmlns:a16="http://schemas.microsoft.com/office/drawing/2014/main" xmlns="" id="{E5E23DCC-B24F-4C17-9F05-D272B41BA3B3}"/>
              </a:ext>
            </a:extLst>
          </p:cNvPr>
          <p:cNvSpPr/>
          <p:nvPr/>
        </p:nvSpPr>
        <p:spPr>
          <a:xfrm>
            <a:off x="5435600" y="2924175"/>
            <a:ext cx="431800" cy="144463"/>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66" name="Овал 65">
            <a:extLst>
              <a:ext uri="{FF2B5EF4-FFF2-40B4-BE49-F238E27FC236}">
                <a16:creationId xmlns:a16="http://schemas.microsoft.com/office/drawing/2014/main" xmlns="" id="{C038F61F-A781-4540-82A3-CFDB9FA2F9B1}"/>
              </a:ext>
            </a:extLst>
          </p:cNvPr>
          <p:cNvSpPr/>
          <p:nvPr/>
        </p:nvSpPr>
        <p:spPr>
          <a:xfrm>
            <a:off x="5435600" y="2924175"/>
            <a:ext cx="431800" cy="144463"/>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67" name="Овал 66">
            <a:extLst>
              <a:ext uri="{FF2B5EF4-FFF2-40B4-BE49-F238E27FC236}">
                <a16:creationId xmlns:a16="http://schemas.microsoft.com/office/drawing/2014/main" xmlns="" id="{65FA0849-310D-4FBB-958D-B02368F36FD1}"/>
              </a:ext>
            </a:extLst>
          </p:cNvPr>
          <p:cNvSpPr/>
          <p:nvPr/>
        </p:nvSpPr>
        <p:spPr>
          <a:xfrm>
            <a:off x="5435600" y="3789363"/>
            <a:ext cx="431800" cy="144462"/>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68" name="Овал 67">
            <a:extLst>
              <a:ext uri="{FF2B5EF4-FFF2-40B4-BE49-F238E27FC236}">
                <a16:creationId xmlns:a16="http://schemas.microsoft.com/office/drawing/2014/main" xmlns="" id="{89961302-0F63-4F44-858E-F4B0D0016F87}"/>
              </a:ext>
            </a:extLst>
          </p:cNvPr>
          <p:cNvSpPr/>
          <p:nvPr/>
        </p:nvSpPr>
        <p:spPr>
          <a:xfrm>
            <a:off x="5435600" y="3789363"/>
            <a:ext cx="431800" cy="144462"/>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69" name="Овал 68">
            <a:extLst>
              <a:ext uri="{FF2B5EF4-FFF2-40B4-BE49-F238E27FC236}">
                <a16:creationId xmlns:a16="http://schemas.microsoft.com/office/drawing/2014/main" xmlns="" id="{17CC1710-9FBA-41EB-B714-BE0975A00372}"/>
              </a:ext>
            </a:extLst>
          </p:cNvPr>
          <p:cNvSpPr/>
          <p:nvPr/>
        </p:nvSpPr>
        <p:spPr>
          <a:xfrm>
            <a:off x="5435600" y="4652963"/>
            <a:ext cx="431800" cy="144462"/>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70" name="Овал 69">
            <a:extLst>
              <a:ext uri="{FF2B5EF4-FFF2-40B4-BE49-F238E27FC236}">
                <a16:creationId xmlns:a16="http://schemas.microsoft.com/office/drawing/2014/main" xmlns="" id="{FC0AE6D8-CE5B-4CA7-9EBF-B465EDBBB362}"/>
              </a:ext>
            </a:extLst>
          </p:cNvPr>
          <p:cNvSpPr/>
          <p:nvPr/>
        </p:nvSpPr>
        <p:spPr>
          <a:xfrm>
            <a:off x="5435600" y="1196975"/>
            <a:ext cx="431800" cy="144463"/>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71" name="Овал 70">
            <a:extLst>
              <a:ext uri="{FF2B5EF4-FFF2-40B4-BE49-F238E27FC236}">
                <a16:creationId xmlns:a16="http://schemas.microsoft.com/office/drawing/2014/main" xmlns="" id="{2491D028-C878-4099-8C7E-7BFFFBFCACD2}"/>
              </a:ext>
            </a:extLst>
          </p:cNvPr>
          <p:cNvSpPr/>
          <p:nvPr/>
        </p:nvSpPr>
        <p:spPr>
          <a:xfrm>
            <a:off x="5435600" y="2060575"/>
            <a:ext cx="431800" cy="144463"/>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72" name="Овал 71">
            <a:extLst>
              <a:ext uri="{FF2B5EF4-FFF2-40B4-BE49-F238E27FC236}">
                <a16:creationId xmlns:a16="http://schemas.microsoft.com/office/drawing/2014/main" xmlns="" id="{020483AC-40B6-4CC3-B5A0-3FD51E9E9905}"/>
              </a:ext>
            </a:extLst>
          </p:cNvPr>
          <p:cNvSpPr/>
          <p:nvPr/>
        </p:nvSpPr>
        <p:spPr>
          <a:xfrm>
            <a:off x="5435600" y="2060575"/>
            <a:ext cx="431800" cy="144463"/>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73" name="Овал 72">
            <a:extLst>
              <a:ext uri="{FF2B5EF4-FFF2-40B4-BE49-F238E27FC236}">
                <a16:creationId xmlns:a16="http://schemas.microsoft.com/office/drawing/2014/main" xmlns="" id="{E026C4F9-5934-45E1-9517-E9AE88325556}"/>
              </a:ext>
            </a:extLst>
          </p:cNvPr>
          <p:cNvSpPr/>
          <p:nvPr/>
        </p:nvSpPr>
        <p:spPr>
          <a:xfrm>
            <a:off x="5435600" y="2924175"/>
            <a:ext cx="431800" cy="144463"/>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74" name="Овал 73">
            <a:extLst>
              <a:ext uri="{FF2B5EF4-FFF2-40B4-BE49-F238E27FC236}">
                <a16:creationId xmlns:a16="http://schemas.microsoft.com/office/drawing/2014/main" xmlns="" id="{FD0B45D2-9090-48E1-932C-16A8E40FEA67}"/>
              </a:ext>
            </a:extLst>
          </p:cNvPr>
          <p:cNvSpPr/>
          <p:nvPr/>
        </p:nvSpPr>
        <p:spPr>
          <a:xfrm>
            <a:off x="5435600" y="2924175"/>
            <a:ext cx="431800" cy="144463"/>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75" name="Овал 74">
            <a:extLst>
              <a:ext uri="{FF2B5EF4-FFF2-40B4-BE49-F238E27FC236}">
                <a16:creationId xmlns:a16="http://schemas.microsoft.com/office/drawing/2014/main" xmlns="" id="{4BA649DC-7F69-47E2-918C-53CF6C47BB31}"/>
              </a:ext>
            </a:extLst>
          </p:cNvPr>
          <p:cNvSpPr/>
          <p:nvPr/>
        </p:nvSpPr>
        <p:spPr>
          <a:xfrm>
            <a:off x="5435600" y="3789363"/>
            <a:ext cx="431800" cy="144462"/>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76" name="Овал 75">
            <a:extLst>
              <a:ext uri="{FF2B5EF4-FFF2-40B4-BE49-F238E27FC236}">
                <a16:creationId xmlns:a16="http://schemas.microsoft.com/office/drawing/2014/main" xmlns="" id="{B2DA2019-5C07-4815-AE06-F29C7099CC39}"/>
              </a:ext>
            </a:extLst>
          </p:cNvPr>
          <p:cNvSpPr/>
          <p:nvPr/>
        </p:nvSpPr>
        <p:spPr>
          <a:xfrm>
            <a:off x="5435600" y="3789363"/>
            <a:ext cx="431800" cy="144462"/>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77" name="Овал 76">
            <a:extLst>
              <a:ext uri="{FF2B5EF4-FFF2-40B4-BE49-F238E27FC236}">
                <a16:creationId xmlns:a16="http://schemas.microsoft.com/office/drawing/2014/main" xmlns="" id="{E8BF86D5-DBCC-4650-8A40-12D7B0544B6F}"/>
              </a:ext>
            </a:extLst>
          </p:cNvPr>
          <p:cNvSpPr/>
          <p:nvPr/>
        </p:nvSpPr>
        <p:spPr>
          <a:xfrm>
            <a:off x="5435600" y="4652963"/>
            <a:ext cx="431800" cy="144462"/>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cxnSp>
        <p:nvCxnSpPr>
          <p:cNvPr id="78" name="Прямая соединительная линия 77">
            <a:extLst>
              <a:ext uri="{FF2B5EF4-FFF2-40B4-BE49-F238E27FC236}">
                <a16:creationId xmlns:a16="http://schemas.microsoft.com/office/drawing/2014/main" xmlns="" id="{66538DD0-2612-479C-A51F-D0A47A7C413F}"/>
              </a:ext>
            </a:extLst>
          </p:cNvPr>
          <p:cNvCxnSpPr>
            <a:stCxn id="70" idx="0"/>
            <a:endCxn id="77" idx="4"/>
          </p:cNvCxnSpPr>
          <p:nvPr/>
        </p:nvCxnSpPr>
        <p:spPr>
          <a:xfrm>
            <a:off x="5651500" y="1196975"/>
            <a:ext cx="0" cy="36004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Прямая соединительная линия 78">
            <a:extLst>
              <a:ext uri="{FF2B5EF4-FFF2-40B4-BE49-F238E27FC236}">
                <a16:creationId xmlns:a16="http://schemas.microsoft.com/office/drawing/2014/main" xmlns="" id="{F84D444D-9F83-4AC3-868F-36678EE9520B}"/>
              </a:ext>
            </a:extLst>
          </p:cNvPr>
          <p:cNvCxnSpPr/>
          <p:nvPr/>
        </p:nvCxnSpPr>
        <p:spPr>
          <a:xfrm>
            <a:off x="6372225" y="1268413"/>
            <a:ext cx="1295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Прямая соединительная линия 79">
            <a:extLst>
              <a:ext uri="{FF2B5EF4-FFF2-40B4-BE49-F238E27FC236}">
                <a16:creationId xmlns:a16="http://schemas.microsoft.com/office/drawing/2014/main" xmlns="" id="{55578AF9-C85A-46A4-BA29-BA21A8BC086D}"/>
              </a:ext>
            </a:extLst>
          </p:cNvPr>
          <p:cNvCxnSpPr/>
          <p:nvPr/>
        </p:nvCxnSpPr>
        <p:spPr>
          <a:xfrm>
            <a:off x="6516688" y="2133600"/>
            <a:ext cx="1295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Прямая соединительная линия 80">
            <a:extLst>
              <a:ext uri="{FF2B5EF4-FFF2-40B4-BE49-F238E27FC236}">
                <a16:creationId xmlns:a16="http://schemas.microsoft.com/office/drawing/2014/main" xmlns="" id="{71D9D92E-5C93-4AFD-AB02-34421A32088C}"/>
              </a:ext>
            </a:extLst>
          </p:cNvPr>
          <p:cNvCxnSpPr/>
          <p:nvPr/>
        </p:nvCxnSpPr>
        <p:spPr>
          <a:xfrm>
            <a:off x="6443663" y="2997200"/>
            <a:ext cx="129698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Прямая соединительная линия 81">
            <a:extLst>
              <a:ext uri="{FF2B5EF4-FFF2-40B4-BE49-F238E27FC236}">
                <a16:creationId xmlns:a16="http://schemas.microsoft.com/office/drawing/2014/main" xmlns="" id="{ACC5B95C-0F17-4AE5-8711-E12CF39E77E2}"/>
              </a:ext>
            </a:extLst>
          </p:cNvPr>
          <p:cNvCxnSpPr/>
          <p:nvPr/>
        </p:nvCxnSpPr>
        <p:spPr>
          <a:xfrm>
            <a:off x="6443663" y="3860800"/>
            <a:ext cx="129698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Прямая соединительная линия 82">
            <a:extLst>
              <a:ext uri="{FF2B5EF4-FFF2-40B4-BE49-F238E27FC236}">
                <a16:creationId xmlns:a16="http://schemas.microsoft.com/office/drawing/2014/main" xmlns="" id="{CCAD3AFA-21E9-4D4C-8514-35A5E1FEC400}"/>
              </a:ext>
            </a:extLst>
          </p:cNvPr>
          <p:cNvCxnSpPr/>
          <p:nvPr/>
        </p:nvCxnSpPr>
        <p:spPr>
          <a:xfrm>
            <a:off x="6443663" y="4724400"/>
            <a:ext cx="129698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Прямая соединительная линия 83">
            <a:extLst>
              <a:ext uri="{FF2B5EF4-FFF2-40B4-BE49-F238E27FC236}">
                <a16:creationId xmlns:a16="http://schemas.microsoft.com/office/drawing/2014/main" xmlns="" id="{FFDEA781-6E29-4049-9904-8FCEE4026E02}"/>
              </a:ext>
            </a:extLst>
          </p:cNvPr>
          <p:cNvCxnSpPr/>
          <p:nvPr/>
        </p:nvCxnSpPr>
        <p:spPr>
          <a:xfrm>
            <a:off x="1476375" y="1268413"/>
            <a:ext cx="1295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Прямая соединительная линия 84">
            <a:extLst>
              <a:ext uri="{FF2B5EF4-FFF2-40B4-BE49-F238E27FC236}">
                <a16:creationId xmlns:a16="http://schemas.microsoft.com/office/drawing/2014/main" xmlns="" id="{008FDE5B-80C7-4DE8-A585-EC798AF56F1C}"/>
              </a:ext>
            </a:extLst>
          </p:cNvPr>
          <p:cNvCxnSpPr/>
          <p:nvPr/>
        </p:nvCxnSpPr>
        <p:spPr>
          <a:xfrm>
            <a:off x="1476375" y="2133600"/>
            <a:ext cx="1295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Прямая соединительная линия 85">
            <a:extLst>
              <a:ext uri="{FF2B5EF4-FFF2-40B4-BE49-F238E27FC236}">
                <a16:creationId xmlns:a16="http://schemas.microsoft.com/office/drawing/2014/main" xmlns="" id="{4A9AFC63-24CE-4820-B6FB-61EFDE5FE473}"/>
              </a:ext>
            </a:extLst>
          </p:cNvPr>
          <p:cNvCxnSpPr/>
          <p:nvPr/>
        </p:nvCxnSpPr>
        <p:spPr>
          <a:xfrm>
            <a:off x="1476375" y="2997200"/>
            <a:ext cx="1295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Прямая соединительная линия 86">
            <a:extLst>
              <a:ext uri="{FF2B5EF4-FFF2-40B4-BE49-F238E27FC236}">
                <a16:creationId xmlns:a16="http://schemas.microsoft.com/office/drawing/2014/main" xmlns="" id="{208A234E-CD64-4C94-A0E8-12CCCB41CC2F}"/>
              </a:ext>
            </a:extLst>
          </p:cNvPr>
          <p:cNvCxnSpPr/>
          <p:nvPr/>
        </p:nvCxnSpPr>
        <p:spPr>
          <a:xfrm>
            <a:off x="1476375" y="3860800"/>
            <a:ext cx="1295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Прямая соединительная линия 87">
            <a:extLst>
              <a:ext uri="{FF2B5EF4-FFF2-40B4-BE49-F238E27FC236}">
                <a16:creationId xmlns:a16="http://schemas.microsoft.com/office/drawing/2014/main" xmlns="" id="{D9BC68F0-30B9-44FC-9DE4-347B72743B8D}"/>
              </a:ext>
            </a:extLst>
          </p:cNvPr>
          <p:cNvCxnSpPr/>
          <p:nvPr/>
        </p:nvCxnSpPr>
        <p:spPr>
          <a:xfrm>
            <a:off x="1476375" y="4724400"/>
            <a:ext cx="1295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7" name="Овал 96">
            <a:extLst>
              <a:ext uri="{FF2B5EF4-FFF2-40B4-BE49-F238E27FC236}">
                <a16:creationId xmlns:a16="http://schemas.microsoft.com/office/drawing/2014/main" xmlns="" id="{AED8C456-38D2-464B-9181-D272008903BA}"/>
              </a:ext>
            </a:extLst>
          </p:cNvPr>
          <p:cNvSpPr/>
          <p:nvPr/>
        </p:nvSpPr>
        <p:spPr>
          <a:xfrm>
            <a:off x="1979613" y="2060575"/>
            <a:ext cx="431800" cy="144463"/>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98" name="Овал 97">
            <a:extLst>
              <a:ext uri="{FF2B5EF4-FFF2-40B4-BE49-F238E27FC236}">
                <a16:creationId xmlns:a16="http://schemas.microsoft.com/office/drawing/2014/main" xmlns="" id="{F62E5EDB-9151-4C3E-99DC-AB6E31449F4B}"/>
              </a:ext>
            </a:extLst>
          </p:cNvPr>
          <p:cNvSpPr/>
          <p:nvPr/>
        </p:nvSpPr>
        <p:spPr>
          <a:xfrm>
            <a:off x="4284663" y="2060575"/>
            <a:ext cx="431800" cy="144463"/>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99" name="Овал 98">
            <a:extLst>
              <a:ext uri="{FF2B5EF4-FFF2-40B4-BE49-F238E27FC236}">
                <a16:creationId xmlns:a16="http://schemas.microsoft.com/office/drawing/2014/main" xmlns="" id="{6341667C-1ACC-4EF4-B5DC-93F66B650465}"/>
              </a:ext>
            </a:extLst>
          </p:cNvPr>
          <p:cNvSpPr/>
          <p:nvPr/>
        </p:nvSpPr>
        <p:spPr>
          <a:xfrm>
            <a:off x="6588125" y="1196975"/>
            <a:ext cx="431800" cy="144463"/>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100" name="Овал 99">
            <a:extLst>
              <a:ext uri="{FF2B5EF4-FFF2-40B4-BE49-F238E27FC236}">
                <a16:creationId xmlns:a16="http://schemas.microsoft.com/office/drawing/2014/main" xmlns="" id="{D35DDBD7-F8EF-4A58-AD08-3FFA8D924EB7}"/>
              </a:ext>
            </a:extLst>
          </p:cNvPr>
          <p:cNvSpPr/>
          <p:nvPr/>
        </p:nvSpPr>
        <p:spPr>
          <a:xfrm>
            <a:off x="6588125" y="1196975"/>
            <a:ext cx="431800" cy="144463"/>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105" name="Овал 104">
            <a:extLst>
              <a:ext uri="{FF2B5EF4-FFF2-40B4-BE49-F238E27FC236}">
                <a16:creationId xmlns:a16="http://schemas.microsoft.com/office/drawing/2014/main" xmlns="" id="{3C034CC2-33FD-479A-96AA-F79D1D7A5C8B}"/>
              </a:ext>
            </a:extLst>
          </p:cNvPr>
          <p:cNvSpPr/>
          <p:nvPr/>
        </p:nvSpPr>
        <p:spPr>
          <a:xfrm>
            <a:off x="6588125" y="2060575"/>
            <a:ext cx="431800" cy="144463"/>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106" name="Овал 105">
            <a:extLst>
              <a:ext uri="{FF2B5EF4-FFF2-40B4-BE49-F238E27FC236}">
                <a16:creationId xmlns:a16="http://schemas.microsoft.com/office/drawing/2014/main" xmlns="" id="{34030454-EEDC-418D-B104-28890A2E6A6A}"/>
              </a:ext>
            </a:extLst>
          </p:cNvPr>
          <p:cNvSpPr/>
          <p:nvPr/>
        </p:nvSpPr>
        <p:spPr>
          <a:xfrm>
            <a:off x="6588125" y="2060575"/>
            <a:ext cx="431800" cy="144463"/>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107" name="Овал 106">
            <a:extLst>
              <a:ext uri="{FF2B5EF4-FFF2-40B4-BE49-F238E27FC236}">
                <a16:creationId xmlns:a16="http://schemas.microsoft.com/office/drawing/2014/main" xmlns="" id="{FE622765-04E1-4432-8ED7-6D231D13CB96}"/>
              </a:ext>
            </a:extLst>
          </p:cNvPr>
          <p:cNvSpPr/>
          <p:nvPr/>
        </p:nvSpPr>
        <p:spPr>
          <a:xfrm>
            <a:off x="6588125" y="2060575"/>
            <a:ext cx="431800" cy="144463"/>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108" name="Овал 107">
            <a:extLst>
              <a:ext uri="{FF2B5EF4-FFF2-40B4-BE49-F238E27FC236}">
                <a16:creationId xmlns:a16="http://schemas.microsoft.com/office/drawing/2014/main" xmlns="" id="{59713C92-1DC3-427D-9395-5B030484295E}"/>
              </a:ext>
            </a:extLst>
          </p:cNvPr>
          <p:cNvSpPr/>
          <p:nvPr/>
        </p:nvSpPr>
        <p:spPr>
          <a:xfrm>
            <a:off x="6588125" y="2924175"/>
            <a:ext cx="431800" cy="144463"/>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109" name="Овал 108">
            <a:extLst>
              <a:ext uri="{FF2B5EF4-FFF2-40B4-BE49-F238E27FC236}">
                <a16:creationId xmlns:a16="http://schemas.microsoft.com/office/drawing/2014/main" xmlns="" id="{95DF39B8-5654-4786-AA4D-A0E0CF197DDD}"/>
              </a:ext>
            </a:extLst>
          </p:cNvPr>
          <p:cNvSpPr/>
          <p:nvPr/>
        </p:nvSpPr>
        <p:spPr>
          <a:xfrm>
            <a:off x="6588125" y="2924175"/>
            <a:ext cx="431800" cy="144463"/>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110" name="Овал 109">
            <a:extLst>
              <a:ext uri="{FF2B5EF4-FFF2-40B4-BE49-F238E27FC236}">
                <a16:creationId xmlns:a16="http://schemas.microsoft.com/office/drawing/2014/main" xmlns="" id="{638E9F78-A858-4271-94F9-57E467509DB2}"/>
              </a:ext>
            </a:extLst>
          </p:cNvPr>
          <p:cNvSpPr/>
          <p:nvPr/>
        </p:nvSpPr>
        <p:spPr>
          <a:xfrm>
            <a:off x="6588125" y="2924175"/>
            <a:ext cx="431800" cy="144463"/>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111" name="Овал 110">
            <a:extLst>
              <a:ext uri="{FF2B5EF4-FFF2-40B4-BE49-F238E27FC236}">
                <a16:creationId xmlns:a16="http://schemas.microsoft.com/office/drawing/2014/main" xmlns="" id="{125FC866-12A4-4DC2-86BB-DB5DF0750E77}"/>
              </a:ext>
            </a:extLst>
          </p:cNvPr>
          <p:cNvSpPr/>
          <p:nvPr/>
        </p:nvSpPr>
        <p:spPr>
          <a:xfrm>
            <a:off x="6588125" y="2924175"/>
            <a:ext cx="431800" cy="144463"/>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112" name="Овал 111">
            <a:extLst>
              <a:ext uri="{FF2B5EF4-FFF2-40B4-BE49-F238E27FC236}">
                <a16:creationId xmlns:a16="http://schemas.microsoft.com/office/drawing/2014/main" xmlns="" id="{98385E0B-7336-4561-B192-A40894988101}"/>
              </a:ext>
            </a:extLst>
          </p:cNvPr>
          <p:cNvSpPr/>
          <p:nvPr/>
        </p:nvSpPr>
        <p:spPr>
          <a:xfrm>
            <a:off x="6588125" y="2924175"/>
            <a:ext cx="431800" cy="144463"/>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117" name="Овал 116">
            <a:extLst>
              <a:ext uri="{FF2B5EF4-FFF2-40B4-BE49-F238E27FC236}">
                <a16:creationId xmlns:a16="http://schemas.microsoft.com/office/drawing/2014/main" xmlns="" id="{FA79F29F-B731-469E-9063-EC16AD2A7F93}"/>
              </a:ext>
            </a:extLst>
          </p:cNvPr>
          <p:cNvSpPr/>
          <p:nvPr/>
        </p:nvSpPr>
        <p:spPr>
          <a:xfrm>
            <a:off x="4284663" y="2924175"/>
            <a:ext cx="431800" cy="144463"/>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118" name="Овал 117">
            <a:extLst>
              <a:ext uri="{FF2B5EF4-FFF2-40B4-BE49-F238E27FC236}">
                <a16:creationId xmlns:a16="http://schemas.microsoft.com/office/drawing/2014/main" xmlns="" id="{5071A345-466E-42E5-A450-0750F8EFDEFF}"/>
              </a:ext>
            </a:extLst>
          </p:cNvPr>
          <p:cNvSpPr/>
          <p:nvPr/>
        </p:nvSpPr>
        <p:spPr>
          <a:xfrm>
            <a:off x="4284663" y="2924175"/>
            <a:ext cx="431800" cy="144463"/>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123" name="Овал 122">
            <a:extLst>
              <a:ext uri="{FF2B5EF4-FFF2-40B4-BE49-F238E27FC236}">
                <a16:creationId xmlns:a16="http://schemas.microsoft.com/office/drawing/2014/main" xmlns="" id="{4EEA7DC5-A77A-44BD-AD1A-7FF00B710104}"/>
              </a:ext>
            </a:extLst>
          </p:cNvPr>
          <p:cNvSpPr/>
          <p:nvPr/>
        </p:nvSpPr>
        <p:spPr>
          <a:xfrm>
            <a:off x="1979613" y="2924175"/>
            <a:ext cx="431800" cy="144463"/>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124" name="Овал 123">
            <a:extLst>
              <a:ext uri="{FF2B5EF4-FFF2-40B4-BE49-F238E27FC236}">
                <a16:creationId xmlns:a16="http://schemas.microsoft.com/office/drawing/2014/main" xmlns="" id="{9A914CB9-8959-44D2-B9DF-6A3322DF5F03}"/>
              </a:ext>
            </a:extLst>
          </p:cNvPr>
          <p:cNvSpPr/>
          <p:nvPr/>
        </p:nvSpPr>
        <p:spPr>
          <a:xfrm>
            <a:off x="1979613" y="2924175"/>
            <a:ext cx="431800" cy="144463"/>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129" name="Овал 128">
            <a:extLst>
              <a:ext uri="{FF2B5EF4-FFF2-40B4-BE49-F238E27FC236}">
                <a16:creationId xmlns:a16="http://schemas.microsoft.com/office/drawing/2014/main" xmlns="" id="{2292F86C-AD81-432E-8634-09C2D79862EB}"/>
              </a:ext>
            </a:extLst>
          </p:cNvPr>
          <p:cNvSpPr/>
          <p:nvPr/>
        </p:nvSpPr>
        <p:spPr>
          <a:xfrm>
            <a:off x="6588125" y="4652963"/>
            <a:ext cx="431800" cy="144462"/>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130" name="Овал 129">
            <a:extLst>
              <a:ext uri="{FF2B5EF4-FFF2-40B4-BE49-F238E27FC236}">
                <a16:creationId xmlns:a16="http://schemas.microsoft.com/office/drawing/2014/main" xmlns="" id="{DAD5892F-DA10-46E1-BE4A-CA6833D82AB2}"/>
              </a:ext>
            </a:extLst>
          </p:cNvPr>
          <p:cNvSpPr/>
          <p:nvPr/>
        </p:nvSpPr>
        <p:spPr>
          <a:xfrm>
            <a:off x="6588125" y="4652963"/>
            <a:ext cx="431800" cy="144462"/>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131" name="Овал 130">
            <a:extLst>
              <a:ext uri="{FF2B5EF4-FFF2-40B4-BE49-F238E27FC236}">
                <a16:creationId xmlns:a16="http://schemas.microsoft.com/office/drawing/2014/main" xmlns="" id="{0B52748A-1C1C-4616-A081-DFB862DECD78}"/>
              </a:ext>
            </a:extLst>
          </p:cNvPr>
          <p:cNvSpPr/>
          <p:nvPr/>
        </p:nvSpPr>
        <p:spPr>
          <a:xfrm>
            <a:off x="6588125" y="4652963"/>
            <a:ext cx="431800" cy="144462"/>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132" name="Овал 131">
            <a:extLst>
              <a:ext uri="{FF2B5EF4-FFF2-40B4-BE49-F238E27FC236}">
                <a16:creationId xmlns:a16="http://schemas.microsoft.com/office/drawing/2014/main" xmlns="" id="{2E6BC098-F849-455B-9DCE-A7D9775880C8}"/>
              </a:ext>
            </a:extLst>
          </p:cNvPr>
          <p:cNvSpPr/>
          <p:nvPr/>
        </p:nvSpPr>
        <p:spPr>
          <a:xfrm>
            <a:off x="6588125" y="4652963"/>
            <a:ext cx="431800" cy="144462"/>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133" name="Овал 132">
            <a:extLst>
              <a:ext uri="{FF2B5EF4-FFF2-40B4-BE49-F238E27FC236}">
                <a16:creationId xmlns:a16="http://schemas.microsoft.com/office/drawing/2014/main" xmlns="" id="{96C9DEEE-6A74-47A9-8C94-66CD448669C2}"/>
              </a:ext>
            </a:extLst>
          </p:cNvPr>
          <p:cNvSpPr/>
          <p:nvPr/>
        </p:nvSpPr>
        <p:spPr>
          <a:xfrm>
            <a:off x="6588125" y="4652963"/>
            <a:ext cx="431800" cy="144462"/>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134" name="Овал 133">
            <a:extLst>
              <a:ext uri="{FF2B5EF4-FFF2-40B4-BE49-F238E27FC236}">
                <a16:creationId xmlns:a16="http://schemas.microsoft.com/office/drawing/2014/main" xmlns="" id="{A13E1DD0-3830-4C95-B51C-42187D449952}"/>
              </a:ext>
            </a:extLst>
          </p:cNvPr>
          <p:cNvSpPr/>
          <p:nvPr/>
        </p:nvSpPr>
        <p:spPr>
          <a:xfrm>
            <a:off x="6588125" y="4652963"/>
            <a:ext cx="431800" cy="144462"/>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135" name="Овал 134">
            <a:extLst>
              <a:ext uri="{FF2B5EF4-FFF2-40B4-BE49-F238E27FC236}">
                <a16:creationId xmlns:a16="http://schemas.microsoft.com/office/drawing/2014/main" xmlns="" id="{EE71E396-F5BF-40E3-A467-A41335B02CA8}"/>
              </a:ext>
            </a:extLst>
          </p:cNvPr>
          <p:cNvSpPr/>
          <p:nvPr/>
        </p:nvSpPr>
        <p:spPr>
          <a:xfrm>
            <a:off x="6588125" y="4652963"/>
            <a:ext cx="431800" cy="144462"/>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140" name="Овал 139">
            <a:extLst>
              <a:ext uri="{FF2B5EF4-FFF2-40B4-BE49-F238E27FC236}">
                <a16:creationId xmlns:a16="http://schemas.microsoft.com/office/drawing/2014/main" xmlns="" id="{221C6613-EACD-4C0F-9C10-20A92F1F92DE}"/>
              </a:ext>
            </a:extLst>
          </p:cNvPr>
          <p:cNvSpPr/>
          <p:nvPr/>
        </p:nvSpPr>
        <p:spPr>
          <a:xfrm>
            <a:off x="1979613" y="4652963"/>
            <a:ext cx="431800" cy="144462"/>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141" name="Овал 140">
            <a:extLst>
              <a:ext uri="{FF2B5EF4-FFF2-40B4-BE49-F238E27FC236}">
                <a16:creationId xmlns:a16="http://schemas.microsoft.com/office/drawing/2014/main" xmlns="" id="{9A9047E0-4AFE-496F-9352-FE7F266F40B5}"/>
              </a:ext>
            </a:extLst>
          </p:cNvPr>
          <p:cNvSpPr/>
          <p:nvPr/>
        </p:nvSpPr>
        <p:spPr>
          <a:xfrm>
            <a:off x="1979613" y="4652963"/>
            <a:ext cx="431800" cy="144462"/>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142" name="Овал 141">
            <a:extLst>
              <a:ext uri="{FF2B5EF4-FFF2-40B4-BE49-F238E27FC236}">
                <a16:creationId xmlns:a16="http://schemas.microsoft.com/office/drawing/2014/main" xmlns="" id="{2755EEEE-E902-4742-BC0B-7B7CAD216704}"/>
              </a:ext>
            </a:extLst>
          </p:cNvPr>
          <p:cNvSpPr/>
          <p:nvPr/>
        </p:nvSpPr>
        <p:spPr>
          <a:xfrm>
            <a:off x="1979613" y="4652963"/>
            <a:ext cx="431800" cy="144462"/>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143" name="Овал 142">
            <a:extLst>
              <a:ext uri="{FF2B5EF4-FFF2-40B4-BE49-F238E27FC236}">
                <a16:creationId xmlns:a16="http://schemas.microsoft.com/office/drawing/2014/main" xmlns="" id="{7E55A9C0-4358-4B0A-AEE3-75532DD30EE9}"/>
              </a:ext>
            </a:extLst>
          </p:cNvPr>
          <p:cNvSpPr/>
          <p:nvPr/>
        </p:nvSpPr>
        <p:spPr>
          <a:xfrm>
            <a:off x="1979613" y="4652963"/>
            <a:ext cx="431800" cy="144462"/>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cxnSp>
        <p:nvCxnSpPr>
          <p:cNvPr id="148" name="Прямая соединительная линия 147">
            <a:extLst>
              <a:ext uri="{FF2B5EF4-FFF2-40B4-BE49-F238E27FC236}">
                <a16:creationId xmlns:a16="http://schemas.microsoft.com/office/drawing/2014/main" xmlns="" id="{3E2D9CBF-6EF8-41D4-B0E4-A760E30ED287}"/>
              </a:ext>
            </a:extLst>
          </p:cNvPr>
          <p:cNvCxnSpPr/>
          <p:nvPr/>
        </p:nvCxnSpPr>
        <p:spPr>
          <a:xfrm flipV="1">
            <a:off x="2195513" y="692150"/>
            <a:ext cx="0" cy="79216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9" name="Прямая соединительная линия 148">
            <a:extLst>
              <a:ext uri="{FF2B5EF4-FFF2-40B4-BE49-F238E27FC236}">
                <a16:creationId xmlns:a16="http://schemas.microsoft.com/office/drawing/2014/main" xmlns="" id="{7929C530-5EAA-4E04-A781-E96030D6D9D7}"/>
              </a:ext>
            </a:extLst>
          </p:cNvPr>
          <p:cNvCxnSpPr/>
          <p:nvPr/>
        </p:nvCxnSpPr>
        <p:spPr>
          <a:xfrm flipV="1">
            <a:off x="3348038" y="692150"/>
            <a:ext cx="0" cy="79216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0" name="Прямая соединительная линия 149">
            <a:extLst>
              <a:ext uri="{FF2B5EF4-FFF2-40B4-BE49-F238E27FC236}">
                <a16:creationId xmlns:a16="http://schemas.microsoft.com/office/drawing/2014/main" xmlns="" id="{4D49091F-EA71-4D2D-9881-C8D012DCA52B}"/>
              </a:ext>
            </a:extLst>
          </p:cNvPr>
          <p:cNvCxnSpPr/>
          <p:nvPr/>
        </p:nvCxnSpPr>
        <p:spPr>
          <a:xfrm flipV="1">
            <a:off x="4500563" y="692150"/>
            <a:ext cx="0" cy="79216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1" name="Прямая соединительная линия 150">
            <a:extLst>
              <a:ext uri="{FF2B5EF4-FFF2-40B4-BE49-F238E27FC236}">
                <a16:creationId xmlns:a16="http://schemas.microsoft.com/office/drawing/2014/main" xmlns="" id="{BDE6241C-56AD-445B-BE36-7778893879D5}"/>
              </a:ext>
            </a:extLst>
          </p:cNvPr>
          <p:cNvCxnSpPr/>
          <p:nvPr/>
        </p:nvCxnSpPr>
        <p:spPr>
          <a:xfrm flipV="1">
            <a:off x="5651500" y="692150"/>
            <a:ext cx="0" cy="79216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2" name="Прямая соединительная линия 151">
            <a:extLst>
              <a:ext uri="{FF2B5EF4-FFF2-40B4-BE49-F238E27FC236}">
                <a16:creationId xmlns:a16="http://schemas.microsoft.com/office/drawing/2014/main" xmlns="" id="{F551CE8E-F9F0-48B1-85BE-8F63FEE27552}"/>
              </a:ext>
            </a:extLst>
          </p:cNvPr>
          <p:cNvCxnSpPr/>
          <p:nvPr/>
        </p:nvCxnSpPr>
        <p:spPr>
          <a:xfrm flipV="1">
            <a:off x="6804025" y="692150"/>
            <a:ext cx="0" cy="79216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53" name="Овал 152">
            <a:extLst>
              <a:ext uri="{FF2B5EF4-FFF2-40B4-BE49-F238E27FC236}">
                <a16:creationId xmlns:a16="http://schemas.microsoft.com/office/drawing/2014/main" xmlns="" id="{DF4327DF-5F68-49D6-9551-B219BC96366F}"/>
              </a:ext>
            </a:extLst>
          </p:cNvPr>
          <p:cNvSpPr/>
          <p:nvPr/>
        </p:nvSpPr>
        <p:spPr>
          <a:xfrm>
            <a:off x="4284663" y="4652963"/>
            <a:ext cx="431800" cy="144462"/>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154" name="Овал 153">
            <a:extLst>
              <a:ext uri="{FF2B5EF4-FFF2-40B4-BE49-F238E27FC236}">
                <a16:creationId xmlns:a16="http://schemas.microsoft.com/office/drawing/2014/main" xmlns="" id="{BDF95F71-12AC-4D5F-B9B6-F3658A30BC6D}"/>
              </a:ext>
            </a:extLst>
          </p:cNvPr>
          <p:cNvSpPr/>
          <p:nvPr/>
        </p:nvSpPr>
        <p:spPr>
          <a:xfrm>
            <a:off x="4284663" y="4652963"/>
            <a:ext cx="431800" cy="144462"/>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155" name="Овал 154">
            <a:extLst>
              <a:ext uri="{FF2B5EF4-FFF2-40B4-BE49-F238E27FC236}">
                <a16:creationId xmlns:a16="http://schemas.microsoft.com/office/drawing/2014/main" xmlns="" id="{513EDDDE-26D9-42AF-BF9D-00DA1F8BBD34}"/>
              </a:ext>
            </a:extLst>
          </p:cNvPr>
          <p:cNvSpPr/>
          <p:nvPr/>
        </p:nvSpPr>
        <p:spPr>
          <a:xfrm>
            <a:off x="4284663" y="4652963"/>
            <a:ext cx="431800" cy="144462"/>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156" name="Овал 155">
            <a:extLst>
              <a:ext uri="{FF2B5EF4-FFF2-40B4-BE49-F238E27FC236}">
                <a16:creationId xmlns:a16="http://schemas.microsoft.com/office/drawing/2014/main" xmlns="" id="{E357E1C8-EFD0-4504-BCE5-515293C0AEDD}"/>
              </a:ext>
            </a:extLst>
          </p:cNvPr>
          <p:cNvSpPr/>
          <p:nvPr/>
        </p:nvSpPr>
        <p:spPr>
          <a:xfrm>
            <a:off x="4284663" y="4652963"/>
            <a:ext cx="431800" cy="144462"/>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157" name="Овал 156">
            <a:extLst>
              <a:ext uri="{FF2B5EF4-FFF2-40B4-BE49-F238E27FC236}">
                <a16:creationId xmlns:a16="http://schemas.microsoft.com/office/drawing/2014/main" xmlns="" id="{A1D6704A-F9D8-4F81-BB7D-3B5BDC75A6B2}"/>
              </a:ext>
            </a:extLst>
          </p:cNvPr>
          <p:cNvSpPr/>
          <p:nvPr/>
        </p:nvSpPr>
        <p:spPr>
          <a:xfrm>
            <a:off x="4284663" y="4652963"/>
            <a:ext cx="431800" cy="144462"/>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cxnSp>
        <p:nvCxnSpPr>
          <p:cNvPr id="162" name="Прямая соединительная линия 161">
            <a:extLst>
              <a:ext uri="{FF2B5EF4-FFF2-40B4-BE49-F238E27FC236}">
                <a16:creationId xmlns:a16="http://schemas.microsoft.com/office/drawing/2014/main" xmlns="" id="{4917D3DC-1A8C-46E9-B933-9855B08DEFB4}"/>
              </a:ext>
            </a:extLst>
          </p:cNvPr>
          <p:cNvCxnSpPr/>
          <p:nvPr/>
        </p:nvCxnSpPr>
        <p:spPr>
          <a:xfrm>
            <a:off x="2195513" y="4437063"/>
            <a:ext cx="0" cy="8636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3" name="Прямая соединительная линия 162">
            <a:extLst>
              <a:ext uri="{FF2B5EF4-FFF2-40B4-BE49-F238E27FC236}">
                <a16:creationId xmlns:a16="http://schemas.microsoft.com/office/drawing/2014/main" xmlns="" id="{FC1FCFF9-1F65-4BA3-9064-AC49A9BAC9D3}"/>
              </a:ext>
            </a:extLst>
          </p:cNvPr>
          <p:cNvCxnSpPr/>
          <p:nvPr/>
        </p:nvCxnSpPr>
        <p:spPr>
          <a:xfrm>
            <a:off x="3348038" y="4437063"/>
            <a:ext cx="0" cy="8636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4" name="Прямая соединительная линия 163">
            <a:extLst>
              <a:ext uri="{FF2B5EF4-FFF2-40B4-BE49-F238E27FC236}">
                <a16:creationId xmlns:a16="http://schemas.microsoft.com/office/drawing/2014/main" xmlns="" id="{6F46C94E-3D58-480D-BDC9-0152EA1DAE36}"/>
              </a:ext>
            </a:extLst>
          </p:cNvPr>
          <p:cNvCxnSpPr/>
          <p:nvPr/>
        </p:nvCxnSpPr>
        <p:spPr>
          <a:xfrm>
            <a:off x="4500563" y="4437063"/>
            <a:ext cx="0" cy="8636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5" name="Прямая соединительная линия 164">
            <a:extLst>
              <a:ext uri="{FF2B5EF4-FFF2-40B4-BE49-F238E27FC236}">
                <a16:creationId xmlns:a16="http://schemas.microsoft.com/office/drawing/2014/main" xmlns="" id="{31948841-E60C-44DF-844A-685A514DBA16}"/>
              </a:ext>
            </a:extLst>
          </p:cNvPr>
          <p:cNvCxnSpPr/>
          <p:nvPr/>
        </p:nvCxnSpPr>
        <p:spPr>
          <a:xfrm>
            <a:off x="5651500" y="4437063"/>
            <a:ext cx="0" cy="8636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6" name="Прямая соединительная линия 165">
            <a:extLst>
              <a:ext uri="{FF2B5EF4-FFF2-40B4-BE49-F238E27FC236}">
                <a16:creationId xmlns:a16="http://schemas.microsoft.com/office/drawing/2014/main" xmlns="" id="{C080044F-7B72-4CBA-9D96-3958982E691E}"/>
              </a:ext>
            </a:extLst>
          </p:cNvPr>
          <p:cNvCxnSpPr/>
          <p:nvPr/>
        </p:nvCxnSpPr>
        <p:spPr>
          <a:xfrm>
            <a:off x="6804025" y="4437063"/>
            <a:ext cx="0" cy="8636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6689" name="TextBox 166">
            <a:extLst>
              <a:ext uri="{FF2B5EF4-FFF2-40B4-BE49-F238E27FC236}">
                <a16:creationId xmlns:a16="http://schemas.microsoft.com/office/drawing/2014/main" xmlns="" id="{7D63C519-EAD9-4DAA-8814-8938EE6BB8F8}"/>
              </a:ext>
            </a:extLst>
          </p:cNvPr>
          <p:cNvSpPr txBox="1">
            <a:spLocks noChangeArrowheads="1"/>
          </p:cNvSpPr>
          <p:nvPr/>
        </p:nvSpPr>
        <p:spPr bwMode="auto">
          <a:xfrm>
            <a:off x="1979613" y="333375"/>
            <a:ext cx="3698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ru-RU" sz="1800"/>
              <a:t>m</a:t>
            </a:r>
            <a:endParaRPr lang="ru-RU" altLang="ru-RU" sz="1800"/>
          </a:p>
        </p:txBody>
      </p:sp>
      <p:sp>
        <p:nvSpPr>
          <p:cNvPr id="66690" name="TextBox 167">
            <a:extLst>
              <a:ext uri="{FF2B5EF4-FFF2-40B4-BE49-F238E27FC236}">
                <a16:creationId xmlns:a16="http://schemas.microsoft.com/office/drawing/2014/main" xmlns="" id="{42EBE5A4-A48D-4621-994F-08F6FE757DF2}"/>
              </a:ext>
            </a:extLst>
          </p:cNvPr>
          <p:cNvSpPr txBox="1">
            <a:spLocks noChangeArrowheads="1"/>
          </p:cNvSpPr>
          <p:nvPr/>
        </p:nvSpPr>
        <p:spPr bwMode="auto">
          <a:xfrm>
            <a:off x="3203575" y="333375"/>
            <a:ext cx="3698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ru-RU" sz="1800"/>
              <a:t>m</a:t>
            </a:r>
            <a:endParaRPr lang="ru-RU" altLang="ru-RU" sz="1800"/>
          </a:p>
        </p:txBody>
      </p:sp>
      <p:sp>
        <p:nvSpPr>
          <p:cNvPr id="66691" name="TextBox 168">
            <a:extLst>
              <a:ext uri="{FF2B5EF4-FFF2-40B4-BE49-F238E27FC236}">
                <a16:creationId xmlns:a16="http://schemas.microsoft.com/office/drawing/2014/main" xmlns="" id="{6D1B03EE-6B0E-4737-8CCD-72EB067BD645}"/>
              </a:ext>
            </a:extLst>
          </p:cNvPr>
          <p:cNvSpPr txBox="1">
            <a:spLocks noChangeArrowheads="1"/>
          </p:cNvSpPr>
          <p:nvPr/>
        </p:nvSpPr>
        <p:spPr bwMode="auto">
          <a:xfrm>
            <a:off x="4356100" y="333375"/>
            <a:ext cx="3683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ru-RU" sz="1800"/>
              <a:t>m</a:t>
            </a:r>
            <a:endParaRPr lang="ru-RU" altLang="ru-RU" sz="1800"/>
          </a:p>
        </p:txBody>
      </p:sp>
      <p:sp>
        <p:nvSpPr>
          <p:cNvPr id="66692" name="TextBox 169">
            <a:extLst>
              <a:ext uri="{FF2B5EF4-FFF2-40B4-BE49-F238E27FC236}">
                <a16:creationId xmlns:a16="http://schemas.microsoft.com/office/drawing/2014/main" xmlns="" id="{338694D4-16E6-4168-B75A-D519543DDE13}"/>
              </a:ext>
            </a:extLst>
          </p:cNvPr>
          <p:cNvSpPr txBox="1">
            <a:spLocks noChangeArrowheads="1"/>
          </p:cNvSpPr>
          <p:nvPr/>
        </p:nvSpPr>
        <p:spPr bwMode="auto">
          <a:xfrm>
            <a:off x="5508625" y="333375"/>
            <a:ext cx="3683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ru-RU" sz="1800"/>
              <a:t>m</a:t>
            </a:r>
            <a:endParaRPr lang="ru-RU" altLang="ru-RU" sz="1800"/>
          </a:p>
        </p:txBody>
      </p:sp>
      <p:sp>
        <p:nvSpPr>
          <p:cNvPr id="66693" name="TextBox 170">
            <a:extLst>
              <a:ext uri="{FF2B5EF4-FFF2-40B4-BE49-F238E27FC236}">
                <a16:creationId xmlns:a16="http://schemas.microsoft.com/office/drawing/2014/main" xmlns="" id="{8759C792-FF89-4528-B702-08391EB25A55}"/>
              </a:ext>
            </a:extLst>
          </p:cNvPr>
          <p:cNvSpPr txBox="1">
            <a:spLocks noChangeArrowheads="1"/>
          </p:cNvSpPr>
          <p:nvPr/>
        </p:nvSpPr>
        <p:spPr bwMode="auto">
          <a:xfrm>
            <a:off x="6659563" y="333375"/>
            <a:ext cx="3698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ru-RU" sz="1800"/>
              <a:t>m</a:t>
            </a:r>
            <a:endParaRPr lang="ru-RU" altLang="ru-RU" sz="1800"/>
          </a:p>
        </p:txBody>
      </p:sp>
      <p:sp>
        <p:nvSpPr>
          <p:cNvPr id="66694" name="TextBox 171">
            <a:extLst>
              <a:ext uri="{FF2B5EF4-FFF2-40B4-BE49-F238E27FC236}">
                <a16:creationId xmlns:a16="http://schemas.microsoft.com/office/drawing/2014/main" xmlns="" id="{22A8308D-655A-4021-A6D2-A10E62A1DAE4}"/>
              </a:ext>
            </a:extLst>
          </p:cNvPr>
          <p:cNvSpPr txBox="1">
            <a:spLocks noChangeArrowheads="1"/>
          </p:cNvSpPr>
          <p:nvPr/>
        </p:nvSpPr>
        <p:spPr bwMode="auto">
          <a:xfrm>
            <a:off x="1187450" y="1052513"/>
            <a:ext cx="3698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ru-RU" sz="1800"/>
              <a:t>m</a:t>
            </a:r>
            <a:endParaRPr lang="ru-RU" altLang="ru-RU" sz="1800"/>
          </a:p>
        </p:txBody>
      </p:sp>
      <p:sp>
        <p:nvSpPr>
          <p:cNvPr id="66695" name="TextBox 172">
            <a:extLst>
              <a:ext uri="{FF2B5EF4-FFF2-40B4-BE49-F238E27FC236}">
                <a16:creationId xmlns:a16="http://schemas.microsoft.com/office/drawing/2014/main" xmlns="" id="{52C1BC04-1B08-44D9-B8EB-03204E53F058}"/>
              </a:ext>
            </a:extLst>
          </p:cNvPr>
          <p:cNvSpPr txBox="1">
            <a:spLocks noChangeArrowheads="1"/>
          </p:cNvSpPr>
          <p:nvPr/>
        </p:nvSpPr>
        <p:spPr bwMode="auto">
          <a:xfrm>
            <a:off x="1187450" y="1916113"/>
            <a:ext cx="3698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ru-RU" sz="1800"/>
              <a:t>m</a:t>
            </a:r>
            <a:endParaRPr lang="ru-RU" altLang="ru-RU" sz="1800"/>
          </a:p>
        </p:txBody>
      </p:sp>
      <p:sp>
        <p:nvSpPr>
          <p:cNvPr id="66696" name="TextBox 173">
            <a:extLst>
              <a:ext uri="{FF2B5EF4-FFF2-40B4-BE49-F238E27FC236}">
                <a16:creationId xmlns:a16="http://schemas.microsoft.com/office/drawing/2014/main" xmlns="" id="{152EC4BC-12E9-4ABD-9E14-ABA3B385ECC6}"/>
              </a:ext>
            </a:extLst>
          </p:cNvPr>
          <p:cNvSpPr txBox="1">
            <a:spLocks noChangeArrowheads="1"/>
          </p:cNvSpPr>
          <p:nvPr/>
        </p:nvSpPr>
        <p:spPr bwMode="auto">
          <a:xfrm>
            <a:off x="1187450" y="2781300"/>
            <a:ext cx="3698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ru-RU" sz="1800"/>
              <a:t>m</a:t>
            </a:r>
            <a:endParaRPr lang="ru-RU" altLang="ru-RU" sz="1800"/>
          </a:p>
        </p:txBody>
      </p:sp>
      <p:sp>
        <p:nvSpPr>
          <p:cNvPr id="66697" name="TextBox 174">
            <a:extLst>
              <a:ext uri="{FF2B5EF4-FFF2-40B4-BE49-F238E27FC236}">
                <a16:creationId xmlns:a16="http://schemas.microsoft.com/office/drawing/2014/main" xmlns="" id="{A26A52D9-D956-4511-9F14-267FC5141A57}"/>
              </a:ext>
            </a:extLst>
          </p:cNvPr>
          <p:cNvSpPr txBox="1">
            <a:spLocks noChangeArrowheads="1"/>
          </p:cNvSpPr>
          <p:nvPr/>
        </p:nvSpPr>
        <p:spPr bwMode="auto">
          <a:xfrm>
            <a:off x="1187450" y="3644900"/>
            <a:ext cx="3698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ru-RU" sz="1800"/>
              <a:t>m</a:t>
            </a:r>
            <a:endParaRPr lang="ru-RU" altLang="ru-RU" sz="1800"/>
          </a:p>
        </p:txBody>
      </p:sp>
      <p:sp>
        <p:nvSpPr>
          <p:cNvPr id="66698" name="TextBox 175">
            <a:extLst>
              <a:ext uri="{FF2B5EF4-FFF2-40B4-BE49-F238E27FC236}">
                <a16:creationId xmlns:a16="http://schemas.microsoft.com/office/drawing/2014/main" xmlns="" id="{6BF38759-09DB-47EA-B853-6CA47E684173}"/>
              </a:ext>
            </a:extLst>
          </p:cNvPr>
          <p:cNvSpPr txBox="1">
            <a:spLocks noChangeArrowheads="1"/>
          </p:cNvSpPr>
          <p:nvPr/>
        </p:nvSpPr>
        <p:spPr bwMode="auto">
          <a:xfrm>
            <a:off x="1187450" y="4508500"/>
            <a:ext cx="3698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ru-RU" sz="1800"/>
              <a:t>m</a:t>
            </a:r>
            <a:endParaRPr lang="ru-RU" altLang="ru-RU" sz="1800"/>
          </a:p>
        </p:txBody>
      </p:sp>
      <p:sp>
        <p:nvSpPr>
          <p:cNvPr id="179" name="Овал 178">
            <a:extLst>
              <a:ext uri="{FF2B5EF4-FFF2-40B4-BE49-F238E27FC236}">
                <a16:creationId xmlns:a16="http://schemas.microsoft.com/office/drawing/2014/main" xmlns="" id="{CDF68587-6210-4B72-8775-BFEA44A095A6}"/>
              </a:ext>
            </a:extLst>
          </p:cNvPr>
          <p:cNvSpPr/>
          <p:nvPr/>
        </p:nvSpPr>
        <p:spPr>
          <a:xfrm>
            <a:off x="2700338" y="1196975"/>
            <a:ext cx="142875" cy="144463"/>
          </a:xfrm>
          <a:prstGeom prst="ellipse">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180" name="Овал 179">
            <a:extLst>
              <a:ext uri="{FF2B5EF4-FFF2-40B4-BE49-F238E27FC236}">
                <a16:creationId xmlns:a16="http://schemas.microsoft.com/office/drawing/2014/main" xmlns="" id="{09BF2958-ADF8-44AA-B34A-9C9720C8E381}"/>
              </a:ext>
            </a:extLst>
          </p:cNvPr>
          <p:cNvSpPr/>
          <p:nvPr/>
        </p:nvSpPr>
        <p:spPr>
          <a:xfrm>
            <a:off x="3851275" y="1196975"/>
            <a:ext cx="144463" cy="144463"/>
          </a:xfrm>
          <a:prstGeom prst="ellipse">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181" name="Овал 180">
            <a:extLst>
              <a:ext uri="{FF2B5EF4-FFF2-40B4-BE49-F238E27FC236}">
                <a16:creationId xmlns:a16="http://schemas.microsoft.com/office/drawing/2014/main" xmlns="" id="{39E92F7A-002D-4086-A320-5C5F2EA86667}"/>
              </a:ext>
            </a:extLst>
          </p:cNvPr>
          <p:cNvSpPr/>
          <p:nvPr/>
        </p:nvSpPr>
        <p:spPr>
          <a:xfrm>
            <a:off x="5003800" y="1196975"/>
            <a:ext cx="144463" cy="144463"/>
          </a:xfrm>
          <a:prstGeom prst="ellipse">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182" name="Овал 181">
            <a:extLst>
              <a:ext uri="{FF2B5EF4-FFF2-40B4-BE49-F238E27FC236}">
                <a16:creationId xmlns:a16="http://schemas.microsoft.com/office/drawing/2014/main" xmlns="" id="{53A87032-9EC8-42E3-8633-5CF585E6B370}"/>
              </a:ext>
            </a:extLst>
          </p:cNvPr>
          <p:cNvSpPr/>
          <p:nvPr/>
        </p:nvSpPr>
        <p:spPr>
          <a:xfrm>
            <a:off x="6156325" y="1196975"/>
            <a:ext cx="144463" cy="144463"/>
          </a:xfrm>
          <a:prstGeom prst="ellipse">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183" name="Овал 182">
            <a:extLst>
              <a:ext uri="{FF2B5EF4-FFF2-40B4-BE49-F238E27FC236}">
                <a16:creationId xmlns:a16="http://schemas.microsoft.com/office/drawing/2014/main" xmlns="" id="{7B6A0B2D-9FC8-4D35-A9D5-B3D612B3067B}"/>
              </a:ext>
            </a:extLst>
          </p:cNvPr>
          <p:cNvSpPr/>
          <p:nvPr/>
        </p:nvSpPr>
        <p:spPr>
          <a:xfrm>
            <a:off x="7308850" y="1196975"/>
            <a:ext cx="142875" cy="144463"/>
          </a:xfrm>
          <a:prstGeom prst="ellipse">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184" name="Овал 183">
            <a:extLst>
              <a:ext uri="{FF2B5EF4-FFF2-40B4-BE49-F238E27FC236}">
                <a16:creationId xmlns:a16="http://schemas.microsoft.com/office/drawing/2014/main" xmlns="" id="{078F301E-69B2-4BB2-962F-1E309A332008}"/>
              </a:ext>
            </a:extLst>
          </p:cNvPr>
          <p:cNvSpPr/>
          <p:nvPr/>
        </p:nvSpPr>
        <p:spPr>
          <a:xfrm>
            <a:off x="4356100" y="2060575"/>
            <a:ext cx="431800" cy="144463"/>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185" name="Овал 184">
            <a:extLst>
              <a:ext uri="{FF2B5EF4-FFF2-40B4-BE49-F238E27FC236}">
                <a16:creationId xmlns:a16="http://schemas.microsoft.com/office/drawing/2014/main" xmlns="" id="{0AC1BB1B-DEBA-4F8F-B797-1AD95A6ACBEA}"/>
              </a:ext>
            </a:extLst>
          </p:cNvPr>
          <p:cNvSpPr/>
          <p:nvPr/>
        </p:nvSpPr>
        <p:spPr>
          <a:xfrm>
            <a:off x="4356100" y="2060575"/>
            <a:ext cx="431800" cy="144463"/>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186" name="Овал 185">
            <a:extLst>
              <a:ext uri="{FF2B5EF4-FFF2-40B4-BE49-F238E27FC236}">
                <a16:creationId xmlns:a16="http://schemas.microsoft.com/office/drawing/2014/main" xmlns="" id="{01F756D8-0340-43E0-80D8-1417FD42D241}"/>
              </a:ext>
            </a:extLst>
          </p:cNvPr>
          <p:cNvSpPr/>
          <p:nvPr/>
        </p:nvSpPr>
        <p:spPr>
          <a:xfrm>
            <a:off x="6659563" y="2060575"/>
            <a:ext cx="433387" cy="144463"/>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187" name="Овал 186">
            <a:extLst>
              <a:ext uri="{FF2B5EF4-FFF2-40B4-BE49-F238E27FC236}">
                <a16:creationId xmlns:a16="http://schemas.microsoft.com/office/drawing/2014/main" xmlns="" id="{D8A5B1B5-2CFB-4590-ABE6-14E185E29341}"/>
              </a:ext>
            </a:extLst>
          </p:cNvPr>
          <p:cNvSpPr/>
          <p:nvPr/>
        </p:nvSpPr>
        <p:spPr>
          <a:xfrm>
            <a:off x="3203575" y="2060575"/>
            <a:ext cx="431800" cy="144463"/>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188" name="Овал 187">
            <a:extLst>
              <a:ext uri="{FF2B5EF4-FFF2-40B4-BE49-F238E27FC236}">
                <a16:creationId xmlns:a16="http://schemas.microsoft.com/office/drawing/2014/main" xmlns="" id="{6F7A1AEF-52AC-4954-BA0B-E2D2BAEF1E33}"/>
              </a:ext>
            </a:extLst>
          </p:cNvPr>
          <p:cNvSpPr/>
          <p:nvPr/>
        </p:nvSpPr>
        <p:spPr>
          <a:xfrm>
            <a:off x="3203575" y="2060575"/>
            <a:ext cx="431800" cy="144463"/>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189" name="Овал 188">
            <a:extLst>
              <a:ext uri="{FF2B5EF4-FFF2-40B4-BE49-F238E27FC236}">
                <a16:creationId xmlns:a16="http://schemas.microsoft.com/office/drawing/2014/main" xmlns="" id="{96C638AB-839A-4B30-B1BB-FF903741D76A}"/>
              </a:ext>
            </a:extLst>
          </p:cNvPr>
          <p:cNvSpPr/>
          <p:nvPr/>
        </p:nvSpPr>
        <p:spPr>
          <a:xfrm>
            <a:off x="5508625" y="2060575"/>
            <a:ext cx="431800" cy="144463"/>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190" name="Овал 189">
            <a:extLst>
              <a:ext uri="{FF2B5EF4-FFF2-40B4-BE49-F238E27FC236}">
                <a16:creationId xmlns:a16="http://schemas.microsoft.com/office/drawing/2014/main" xmlns="" id="{2123F335-633C-40A9-948A-A1916293C353}"/>
              </a:ext>
            </a:extLst>
          </p:cNvPr>
          <p:cNvSpPr/>
          <p:nvPr/>
        </p:nvSpPr>
        <p:spPr>
          <a:xfrm>
            <a:off x="5508625" y="2060575"/>
            <a:ext cx="431800" cy="144463"/>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191" name="Овал 190">
            <a:extLst>
              <a:ext uri="{FF2B5EF4-FFF2-40B4-BE49-F238E27FC236}">
                <a16:creationId xmlns:a16="http://schemas.microsoft.com/office/drawing/2014/main" xmlns="" id="{055CFAD0-3D49-44D7-A129-BFD509E45D6E}"/>
              </a:ext>
            </a:extLst>
          </p:cNvPr>
          <p:cNvSpPr/>
          <p:nvPr/>
        </p:nvSpPr>
        <p:spPr>
          <a:xfrm>
            <a:off x="6659563" y="2060575"/>
            <a:ext cx="433387" cy="144463"/>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192" name="Овал 191">
            <a:extLst>
              <a:ext uri="{FF2B5EF4-FFF2-40B4-BE49-F238E27FC236}">
                <a16:creationId xmlns:a16="http://schemas.microsoft.com/office/drawing/2014/main" xmlns="" id="{EE2D88C2-E799-4293-AEF1-161A5D78FC21}"/>
              </a:ext>
            </a:extLst>
          </p:cNvPr>
          <p:cNvSpPr/>
          <p:nvPr/>
        </p:nvSpPr>
        <p:spPr>
          <a:xfrm>
            <a:off x="6659563" y="2060575"/>
            <a:ext cx="433387" cy="144463"/>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197" name="Овал 196">
            <a:extLst>
              <a:ext uri="{FF2B5EF4-FFF2-40B4-BE49-F238E27FC236}">
                <a16:creationId xmlns:a16="http://schemas.microsoft.com/office/drawing/2014/main" xmlns="" id="{EB5C4337-09F7-4F79-9256-0C9433EEF1EF}"/>
              </a:ext>
            </a:extLst>
          </p:cNvPr>
          <p:cNvSpPr/>
          <p:nvPr/>
        </p:nvSpPr>
        <p:spPr>
          <a:xfrm>
            <a:off x="1547813" y="1196975"/>
            <a:ext cx="144462" cy="144463"/>
          </a:xfrm>
          <a:prstGeom prst="ellipse">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198" name="Овал 197">
            <a:extLst>
              <a:ext uri="{FF2B5EF4-FFF2-40B4-BE49-F238E27FC236}">
                <a16:creationId xmlns:a16="http://schemas.microsoft.com/office/drawing/2014/main" xmlns="" id="{B346DB2E-BB8C-4B7F-869A-9F5EFFF99854}"/>
              </a:ext>
            </a:extLst>
          </p:cNvPr>
          <p:cNvSpPr/>
          <p:nvPr/>
        </p:nvSpPr>
        <p:spPr>
          <a:xfrm>
            <a:off x="1979613" y="2924175"/>
            <a:ext cx="431800" cy="144463"/>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199" name="Овал 198">
            <a:extLst>
              <a:ext uri="{FF2B5EF4-FFF2-40B4-BE49-F238E27FC236}">
                <a16:creationId xmlns:a16="http://schemas.microsoft.com/office/drawing/2014/main" xmlns="" id="{85F62F64-403F-4C6A-9332-2C3B828D7594}"/>
              </a:ext>
            </a:extLst>
          </p:cNvPr>
          <p:cNvSpPr/>
          <p:nvPr/>
        </p:nvSpPr>
        <p:spPr>
          <a:xfrm>
            <a:off x="4284663" y="2924175"/>
            <a:ext cx="431800" cy="144463"/>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200" name="Овал 199">
            <a:extLst>
              <a:ext uri="{FF2B5EF4-FFF2-40B4-BE49-F238E27FC236}">
                <a16:creationId xmlns:a16="http://schemas.microsoft.com/office/drawing/2014/main" xmlns="" id="{5A823F52-7663-4C2C-AD1D-939196BE571C}"/>
              </a:ext>
            </a:extLst>
          </p:cNvPr>
          <p:cNvSpPr/>
          <p:nvPr/>
        </p:nvSpPr>
        <p:spPr>
          <a:xfrm>
            <a:off x="4284663" y="2924175"/>
            <a:ext cx="431800" cy="144463"/>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201" name="Овал 200">
            <a:extLst>
              <a:ext uri="{FF2B5EF4-FFF2-40B4-BE49-F238E27FC236}">
                <a16:creationId xmlns:a16="http://schemas.microsoft.com/office/drawing/2014/main" xmlns="" id="{629ABC2B-2678-4E7A-B843-815733591A1E}"/>
              </a:ext>
            </a:extLst>
          </p:cNvPr>
          <p:cNvSpPr/>
          <p:nvPr/>
        </p:nvSpPr>
        <p:spPr>
          <a:xfrm>
            <a:off x="6588125" y="2924175"/>
            <a:ext cx="431800" cy="144463"/>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202" name="Овал 201">
            <a:extLst>
              <a:ext uri="{FF2B5EF4-FFF2-40B4-BE49-F238E27FC236}">
                <a16:creationId xmlns:a16="http://schemas.microsoft.com/office/drawing/2014/main" xmlns="" id="{0C7F49C0-9330-457B-A733-AD976D7D8103}"/>
              </a:ext>
            </a:extLst>
          </p:cNvPr>
          <p:cNvSpPr/>
          <p:nvPr/>
        </p:nvSpPr>
        <p:spPr>
          <a:xfrm>
            <a:off x="3132138" y="2924175"/>
            <a:ext cx="431800" cy="144463"/>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203" name="Овал 202">
            <a:extLst>
              <a:ext uri="{FF2B5EF4-FFF2-40B4-BE49-F238E27FC236}">
                <a16:creationId xmlns:a16="http://schemas.microsoft.com/office/drawing/2014/main" xmlns="" id="{1F5B70ED-47EB-43D6-A725-490243FB5AC9}"/>
              </a:ext>
            </a:extLst>
          </p:cNvPr>
          <p:cNvSpPr/>
          <p:nvPr/>
        </p:nvSpPr>
        <p:spPr>
          <a:xfrm>
            <a:off x="3132138" y="2924175"/>
            <a:ext cx="431800" cy="144463"/>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204" name="Овал 203">
            <a:extLst>
              <a:ext uri="{FF2B5EF4-FFF2-40B4-BE49-F238E27FC236}">
                <a16:creationId xmlns:a16="http://schemas.microsoft.com/office/drawing/2014/main" xmlns="" id="{0BB79DE8-1413-4BBF-9032-CF20BC6A7EEF}"/>
              </a:ext>
            </a:extLst>
          </p:cNvPr>
          <p:cNvSpPr/>
          <p:nvPr/>
        </p:nvSpPr>
        <p:spPr>
          <a:xfrm>
            <a:off x="5435600" y="2924175"/>
            <a:ext cx="431800" cy="144463"/>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205" name="Овал 204">
            <a:extLst>
              <a:ext uri="{FF2B5EF4-FFF2-40B4-BE49-F238E27FC236}">
                <a16:creationId xmlns:a16="http://schemas.microsoft.com/office/drawing/2014/main" xmlns="" id="{8617DEE9-EDF9-491D-B751-97B38676ADC7}"/>
              </a:ext>
            </a:extLst>
          </p:cNvPr>
          <p:cNvSpPr/>
          <p:nvPr/>
        </p:nvSpPr>
        <p:spPr>
          <a:xfrm>
            <a:off x="5435600" y="2924175"/>
            <a:ext cx="431800" cy="144463"/>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cxnSp>
        <p:nvCxnSpPr>
          <p:cNvPr id="206" name="Прямая соединительная линия 205">
            <a:extLst>
              <a:ext uri="{FF2B5EF4-FFF2-40B4-BE49-F238E27FC236}">
                <a16:creationId xmlns:a16="http://schemas.microsoft.com/office/drawing/2014/main" xmlns="" id="{0B155E18-0ECE-4DF2-B64C-4F7597F17F76}"/>
              </a:ext>
            </a:extLst>
          </p:cNvPr>
          <p:cNvCxnSpPr/>
          <p:nvPr/>
        </p:nvCxnSpPr>
        <p:spPr>
          <a:xfrm>
            <a:off x="1476375" y="2997200"/>
            <a:ext cx="1295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07" name="Овал 206">
            <a:extLst>
              <a:ext uri="{FF2B5EF4-FFF2-40B4-BE49-F238E27FC236}">
                <a16:creationId xmlns:a16="http://schemas.microsoft.com/office/drawing/2014/main" xmlns="" id="{17F41183-E90F-4C51-A025-16ECAAAA4353}"/>
              </a:ext>
            </a:extLst>
          </p:cNvPr>
          <p:cNvSpPr/>
          <p:nvPr/>
        </p:nvSpPr>
        <p:spPr>
          <a:xfrm>
            <a:off x="6588125" y="2924175"/>
            <a:ext cx="431800" cy="144463"/>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208" name="Овал 207">
            <a:extLst>
              <a:ext uri="{FF2B5EF4-FFF2-40B4-BE49-F238E27FC236}">
                <a16:creationId xmlns:a16="http://schemas.microsoft.com/office/drawing/2014/main" xmlns="" id="{28FBBB69-0EC4-4933-9DD1-989D5546EB83}"/>
              </a:ext>
            </a:extLst>
          </p:cNvPr>
          <p:cNvSpPr/>
          <p:nvPr/>
        </p:nvSpPr>
        <p:spPr>
          <a:xfrm>
            <a:off x="6588125" y="2924175"/>
            <a:ext cx="431800" cy="144463"/>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209" name="Овал 208">
            <a:extLst>
              <a:ext uri="{FF2B5EF4-FFF2-40B4-BE49-F238E27FC236}">
                <a16:creationId xmlns:a16="http://schemas.microsoft.com/office/drawing/2014/main" xmlns="" id="{A95A3544-906D-42D6-8D24-82AC3F02EEB8}"/>
              </a:ext>
            </a:extLst>
          </p:cNvPr>
          <p:cNvSpPr/>
          <p:nvPr/>
        </p:nvSpPr>
        <p:spPr>
          <a:xfrm>
            <a:off x="2700338" y="2924175"/>
            <a:ext cx="142875" cy="144463"/>
          </a:xfrm>
          <a:prstGeom prst="ellipse">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210" name="Овал 209">
            <a:extLst>
              <a:ext uri="{FF2B5EF4-FFF2-40B4-BE49-F238E27FC236}">
                <a16:creationId xmlns:a16="http://schemas.microsoft.com/office/drawing/2014/main" xmlns="" id="{CDDDB769-2E82-467B-B582-029054C607F3}"/>
              </a:ext>
            </a:extLst>
          </p:cNvPr>
          <p:cNvSpPr/>
          <p:nvPr/>
        </p:nvSpPr>
        <p:spPr>
          <a:xfrm>
            <a:off x="3851275" y="2924175"/>
            <a:ext cx="144463" cy="144463"/>
          </a:xfrm>
          <a:prstGeom prst="ellipse">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211" name="Овал 210">
            <a:extLst>
              <a:ext uri="{FF2B5EF4-FFF2-40B4-BE49-F238E27FC236}">
                <a16:creationId xmlns:a16="http://schemas.microsoft.com/office/drawing/2014/main" xmlns="" id="{03148EB6-905F-414E-8197-6AFB6893DCA6}"/>
              </a:ext>
            </a:extLst>
          </p:cNvPr>
          <p:cNvSpPr/>
          <p:nvPr/>
        </p:nvSpPr>
        <p:spPr>
          <a:xfrm>
            <a:off x="5003800" y="2924175"/>
            <a:ext cx="144463" cy="144463"/>
          </a:xfrm>
          <a:prstGeom prst="ellipse">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212" name="Овал 211">
            <a:extLst>
              <a:ext uri="{FF2B5EF4-FFF2-40B4-BE49-F238E27FC236}">
                <a16:creationId xmlns:a16="http://schemas.microsoft.com/office/drawing/2014/main" xmlns="" id="{62F59F2C-0B93-4DEC-9090-348BF7DAEA9A}"/>
              </a:ext>
            </a:extLst>
          </p:cNvPr>
          <p:cNvSpPr/>
          <p:nvPr/>
        </p:nvSpPr>
        <p:spPr>
          <a:xfrm>
            <a:off x="6156325" y="2924175"/>
            <a:ext cx="144463" cy="144463"/>
          </a:xfrm>
          <a:prstGeom prst="ellipse">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213" name="Овал 212">
            <a:extLst>
              <a:ext uri="{FF2B5EF4-FFF2-40B4-BE49-F238E27FC236}">
                <a16:creationId xmlns:a16="http://schemas.microsoft.com/office/drawing/2014/main" xmlns="" id="{D712797E-708F-4D14-8D84-DA4D42E3E5B0}"/>
              </a:ext>
            </a:extLst>
          </p:cNvPr>
          <p:cNvSpPr/>
          <p:nvPr/>
        </p:nvSpPr>
        <p:spPr>
          <a:xfrm>
            <a:off x="7308850" y="2924175"/>
            <a:ext cx="142875" cy="144463"/>
          </a:xfrm>
          <a:prstGeom prst="ellipse">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214" name="Овал 213">
            <a:extLst>
              <a:ext uri="{FF2B5EF4-FFF2-40B4-BE49-F238E27FC236}">
                <a16:creationId xmlns:a16="http://schemas.microsoft.com/office/drawing/2014/main" xmlns="" id="{DAA2997C-7946-4F6C-836F-448260707213}"/>
              </a:ext>
            </a:extLst>
          </p:cNvPr>
          <p:cNvSpPr/>
          <p:nvPr/>
        </p:nvSpPr>
        <p:spPr>
          <a:xfrm>
            <a:off x="1547813" y="2924175"/>
            <a:ext cx="144462" cy="144463"/>
          </a:xfrm>
          <a:prstGeom prst="ellipse">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215" name="Овал 214">
            <a:extLst>
              <a:ext uri="{FF2B5EF4-FFF2-40B4-BE49-F238E27FC236}">
                <a16:creationId xmlns:a16="http://schemas.microsoft.com/office/drawing/2014/main" xmlns="" id="{9F31A527-D212-4E0C-975C-702858C6B4FD}"/>
              </a:ext>
            </a:extLst>
          </p:cNvPr>
          <p:cNvSpPr/>
          <p:nvPr/>
        </p:nvSpPr>
        <p:spPr>
          <a:xfrm>
            <a:off x="1979613" y="4652963"/>
            <a:ext cx="431800" cy="144462"/>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216" name="Овал 215">
            <a:extLst>
              <a:ext uri="{FF2B5EF4-FFF2-40B4-BE49-F238E27FC236}">
                <a16:creationId xmlns:a16="http://schemas.microsoft.com/office/drawing/2014/main" xmlns="" id="{26A87FB0-EE60-43AC-85B9-A12736CAD258}"/>
              </a:ext>
            </a:extLst>
          </p:cNvPr>
          <p:cNvSpPr/>
          <p:nvPr/>
        </p:nvSpPr>
        <p:spPr>
          <a:xfrm>
            <a:off x="4284663" y="4652963"/>
            <a:ext cx="431800" cy="144462"/>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217" name="Овал 216">
            <a:extLst>
              <a:ext uri="{FF2B5EF4-FFF2-40B4-BE49-F238E27FC236}">
                <a16:creationId xmlns:a16="http://schemas.microsoft.com/office/drawing/2014/main" xmlns="" id="{3F9D935B-FB4A-4CCF-B271-8675CC3C6E9C}"/>
              </a:ext>
            </a:extLst>
          </p:cNvPr>
          <p:cNvSpPr/>
          <p:nvPr/>
        </p:nvSpPr>
        <p:spPr>
          <a:xfrm>
            <a:off x="4284663" y="4652963"/>
            <a:ext cx="431800" cy="144462"/>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218" name="Овал 217">
            <a:extLst>
              <a:ext uri="{FF2B5EF4-FFF2-40B4-BE49-F238E27FC236}">
                <a16:creationId xmlns:a16="http://schemas.microsoft.com/office/drawing/2014/main" xmlns="" id="{A0B93C5E-B82E-4D9D-8DC3-7D7DF711FEF1}"/>
              </a:ext>
            </a:extLst>
          </p:cNvPr>
          <p:cNvSpPr/>
          <p:nvPr/>
        </p:nvSpPr>
        <p:spPr>
          <a:xfrm>
            <a:off x="6588125" y="4652963"/>
            <a:ext cx="431800" cy="144462"/>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219" name="Овал 218">
            <a:extLst>
              <a:ext uri="{FF2B5EF4-FFF2-40B4-BE49-F238E27FC236}">
                <a16:creationId xmlns:a16="http://schemas.microsoft.com/office/drawing/2014/main" xmlns="" id="{44C91824-C99C-4B9F-B0F9-1E56D7D39F13}"/>
              </a:ext>
            </a:extLst>
          </p:cNvPr>
          <p:cNvSpPr/>
          <p:nvPr/>
        </p:nvSpPr>
        <p:spPr>
          <a:xfrm>
            <a:off x="3132138" y="4652963"/>
            <a:ext cx="431800" cy="144462"/>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220" name="Овал 219">
            <a:extLst>
              <a:ext uri="{FF2B5EF4-FFF2-40B4-BE49-F238E27FC236}">
                <a16:creationId xmlns:a16="http://schemas.microsoft.com/office/drawing/2014/main" xmlns="" id="{1E5D09B0-6329-4F1C-B45A-08E3AF26EC02}"/>
              </a:ext>
            </a:extLst>
          </p:cNvPr>
          <p:cNvSpPr/>
          <p:nvPr/>
        </p:nvSpPr>
        <p:spPr>
          <a:xfrm>
            <a:off x="3132138" y="4652963"/>
            <a:ext cx="431800" cy="144462"/>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221" name="Овал 220">
            <a:extLst>
              <a:ext uri="{FF2B5EF4-FFF2-40B4-BE49-F238E27FC236}">
                <a16:creationId xmlns:a16="http://schemas.microsoft.com/office/drawing/2014/main" xmlns="" id="{04425C0A-98C7-4B8A-AD71-E393FDD7086C}"/>
              </a:ext>
            </a:extLst>
          </p:cNvPr>
          <p:cNvSpPr/>
          <p:nvPr/>
        </p:nvSpPr>
        <p:spPr>
          <a:xfrm>
            <a:off x="5435600" y="4652963"/>
            <a:ext cx="431800" cy="144462"/>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222" name="Овал 221">
            <a:extLst>
              <a:ext uri="{FF2B5EF4-FFF2-40B4-BE49-F238E27FC236}">
                <a16:creationId xmlns:a16="http://schemas.microsoft.com/office/drawing/2014/main" xmlns="" id="{94A5787D-7FC4-46DA-A129-8FE7CEDA7EEB}"/>
              </a:ext>
            </a:extLst>
          </p:cNvPr>
          <p:cNvSpPr/>
          <p:nvPr/>
        </p:nvSpPr>
        <p:spPr>
          <a:xfrm>
            <a:off x="5435600" y="4652963"/>
            <a:ext cx="431800" cy="144462"/>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cxnSp>
        <p:nvCxnSpPr>
          <p:cNvPr id="223" name="Прямая соединительная линия 222">
            <a:extLst>
              <a:ext uri="{FF2B5EF4-FFF2-40B4-BE49-F238E27FC236}">
                <a16:creationId xmlns:a16="http://schemas.microsoft.com/office/drawing/2014/main" xmlns="" id="{1F9019E5-58AF-40BA-8E89-2B736DD4F6D9}"/>
              </a:ext>
            </a:extLst>
          </p:cNvPr>
          <p:cNvCxnSpPr/>
          <p:nvPr/>
        </p:nvCxnSpPr>
        <p:spPr>
          <a:xfrm>
            <a:off x="1476375" y="4724400"/>
            <a:ext cx="1295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24" name="Овал 223">
            <a:extLst>
              <a:ext uri="{FF2B5EF4-FFF2-40B4-BE49-F238E27FC236}">
                <a16:creationId xmlns:a16="http://schemas.microsoft.com/office/drawing/2014/main" xmlns="" id="{DA1BDD13-20F9-4D64-902A-70E792FDE3B4}"/>
              </a:ext>
            </a:extLst>
          </p:cNvPr>
          <p:cNvSpPr/>
          <p:nvPr/>
        </p:nvSpPr>
        <p:spPr>
          <a:xfrm>
            <a:off x="6588125" y="4652963"/>
            <a:ext cx="431800" cy="144462"/>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225" name="Овал 224">
            <a:extLst>
              <a:ext uri="{FF2B5EF4-FFF2-40B4-BE49-F238E27FC236}">
                <a16:creationId xmlns:a16="http://schemas.microsoft.com/office/drawing/2014/main" xmlns="" id="{BEB7DEBD-54E1-4147-B791-E24DD0BB9D60}"/>
              </a:ext>
            </a:extLst>
          </p:cNvPr>
          <p:cNvSpPr/>
          <p:nvPr/>
        </p:nvSpPr>
        <p:spPr>
          <a:xfrm>
            <a:off x="6588125" y="4652963"/>
            <a:ext cx="431800" cy="144462"/>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226" name="Овал 225">
            <a:extLst>
              <a:ext uri="{FF2B5EF4-FFF2-40B4-BE49-F238E27FC236}">
                <a16:creationId xmlns:a16="http://schemas.microsoft.com/office/drawing/2014/main" xmlns="" id="{D5FC4BCC-7B6E-4BAF-B5F0-FAF58F9C2A46}"/>
              </a:ext>
            </a:extLst>
          </p:cNvPr>
          <p:cNvSpPr/>
          <p:nvPr/>
        </p:nvSpPr>
        <p:spPr>
          <a:xfrm>
            <a:off x="2700338" y="4652963"/>
            <a:ext cx="142875" cy="144462"/>
          </a:xfrm>
          <a:prstGeom prst="ellipse">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227" name="Овал 226">
            <a:extLst>
              <a:ext uri="{FF2B5EF4-FFF2-40B4-BE49-F238E27FC236}">
                <a16:creationId xmlns:a16="http://schemas.microsoft.com/office/drawing/2014/main" xmlns="" id="{E83098D6-C963-4709-BD85-D91C53B2570E}"/>
              </a:ext>
            </a:extLst>
          </p:cNvPr>
          <p:cNvSpPr/>
          <p:nvPr/>
        </p:nvSpPr>
        <p:spPr>
          <a:xfrm>
            <a:off x="3851275" y="4652963"/>
            <a:ext cx="144463" cy="144462"/>
          </a:xfrm>
          <a:prstGeom prst="ellipse">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228" name="Овал 227">
            <a:extLst>
              <a:ext uri="{FF2B5EF4-FFF2-40B4-BE49-F238E27FC236}">
                <a16:creationId xmlns:a16="http://schemas.microsoft.com/office/drawing/2014/main" xmlns="" id="{A0E04C66-5FDA-44F8-BD23-E6AB110B6215}"/>
              </a:ext>
            </a:extLst>
          </p:cNvPr>
          <p:cNvSpPr/>
          <p:nvPr/>
        </p:nvSpPr>
        <p:spPr>
          <a:xfrm>
            <a:off x="5003800" y="4652963"/>
            <a:ext cx="144463" cy="144462"/>
          </a:xfrm>
          <a:prstGeom prst="ellipse">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229" name="Овал 228">
            <a:extLst>
              <a:ext uri="{FF2B5EF4-FFF2-40B4-BE49-F238E27FC236}">
                <a16:creationId xmlns:a16="http://schemas.microsoft.com/office/drawing/2014/main" xmlns="" id="{ABF960F9-C4CA-4180-AEF9-129989D23760}"/>
              </a:ext>
            </a:extLst>
          </p:cNvPr>
          <p:cNvSpPr/>
          <p:nvPr/>
        </p:nvSpPr>
        <p:spPr>
          <a:xfrm>
            <a:off x="6156325" y="4652963"/>
            <a:ext cx="144463" cy="144462"/>
          </a:xfrm>
          <a:prstGeom prst="ellipse">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230" name="Овал 229">
            <a:extLst>
              <a:ext uri="{FF2B5EF4-FFF2-40B4-BE49-F238E27FC236}">
                <a16:creationId xmlns:a16="http://schemas.microsoft.com/office/drawing/2014/main" xmlns="" id="{42787FF2-DB10-4B75-AFDE-2FEFFB67FE4F}"/>
              </a:ext>
            </a:extLst>
          </p:cNvPr>
          <p:cNvSpPr/>
          <p:nvPr/>
        </p:nvSpPr>
        <p:spPr>
          <a:xfrm>
            <a:off x="7308850" y="4652963"/>
            <a:ext cx="142875" cy="144462"/>
          </a:xfrm>
          <a:prstGeom prst="ellipse">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231" name="Овал 230">
            <a:extLst>
              <a:ext uri="{FF2B5EF4-FFF2-40B4-BE49-F238E27FC236}">
                <a16:creationId xmlns:a16="http://schemas.microsoft.com/office/drawing/2014/main" xmlns="" id="{6CDD9EC7-A8C4-4267-A683-D2CA7241AB1A}"/>
              </a:ext>
            </a:extLst>
          </p:cNvPr>
          <p:cNvSpPr/>
          <p:nvPr/>
        </p:nvSpPr>
        <p:spPr>
          <a:xfrm>
            <a:off x="1547813" y="4652963"/>
            <a:ext cx="144462" cy="144462"/>
          </a:xfrm>
          <a:prstGeom prst="ellipse">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66748" name="TextBox 232">
            <a:extLst>
              <a:ext uri="{FF2B5EF4-FFF2-40B4-BE49-F238E27FC236}">
                <a16:creationId xmlns:a16="http://schemas.microsoft.com/office/drawing/2014/main" xmlns="" id="{84499F5B-9E95-46E7-9986-414223BC8992}"/>
              </a:ext>
            </a:extLst>
          </p:cNvPr>
          <p:cNvSpPr txBox="1">
            <a:spLocks noChangeArrowheads="1"/>
          </p:cNvSpPr>
          <p:nvPr/>
        </p:nvSpPr>
        <p:spPr bwMode="auto">
          <a:xfrm>
            <a:off x="2627313" y="836613"/>
            <a:ext cx="2952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ru-RU" sz="1800" b="1" i="1"/>
              <a:t>k</a:t>
            </a:r>
            <a:endParaRPr lang="ru-RU" altLang="ru-RU" sz="1800" b="1" i="1"/>
          </a:p>
        </p:txBody>
      </p:sp>
      <p:sp>
        <p:nvSpPr>
          <p:cNvPr id="66749" name="TextBox 233">
            <a:extLst>
              <a:ext uri="{FF2B5EF4-FFF2-40B4-BE49-F238E27FC236}">
                <a16:creationId xmlns:a16="http://schemas.microsoft.com/office/drawing/2014/main" xmlns="" id="{B18C072C-8090-46E7-B34E-2AEB34AADF8B}"/>
              </a:ext>
            </a:extLst>
          </p:cNvPr>
          <p:cNvSpPr txBox="1">
            <a:spLocks noChangeArrowheads="1"/>
          </p:cNvSpPr>
          <p:nvPr/>
        </p:nvSpPr>
        <p:spPr bwMode="auto">
          <a:xfrm>
            <a:off x="608013" y="5805488"/>
            <a:ext cx="7894637" cy="6461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ru-RU" altLang="ru-RU" sz="1800" b="1">
                <a:solidFill>
                  <a:srgbClr val="0000FF"/>
                </a:solidFill>
              </a:rPr>
              <a:t>Точки типа </a:t>
            </a:r>
            <a:r>
              <a:rPr lang="en-US" altLang="ru-RU" sz="1800" b="1" i="1">
                <a:solidFill>
                  <a:srgbClr val="0000FF"/>
                </a:solidFill>
              </a:rPr>
              <a:t>k</a:t>
            </a:r>
            <a:r>
              <a:rPr lang="en-US" altLang="ru-RU" sz="1800" b="1">
                <a:solidFill>
                  <a:srgbClr val="0000FF"/>
                </a:solidFill>
              </a:rPr>
              <a:t> </a:t>
            </a:r>
            <a:r>
              <a:rPr lang="ru-RU" altLang="ru-RU" sz="1800" b="1">
                <a:solidFill>
                  <a:srgbClr val="0000FF"/>
                </a:solidFill>
              </a:rPr>
              <a:t>- -это тоже правильная система точек, </a:t>
            </a:r>
            <a:endParaRPr lang="en-US" altLang="ru-RU" sz="1800" b="1">
              <a:solidFill>
                <a:srgbClr val="0000FF"/>
              </a:solidFill>
            </a:endParaRPr>
          </a:p>
          <a:p>
            <a:pPr algn="ctr" eaLnBrk="1" hangingPunct="1">
              <a:spcBef>
                <a:spcPct val="0"/>
              </a:spcBef>
              <a:buFontTx/>
              <a:buNone/>
            </a:pPr>
            <a:r>
              <a:rPr lang="ru-RU" altLang="ru-RU" sz="1800" b="1">
                <a:solidFill>
                  <a:srgbClr val="0000FF"/>
                </a:solidFill>
              </a:rPr>
              <a:t>но точки находятся в частных позициях, их координаты </a:t>
            </a:r>
            <a:r>
              <a:rPr lang="en-US" altLang="ru-RU" sz="1800" b="1">
                <a:solidFill>
                  <a:srgbClr val="0000FF"/>
                </a:solidFill>
              </a:rPr>
              <a:t>x=1/2, y=0</a:t>
            </a:r>
            <a:r>
              <a:rPr lang="ru-RU" altLang="ru-RU" sz="1800" b="1">
                <a:solidFill>
                  <a:srgbClr val="0000FF"/>
                </a:solidFill>
              </a:rPr>
              <a:t> </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Прямоугольник 156">
            <a:extLst>
              <a:ext uri="{FF2B5EF4-FFF2-40B4-BE49-F238E27FC236}">
                <a16:creationId xmlns:a16="http://schemas.microsoft.com/office/drawing/2014/main" xmlns="" id="{C2D07E06-ACDB-4429-98BF-F38A1A436D69}"/>
              </a:ext>
            </a:extLst>
          </p:cNvPr>
          <p:cNvSpPr/>
          <p:nvPr/>
        </p:nvSpPr>
        <p:spPr>
          <a:xfrm>
            <a:off x="1187450" y="260350"/>
            <a:ext cx="6913563" cy="5184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4" name="Прямоугольник 3">
            <a:extLst>
              <a:ext uri="{FF2B5EF4-FFF2-40B4-BE49-F238E27FC236}">
                <a16:creationId xmlns:a16="http://schemas.microsoft.com/office/drawing/2014/main" xmlns="" id="{C101C679-5727-44F8-9DE3-9CFEA29883B3}"/>
              </a:ext>
            </a:extLst>
          </p:cNvPr>
          <p:cNvSpPr/>
          <p:nvPr/>
        </p:nvSpPr>
        <p:spPr>
          <a:xfrm>
            <a:off x="2339975" y="1196975"/>
            <a:ext cx="2303463" cy="86360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5" name="Овал 4">
            <a:extLst>
              <a:ext uri="{FF2B5EF4-FFF2-40B4-BE49-F238E27FC236}">
                <a16:creationId xmlns:a16="http://schemas.microsoft.com/office/drawing/2014/main" xmlns="" id="{9F3F3A9A-E224-4B13-BC2D-5AEC22CF0D46}"/>
              </a:ext>
            </a:extLst>
          </p:cNvPr>
          <p:cNvSpPr/>
          <p:nvPr/>
        </p:nvSpPr>
        <p:spPr>
          <a:xfrm>
            <a:off x="2124075" y="1125538"/>
            <a:ext cx="431800" cy="142875"/>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6" name="Овал 5">
            <a:extLst>
              <a:ext uri="{FF2B5EF4-FFF2-40B4-BE49-F238E27FC236}">
                <a16:creationId xmlns:a16="http://schemas.microsoft.com/office/drawing/2014/main" xmlns="" id="{58BEEB17-5645-42A5-B223-B65B9E359C9C}"/>
              </a:ext>
            </a:extLst>
          </p:cNvPr>
          <p:cNvSpPr/>
          <p:nvPr/>
        </p:nvSpPr>
        <p:spPr>
          <a:xfrm>
            <a:off x="4427538" y="1125538"/>
            <a:ext cx="431800" cy="142875"/>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7" name="Овал 6">
            <a:extLst>
              <a:ext uri="{FF2B5EF4-FFF2-40B4-BE49-F238E27FC236}">
                <a16:creationId xmlns:a16="http://schemas.microsoft.com/office/drawing/2014/main" xmlns="" id="{BE9A4A90-4178-4B8E-8B25-A65DAE33280C}"/>
              </a:ext>
            </a:extLst>
          </p:cNvPr>
          <p:cNvSpPr/>
          <p:nvPr/>
        </p:nvSpPr>
        <p:spPr>
          <a:xfrm>
            <a:off x="2124075" y="1989138"/>
            <a:ext cx="431800" cy="144462"/>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8" name="Овал 7">
            <a:extLst>
              <a:ext uri="{FF2B5EF4-FFF2-40B4-BE49-F238E27FC236}">
                <a16:creationId xmlns:a16="http://schemas.microsoft.com/office/drawing/2014/main" xmlns="" id="{A2F50430-9E94-4E97-80C6-D38AA52D175A}"/>
              </a:ext>
            </a:extLst>
          </p:cNvPr>
          <p:cNvSpPr/>
          <p:nvPr/>
        </p:nvSpPr>
        <p:spPr>
          <a:xfrm>
            <a:off x="4427538" y="1989138"/>
            <a:ext cx="431800" cy="144462"/>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9" name="Прямоугольник 8">
            <a:extLst>
              <a:ext uri="{FF2B5EF4-FFF2-40B4-BE49-F238E27FC236}">
                <a16:creationId xmlns:a16="http://schemas.microsoft.com/office/drawing/2014/main" xmlns="" id="{F69FB8EA-A78C-45D1-81B0-4F63071AD179}"/>
              </a:ext>
            </a:extLst>
          </p:cNvPr>
          <p:cNvSpPr/>
          <p:nvPr/>
        </p:nvSpPr>
        <p:spPr>
          <a:xfrm>
            <a:off x="2339975" y="2060575"/>
            <a:ext cx="2303463" cy="86360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10" name="Овал 9">
            <a:extLst>
              <a:ext uri="{FF2B5EF4-FFF2-40B4-BE49-F238E27FC236}">
                <a16:creationId xmlns:a16="http://schemas.microsoft.com/office/drawing/2014/main" xmlns="" id="{3DA51D04-EDD8-453D-B210-69660D799F27}"/>
              </a:ext>
            </a:extLst>
          </p:cNvPr>
          <p:cNvSpPr/>
          <p:nvPr/>
        </p:nvSpPr>
        <p:spPr>
          <a:xfrm>
            <a:off x="2124075" y="1989138"/>
            <a:ext cx="431800" cy="144462"/>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11" name="Овал 10">
            <a:extLst>
              <a:ext uri="{FF2B5EF4-FFF2-40B4-BE49-F238E27FC236}">
                <a16:creationId xmlns:a16="http://schemas.microsoft.com/office/drawing/2014/main" xmlns="" id="{B492F919-A8B9-47A3-8D28-3F6689BD0028}"/>
              </a:ext>
            </a:extLst>
          </p:cNvPr>
          <p:cNvSpPr/>
          <p:nvPr/>
        </p:nvSpPr>
        <p:spPr>
          <a:xfrm>
            <a:off x="4427538" y="1989138"/>
            <a:ext cx="431800" cy="144462"/>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12" name="Овал 11">
            <a:extLst>
              <a:ext uri="{FF2B5EF4-FFF2-40B4-BE49-F238E27FC236}">
                <a16:creationId xmlns:a16="http://schemas.microsoft.com/office/drawing/2014/main" xmlns="" id="{4CE3B8BC-93E8-4EB5-9197-F604B18CC601}"/>
              </a:ext>
            </a:extLst>
          </p:cNvPr>
          <p:cNvSpPr/>
          <p:nvPr/>
        </p:nvSpPr>
        <p:spPr>
          <a:xfrm>
            <a:off x="2124075" y="2852738"/>
            <a:ext cx="431800" cy="144462"/>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13" name="Овал 12">
            <a:extLst>
              <a:ext uri="{FF2B5EF4-FFF2-40B4-BE49-F238E27FC236}">
                <a16:creationId xmlns:a16="http://schemas.microsoft.com/office/drawing/2014/main" xmlns="" id="{4B372A83-4B40-4B6F-A872-05476FDEBEC7}"/>
              </a:ext>
            </a:extLst>
          </p:cNvPr>
          <p:cNvSpPr/>
          <p:nvPr/>
        </p:nvSpPr>
        <p:spPr>
          <a:xfrm>
            <a:off x="4427538" y="2852738"/>
            <a:ext cx="431800" cy="144462"/>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14" name="Прямоугольник 13">
            <a:extLst>
              <a:ext uri="{FF2B5EF4-FFF2-40B4-BE49-F238E27FC236}">
                <a16:creationId xmlns:a16="http://schemas.microsoft.com/office/drawing/2014/main" xmlns="" id="{4D00EFF8-10F9-40E7-9868-290FF1B18C13}"/>
              </a:ext>
            </a:extLst>
          </p:cNvPr>
          <p:cNvSpPr/>
          <p:nvPr/>
        </p:nvSpPr>
        <p:spPr>
          <a:xfrm>
            <a:off x="2339975" y="2924175"/>
            <a:ext cx="2303463" cy="86518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15" name="Овал 14">
            <a:extLst>
              <a:ext uri="{FF2B5EF4-FFF2-40B4-BE49-F238E27FC236}">
                <a16:creationId xmlns:a16="http://schemas.microsoft.com/office/drawing/2014/main" xmlns="" id="{5F359869-18A7-4DA3-8CBD-FDAEA1038AEC}"/>
              </a:ext>
            </a:extLst>
          </p:cNvPr>
          <p:cNvSpPr/>
          <p:nvPr/>
        </p:nvSpPr>
        <p:spPr>
          <a:xfrm>
            <a:off x="2124075" y="2852738"/>
            <a:ext cx="431800" cy="144462"/>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16" name="Овал 15">
            <a:extLst>
              <a:ext uri="{FF2B5EF4-FFF2-40B4-BE49-F238E27FC236}">
                <a16:creationId xmlns:a16="http://schemas.microsoft.com/office/drawing/2014/main" xmlns="" id="{802638B0-0BA9-4D9F-9C88-8D61451FCB94}"/>
              </a:ext>
            </a:extLst>
          </p:cNvPr>
          <p:cNvSpPr/>
          <p:nvPr/>
        </p:nvSpPr>
        <p:spPr>
          <a:xfrm>
            <a:off x="4427538" y="2852738"/>
            <a:ext cx="431800" cy="144462"/>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17" name="Овал 16">
            <a:extLst>
              <a:ext uri="{FF2B5EF4-FFF2-40B4-BE49-F238E27FC236}">
                <a16:creationId xmlns:a16="http://schemas.microsoft.com/office/drawing/2014/main" xmlns="" id="{A0627EBA-11F3-45C6-B737-4E56CA3F333E}"/>
              </a:ext>
            </a:extLst>
          </p:cNvPr>
          <p:cNvSpPr/>
          <p:nvPr/>
        </p:nvSpPr>
        <p:spPr>
          <a:xfrm>
            <a:off x="2124075" y="3716338"/>
            <a:ext cx="431800" cy="144462"/>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18" name="Овал 17">
            <a:extLst>
              <a:ext uri="{FF2B5EF4-FFF2-40B4-BE49-F238E27FC236}">
                <a16:creationId xmlns:a16="http://schemas.microsoft.com/office/drawing/2014/main" xmlns="" id="{C93F6F24-BA4A-4669-A28F-55D331889D62}"/>
              </a:ext>
            </a:extLst>
          </p:cNvPr>
          <p:cNvSpPr/>
          <p:nvPr/>
        </p:nvSpPr>
        <p:spPr>
          <a:xfrm>
            <a:off x="4427538" y="3716338"/>
            <a:ext cx="431800" cy="144462"/>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19" name="Прямоугольник 18">
            <a:extLst>
              <a:ext uri="{FF2B5EF4-FFF2-40B4-BE49-F238E27FC236}">
                <a16:creationId xmlns:a16="http://schemas.microsoft.com/office/drawing/2014/main" xmlns="" id="{BD2CBF95-C9F1-4914-A565-C77894CF6E12}"/>
              </a:ext>
            </a:extLst>
          </p:cNvPr>
          <p:cNvSpPr/>
          <p:nvPr/>
        </p:nvSpPr>
        <p:spPr>
          <a:xfrm>
            <a:off x="2339975" y="3789363"/>
            <a:ext cx="2303463" cy="863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20" name="Овал 19">
            <a:extLst>
              <a:ext uri="{FF2B5EF4-FFF2-40B4-BE49-F238E27FC236}">
                <a16:creationId xmlns:a16="http://schemas.microsoft.com/office/drawing/2014/main" xmlns="" id="{DCED9B31-A9A1-428A-BED7-7E4D58FBD390}"/>
              </a:ext>
            </a:extLst>
          </p:cNvPr>
          <p:cNvSpPr/>
          <p:nvPr/>
        </p:nvSpPr>
        <p:spPr>
          <a:xfrm>
            <a:off x="2124075" y="3716338"/>
            <a:ext cx="431800" cy="144462"/>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21" name="Овал 20">
            <a:extLst>
              <a:ext uri="{FF2B5EF4-FFF2-40B4-BE49-F238E27FC236}">
                <a16:creationId xmlns:a16="http://schemas.microsoft.com/office/drawing/2014/main" xmlns="" id="{32503D05-7CBE-4F7E-AAAB-142DF6CFA606}"/>
              </a:ext>
            </a:extLst>
          </p:cNvPr>
          <p:cNvSpPr/>
          <p:nvPr/>
        </p:nvSpPr>
        <p:spPr>
          <a:xfrm>
            <a:off x="4427538" y="3716338"/>
            <a:ext cx="431800" cy="144462"/>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22" name="Овал 21">
            <a:extLst>
              <a:ext uri="{FF2B5EF4-FFF2-40B4-BE49-F238E27FC236}">
                <a16:creationId xmlns:a16="http://schemas.microsoft.com/office/drawing/2014/main" xmlns="" id="{234D917E-D04E-4DA0-B798-A1579B648517}"/>
              </a:ext>
            </a:extLst>
          </p:cNvPr>
          <p:cNvSpPr/>
          <p:nvPr/>
        </p:nvSpPr>
        <p:spPr>
          <a:xfrm>
            <a:off x="2124075" y="4581525"/>
            <a:ext cx="431800" cy="142875"/>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23" name="Овал 22">
            <a:extLst>
              <a:ext uri="{FF2B5EF4-FFF2-40B4-BE49-F238E27FC236}">
                <a16:creationId xmlns:a16="http://schemas.microsoft.com/office/drawing/2014/main" xmlns="" id="{D7E102D5-96CF-465E-BA00-A5E1D18BD089}"/>
              </a:ext>
            </a:extLst>
          </p:cNvPr>
          <p:cNvSpPr/>
          <p:nvPr/>
        </p:nvSpPr>
        <p:spPr>
          <a:xfrm>
            <a:off x="4427538" y="4581525"/>
            <a:ext cx="431800" cy="142875"/>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24" name="Прямоугольник 23">
            <a:extLst>
              <a:ext uri="{FF2B5EF4-FFF2-40B4-BE49-F238E27FC236}">
                <a16:creationId xmlns:a16="http://schemas.microsoft.com/office/drawing/2014/main" xmlns="" id="{0DD11EDF-CD35-402A-B359-25A8ADE63082}"/>
              </a:ext>
            </a:extLst>
          </p:cNvPr>
          <p:cNvSpPr/>
          <p:nvPr/>
        </p:nvSpPr>
        <p:spPr>
          <a:xfrm>
            <a:off x="4643438" y="1196975"/>
            <a:ext cx="2305050" cy="863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25" name="Овал 24">
            <a:extLst>
              <a:ext uri="{FF2B5EF4-FFF2-40B4-BE49-F238E27FC236}">
                <a16:creationId xmlns:a16="http://schemas.microsoft.com/office/drawing/2014/main" xmlns="" id="{DD4DC044-94EE-4037-81FF-BC107D48920C}"/>
              </a:ext>
            </a:extLst>
          </p:cNvPr>
          <p:cNvSpPr/>
          <p:nvPr/>
        </p:nvSpPr>
        <p:spPr>
          <a:xfrm>
            <a:off x="4427538" y="1125538"/>
            <a:ext cx="431800" cy="142875"/>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26" name="Овал 25">
            <a:extLst>
              <a:ext uri="{FF2B5EF4-FFF2-40B4-BE49-F238E27FC236}">
                <a16:creationId xmlns:a16="http://schemas.microsoft.com/office/drawing/2014/main" xmlns="" id="{D29B4C0C-7C15-4041-BAE7-65261EE4F73B}"/>
              </a:ext>
            </a:extLst>
          </p:cNvPr>
          <p:cNvSpPr/>
          <p:nvPr/>
        </p:nvSpPr>
        <p:spPr>
          <a:xfrm>
            <a:off x="6732588" y="1125538"/>
            <a:ext cx="431800" cy="142875"/>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27" name="Овал 26">
            <a:extLst>
              <a:ext uri="{FF2B5EF4-FFF2-40B4-BE49-F238E27FC236}">
                <a16:creationId xmlns:a16="http://schemas.microsoft.com/office/drawing/2014/main" xmlns="" id="{E5548A7B-914C-46F4-AC97-816D0FD56610}"/>
              </a:ext>
            </a:extLst>
          </p:cNvPr>
          <p:cNvSpPr/>
          <p:nvPr/>
        </p:nvSpPr>
        <p:spPr>
          <a:xfrm>
            <a:off x="4427538" y="1989138"/>
            <a:ext cx="431800" cy="144462"/>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28" name="Овал 27">
            <a:extLst>
              <a:ext uri="{FF2B5EF4-FFF2-40B4-BE49-F238E27FC236}">
                <a16:creationId xmlns:a16="http://schemas.microsoft.com/office/drawing/2014/main" xmlns="" id="{3FB4C884-F4FD-4752-BDEA-00D621410CD4}"/>
              </a:ext>
            </a:extLst>
          </p:cNvPr>
          <p:cNvSpPr/>
          <p:nvPr/>
        </p:nvSpPr>
        <p:spPr>
          <a:xfrm>
            <a:off x="6732588" y="1989138"/>
            <a:ext cx="431800" cy="144462"/>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29" name="Прямоугольник 28">
            <a:extLst>
              <a:ext uri="{FF2B5EF4-FFF2-40B4-BE49-F238E27FC236}">
                <a16:creationId xmlns:a16="http://schemas.microsoft.com/office/drawing/2014/main" xmlns="" id="{15F4A8E2-34FC-43E8-8759-E5651A26F913}"/>
              </a:ext>
            </a:extLst>
          </p:cNvPr>
          <p:cNvSpPr/>
          <p:nvPr/>
        </p:nvSpPr>
        <p:spPr>
          <a:xfrm>
            <a:off x="4643438" y="2060575"/>
            <a:ext cx="2305050" cy="863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30" name="Овал 29">
            <a:extLst>
              <a:ext uri="{FF2B5EF4-FFF2-40B4-BE49-F238E27FC236}">
                <a16:creationId xmlns:a16="http://schemas.microsoft.com/office/drawing/2014/main" xmlns="" id="{0EAA272B-5FEF-492D-B023-A1F1D28FA0B9}"/>
              </a:ext>
            </a:extLst>
          </p:cNvPr>
          <p:cNvSpPr/>
          <p:nvPr/>
        </p:nvSpPr>
        <p:spPr>
          <a:xfrm>
            <a:off x="4427538" y="1989138"/>
            <a:ext cx="431800" cy="144462"/>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31" name="Овал 30">
            <a:extLst>
              <a:ext uri="{FF2B5EF4-FFF2-40B4-BE49-F238E27FC236}">
                <a16:creationId xmlns:a16="http://schemas.microsoft.com/office/drawing/2014/main" xmlns="" id="{1FF0CC76-A455-4ECE-8C67-6355845F62F0}"/>
              </a:ext>
            </a:extLst>
          </p:cNvPr>
          <p:cNvSpPr/>
          <p:nvPr/>
        </p:nvSpPr>
        <p:spPr>
          <a:xfrm>
            <a:off x="6732588" y="1989138"/>
            <a:ext cx="431800" cy="144462"/>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32" name="Овал 31">
            <a:extLst>
              <a:ext uri="{FF2B5EF4-FFF2-40B4-BE49-F238E27FC236}">
                <a16:creationId xmlns:a16="http://schemas.microsoft.com/office/drawing/2014/main" xmlns="" id="{67D85933-98B8-484C-A095-8DCDC30F2E79}"/>
              </a:ext>
            </a:extLst>
          </p:cNvPr>
          <p:cNvSpPr/>
          <p:nvPr/>
        </p:nvSpPr>
        <p:spPr>
          <a:xfrm>
            <a:off x="4427538" y="2852738"/>
            <a:ext cx="431800" cy="144462"/>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33" name="Овал 32">
            <a:extLst>
              <a:ext uri="{FF2B5EF4-FFF2-40B4-BE49-F238E27FC236}">
                <a16:creationId xmlns:a16="http://schemas.microsoft.com/office/drawing/2014/main" xmlns="" id="{4BEA732C-5D72-458C-8886-1F14A5B89EC2}"/>
              </a:ext>
            </a:extLst>
          </p:cNvPr>
          <p:cNvSpPr/>
          <p:nvPr/>
        </p:nvSpPr>
        <p:spPr>
          <a:xfrm>
            <a:off x="6732588" y="2852738"/>
            <a:ext cx="431800" cy="144462"/>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34" name="Прямоугольник 33">
            <a:extLst>
              <a:ext uri="{FF2B5EF4-FFF2-40B4-BE49-F238E27FC236}">
                <a16:creationId xmlns:a16="http://schemas.microsoft.com/office/drawing/2014/main" xmlns="" id="{768A9532-FEA4-4716-B952-B78B228986EA}"/>
              </a:ext>
            </a:extLst>
          </p:cNvPr>
          <p:cNvSpPr/>
          <p:nvPr/>
        </p:nvSpPr>
        <p:spPr>
          <a:xfrm>
            <a:off x="4643438" y="2924175"/>
            <a:ext cx="2305050" cy="86518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35" name="Овал 34">
            <a:extLst>
              <a:ext uri="{FF2B5EF4-FFF2-40B4-BE49-F238E27FC236}">
                <a16:creationId xmlns:a16="http://schemas.microsoft.com/office/drawing/2014/main" xmlns="" id="{BADD15F8-BD70-46B5-916D-A6D3BD141241}"/>
              </a:ext>
            </a:extLst>
          </p:cNvPr>
          <p:cNvSpPr/>
          <p:nvPr/>
        </p:nvSpPr>
        <p:spPr>
          <a:xfrm>
            <a:off x="4427538" y="2852738"/>
            <a:ext cx="431800" cy="144462"/>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36" name="Овал 35">
            <a:extLst>
              <a:ext uri="{FF2B5EF4-FFF2-40B4-BE49-F238E27FC236}">
                <a16:creationId xmlns:a16="http://schemas.microsoft.com/office/drawing/2014/main" xmlns="" id="{BB9D546D-8520-4309-B09E-A20CDCBF0047}"/>
              </a:ext>
            </a:extLst>
          </p:cNvPr>
          <p:cNvSpPr/>
          <p:nvPr/>
        </p:nvSpPr>
        <p:spPr>
          <a:xfrm>
            <a:off x="6732588" y="2852738"/>
            <a:ext cx="431800" cy="144462"/>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37" name="Овал 36">
            <a:extLst>
              <a:ext uri="{FF2B5EF4-FFF2-40B4-BE49-F238E27FC236}">
                <a16:creationId xmlns:a16="http://schemas.microsoft.com/office/drawing/2014/main" xmlns="" id="{8A46B1BB-BB8B-4CB4-B543-5279B7A917EC}"/>
              </a:ext>
            </a:extLst>
          </p:cNvPr>
          <p:cNvSpPr/>
          <p:nvPr/>
        </p:nvSpPr>
        <p:spPr>
          <a:xfrm>
            <a:off x="4427538" y="3716338"/>
            <a:ext cx="431800" cy="144462"/>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38" name="Овал 37">
            <a:extLst>
              <a:ext uri="{FF2B5EF4-FFF2-40B4-BE49-F238E27FC236}">
                <a16:creationId xmlns:a16="http://schemas.microsoft.com/office/drawing/2014/main" xmlns="" id="{70F40D66-AD7B-4998-BF50-9E667EA69E74}"/>
              </a:ext>
            </a:extLst>
          </p:cNvPr>
          <p:cNvSpPr/>
          <p:nvPr/>
        </p:nvSpPr>
        <p:spPr>
          <a:xfrm>
            <a:off x="6732588" y="3716338"/>
            <a:ext cx="431800" cy="144462"/>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39" name="Прямоугольник 38">
            <a:extLst>
              <a:ext uri="{FF2B5EF4-FFF2-40B4-BE49-F238E27FC236}">
                <a16:creationId xmlns:a16="http://schemas.microsoft.com/office/drawing/2014/main" xmlns="" id="{D2DB6804-EBA3-453C-8299-E9E73E648A81}"/>
              </a:ext>
            </a:extLst>
          </p:cNvPr>
          <p:cNvSpPr/>
          <p:nvPr/>
        </p:nvSpPr>
        <p:spPr>
          <a:xfrm>
            <a:off x="4643438" y="3789363"/>
            <a:ext cx="2305050" cy="863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40" name="Овал 39">
            <a:extLst>
              <a:ext uri="{FF2B5EF4-FFF2-40B4-BE49-F238E27FC236}">
                <a16:creationId xmlns:a16="http://schemas.microsoft.com/office/drawing/2014/main" xmlns="" id="{116BB0F5-4CBA-46A8-B006-00BFAAD34DDF}"/>
              </a:ext>
            </a:extLst>
          </p:cNvPr>
          <p:cNvSpPr/>
          <p:nvPr/>
        </p:nvSpPr>
        <p:spPr>
          <a:xfrm>
            <a:off x="4427538" y="3716338"/>
            <a:ext cx="431800" cy="144462"/>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41" name="Овал 40">
            <a:extLst>
              <a:ext uri="{FF2B5EF4-FFF2-40B4-BE49-F238E27FC236}">
                <a16:creationId xmlns:a16="http://schemas.microsoft.com/office/drawing/2014/main" xmlns="" id="{51B7422F-FDAD-4912-9B93-3AD7B8B0AA4E}"/>
              </a:ext>
            </a:extLst>
          </p:cNvPr>
          <p:cNvSpPr/>
          <p:nvPr/>
        </p:nvSpPr>
        <p:spPr>
          <a:xfrm>
            <a:off x="6732588" y="3716338"/>
            <a:ext cx="431800" cy="144462"/>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42" name="Овал 41">
            <a:extLst>
              <a:ext uri="{FF2B5EF4-FFF2-40B4-BE49-F238E27FC236}">
                <a16:creationId xmlns:a16="http://schemas.microsoft.com/office/drawing/2014/main" xmlns="" id="{1B1DB874-8920-4AF4-9619-8D5E3662FF07}"/>
              </a:ext>
            </a:extLst>
          </p:cNvPr>
          <p:cNvSpPr/>
          <p:nvPr/>
        </p:nvSpPr>
        <p:spPr>
          <a:xfrm>
            <a:off x="4427538" y="4581525"/>
            <a:ext cx="431800" cy="142875"/>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43" name="Овал 42">
            <a:extLst>
              <a:ext uri="{FF2B5EF4-FFF2-40B4-BE49-F238E27FC236}">
                <a16:creationId xmlns:a16="http://schemas.microsoft.com/office/drawing/2014/main" xmlns="" id="{7A1B7172-EFA9-4EA1-8A86-44C25697568F}"/>
              </a:ext>
            </a:extLst>
          </p:cNvPr>
          <p:cNvSpPr/>
          <p:nvPr/>
        </p:nvSpPr>
        <p:spPr>
          <a:xfrm>
            <a:off x="6732588" y="4581525"/>
            <a:ext cx="431800" cy="142875"/>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44" name="Овал 43">
            <a:extLst>
              <a:ext uri="{FF2B5EF4-FFF2-40B4-BE49-F238E27FC236}">
                <a16:creationId xmlns:a16="http://schemas.microsoft.com/office/drawing/2014/main" xmlns="" id="{9DE170F7-9B50-4ECA-86F8-4438AAFA76FB}"/>
              </a:ext>
            </a:extLst>
          </p:cNvPr>
          <p:cNvSpPr/>
          <p:nvPr/>
        </p:nvSpPr>
        <p:spPr>
          <a:xfrm>
            <a:off x="3276600" y="1125538"/>
            <a:ext cx="431800" cy="142875"/>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45" name="Овал 44">
            <a:extLst>
              <a:ext uri="{FF2B5EF4-FFF2-40B4-BE49-F238E27FC236}">
                <a16:creationId xmlns:a16="http://schemas.microsoft.com/office/drawing/2014/main" xmlns="" id="{B1895373-B0A4-468F-9CFC-68B363A8FF37}"/>
              </a:ext>
            </a:extLst>
          </p:cNvPr>
          <p:cNvSpPr/>
          <p:nvPr/>
        </p:nvSpPr>
        <p:spPr>
          <a:xfrm>
            <a:off x="3276600" y="1989138"/>
            <a:ext cx="431800" cy="144462"/>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46" name="Овал 45">
            <a:extLst>
              <a:ext uri="{FF2B5EF4-FFF2-40B4-BE49-F238E27FC236}">
                <a16:creationId xmlns:a16="http://schemas.microsoft.com/office/drawing/2014/main" xmlns="" id="{F8933D37-FA21-4B2E-8436-F1106A976218}"/>
              </a:ext>
            </a:extLst>
          </p:cNvPr>
          <p:cNvSpPr/>
          <p:nvPr/>
        </p:nvSpPr>
        <p:spPr>
          <a:xfrm>
            <a:off x="3276600" y="1989138"/>
            <a:ext cx="431800" cy="144462"/>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47" name="Овал 46">
            <a:extLst>
              <a:ext uri="{FF2B5EF4-FFF2-40B4-BE49-F238E27FC236}">
                <a16:creationId xmlns:a16="http://schemas.microsoft.com/office/drawing/2014/main" xmlns="" id="{C59E2041-FB44-4EA5-8C82-5EEBE95E95DC}"/>
              </a:ext>
            </a:extLst>
          </p:cNvPr>
          <p:cNvSpPr/>
          <p:nvPr/>
        </p:nvSpPr>
        <p:spPr>
          <a:xfrm>
            <a:off x="3276600" y="2852738"/>
            <a:ext cx="431800" cy="144462"/>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48" name="Овал 47">
            <a:extLst>
              <a:ext uri="{FF2B5EF4-FFF2-40B4-BE49-F238E27FC236}">
                <a16:creationId xmlns:a16="http://schemas.microsoft.com/office/drawing/2014/main" xmlns="" id="{84F70633-F10A-4FC0-A2E8-84D7D11EEDB7}"/>
              </a:ext>
            </a:extLst>
          </p:cNvPr>
          <p:cNvSpPr/>
          <p:nvPr/>
        </p:nvSpPr>
        <p:spPr>
          <a:xfrm>
            <a:off x="3276600" y="2852738"/>
            <a:ext cx="431800" cy="144462"/>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49" name="Овал 48">
            <a:extLst>
              <a:ext uri="{FF2B5EF4-FFF2-40B4-BE49-F238E27FC236}">
                <a16:creationId xmlns:a16="http://schemas.microsoft.com/office/drawing/2014/main" xmlns="" id="{F2B6FB81-0682-4FB7-AF5C-62CA2BA5C6E3}"/>
              </a:ext>
            </a:extLst>
          </p:cNvPr>
          <p:cNvSpPr/>
          <p:nvPr/>
        </p:nvSpPr>
        <p:spPr>
          <a:xfrm>
            <a:off x="3276600" y="3716338"/>
            <a:ext cx="431800" cy="144462"/>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50" name="Овал 49">
            <a:extLst>
              <a:ext uri="{FF2B5EF4-FFF2-40B4-BE49-F238E27FC236}">
                <a16:creationId xmlns:a16="http://schemas.microsoft.com/office/drawing/2014/main" xmlns="" id="{69F9B478-4283-40AF-B98C-FEABABB31831}"/>
              </a:ext>
            </a:extLst>
          </p:cNvPr>
          <p:cNvSpPr/>
          <p:nvPr/>
        </p:nvSpPr>
        <p:spPr>
          <a:xfrm>
            <a:off x="3276600" y="3716338"/>
            <a:ext cx="431800" cy="144462"/>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51" name="Овал 50">
            <a:extLst>
              <a:ext uri="{FF2B5EF4-FFF2-40B4-BE49-F238E27FC236}">
                <a16:creationId xmlns:a16="http://schemas.microsoft.com/office/drawing/2014/main" xmlns="" id="{50EBFF68-D009-4A39-9C17-9E1E147FDC02}"/>
              </a:ext>
            </a:extLst>
          </p:cNvPr>
          <p:cNvSpPr/>
          <p:nvPr/>
        </p:nvSpPr>
        <p:spPr>
          <a:xfrm>
            <a:off x="3276600" y="4581525"/>
            <a:ext cx="431800" cy="142875"/>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52" name="Овал 51">
            <a:extLst>
              <a:ext uri="{FF2B5EF4-FFF2-40B4-BE49-F238E27FC236}">
                <a16:creationId xmlns:a16="http://schemas.microsoft.com/office/drawing/2014/main" xmlns="" id="{0F5A49C3-30DE-453B-BD59-29822B5691BE}"/>
              </a:ext>
            </a:extLst>
          </p:cNvPr>
          <p:cNvSpPr/>
          <p:nvPr/>
        </p:nvSpPr>
        <p:spPr>
          <a:xfrm>
            <a:off x="3276600" y="1125538"/>
            <a:ext cx="431800" cy="142875"/>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53" name="Овал 52">
            <a:extLst>
              <a:ext uri="{FF2B5EF4-FFF2-40B4-BE49-F238E27FC236}">
                <a16:creationId xmlns:a16="http://schemas.microsoft.com/office/drawing/2014/main" xmlns="" id="{1348D88A-5F6D-4B47-9AF3-A57D5749FB46}"/>
              </a:ext>
            </a:extLst>
          </p:cNvPr>
          <p:cNvSpPr/>
          <p:nvPr/>
        </p:nvSpPr>
        <p:spPr>
          <a:xfrm>
            <a:off x="3276600" y="1989138"/>
            <a:ext cx="431800" cy="144462"/>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54" name="Овал 53">
            <a:extLst>
              <a:ext uri="{FF2B5EF4-FFF2-40B4-BE49-F238E27FC236}">
                <a16:creationId xmlns:a16="http://schemas.microsoft.com/office/drawing/2014/main" xmlns="" id="{6D329270-7F64-46B5-938F-811291E6991A}"/>
              </a:ext>
            </a:extLst>
          </p:cNvPr>
          <p:cNvSpPr/>
          <p:nvPr/>
        </p:nvSpPr>
        <p:spPr>
          <a:xfrm>
            <a:off x="3276600" y="1989138"/>
            <a:ext cx="431800" cy="144462"/>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55" name="Овал 54">
            <a:extLst>
              <a:ext uri="{FF2B5EF4-FFF2-40B4-BE49-F238E27FC236}">
                <a16:creationId xmlns:a16="http://schemas.microsoft.com/office/drawing/2014/main" xmlns="" id="{3B3F1FBA-86D1-4852-BD89-891AB1FCD51B}"/>
              </a:ext>
            </a:extLst>
          </p:cNvPr>
          <p:cNvSpPr/>
          <p:nvPr/>
        </p:nvSpPr>
        <p:spPr>
          <a:xfrm>
            <a:off x="3276600" y="2852738"/>
            <a:ext cx="431800" cy="144462"/>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56" name="Овал 55">
            <a:extLst>
              <a:ext uri="{FF2B5EF4-FFF2-40B4-BE49-F238E27FC236}">
                <a16:creationId xmlns:a16="http://schemas.microsoft.com/office/drawing/2014/main" xmlns="" id="{69569C0A-D784-453D-8AE3-9881C2BE7E03}"/>
              </a:ext>
            </a:extLst>
          </p:cNvPr>
          <p:cNvSpPr/>
          <p:nvPr/>
        </p:nvSpPr>
        <p:spPr>
          <a:xfrm>
            <a:off x="3276600" y="2852738"/>
            <a:ext cx="431800" cy="144462"/>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57" name="Овал 56">
            <a:extLst>
              <a:ext uri="{FF2B5EF4-FFF2-40B4-BE49-F238E27FC236}">
                <a16:creationId xmlns:a16="http://schemas.microsoft.com/office/drawing/2014/main" xmlns="" id="{50037F9C-02BD-428A-8F89-3FC4A2FF58A3}"/>
              </a:ext>
            </a:extLst>
          </p:cNvPr>
          <p:cNvSpPr/>
          <p:nvPr/>
        </p:nvSpPr>
        <p:spPr>
          <a:xfrm>
            <a:off x="3276600" y="3716338"/>
            <a:ext cx="431800" cy="144462"/>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58" name="Овал 57">
            <a:extLst>
              <a:ext uri="{FF2B5EF4-FFF2-40B4-BE49-F238E27FC236}">
                <a16:creationId xmlns:a16="http://schemas.microsoft.com/office/drawing/2014/main" xmlns="" id="{410433D1-7E0E-4D85-9467-79FF49A19D06}"/>
              </a:ext>
            </a:extLst>
          </p:cNvPr>
          <p:cNvSpPr/>
          <p:nvPr/>
        </p:nvSpPr>
        <p:spPr>
          <a:xfrm>
            <a:off x="3276600" y="3716338"/>
            <a:ext cx="431800" cy="144462"/>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59" name="Овал 58">
            <a:extLst>
              <a:ext uri="{FF2B5EF4-FFF2-40B4-BE49-F238E27FC236}">
                <a16:creationId xmlns:a16="http://schemas.microsoft.com/office/drawing/2014/main" xmlns="" id="{2B39F43C-142D-4BDA-A89A-D0DABE91509E}"/>
              </a:ext>
            </a:extLst>
          </p:cNvPr>
          <p:cNvSpPr/>
          <p:nvPr/>
        </p:nvSpPr>
        <p:spPr>
          <a:xfrm>
            <a:off x="3276600" y="4581525"/>
            <a:ext cx="431800" cy="142875"/>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cxnSp>
        <p:nvCxnSpPr>
          <p:cNvPr id="60" name="Прямая соединительная линия 59">
            <a:extLst>
              <a:ext uri="{FF2B5EF4-FFF2-40B4-BE49-F238E27FC236}">
                <a16:creationId xmlns:a16="http://schemas.microsoft.com/office/drawing/2014/main" xmlns="" id="{E01D3074-13A7-48BE-B90A-FAF7DCF643A1}"/>
              </a:ext>
            </a:extLst>
          </p:cNvPr>
          <p:cNvCxnSpPr>
            <a:stCxn id="52" idx="0"/>
            <a:endCxn id="59" idx="4"/>
          </p:cNvCxnSpPr>
          <p:nvPr/>
        </p:nvCxnSpPr>
        <p:spPr>
          <a:xfrm>
            <a:off x="3492500" y="1125538"/>
            <a:ext cx="0" cy="35988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Овал 60">
            <a:extLst>
              <a:ext uri="{FF2B5EF4-FFF2-40B4-BE49-F238E27FC236}">
                <a16:creationId xmlns:a16="http://schemas.microsoft.com/office/drawing/2014/main" xmlns="" id="{659BEF27-9048-40D3-A512-874E051E5587}"/>
              </a:ext>
            </a:extLst>
          </p:cNvPr>
          <p:cNvSpPr/>
          <p:nvPr/>
        </p:nvSpPr>
        <p:spPr>
          <a:xfrm>
            <a:off x="5580063" y="1125538"/>
            <a:ext cx="431800" cy="142875"/>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62" name="Овал 61">
            <a:extLst>
              <a:ext uri="{FF2B5EF4-FFF2-40B4-BE49-F238E27FC236}">
                <a16:creationId xmlns:a16="http://schemas.microsoft.com/office/drawing/2014/main" xmlns="" id="{A505B674-CB3A-4B33-A0D3-54329AD0EBAE}"/>
              </a:ext>
            </a:extLst>
          </p:cNvPr>
          <p:cNvSpPr/>
          <p:nvPr/>
        </p:nvSpPr>
        <p:spPr>
          <a:xfrm>
            <a:off x="5580063" y="1989138"/>
            <a:ext cx="431800" cy="144462"/>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63" name="Овал 62">
            <a:extLst>
              <a:ext uri="{FF2B5EF4-FFF2-40B4-BE49-F238E27FC236}">
                <a16:creationId xmlns:a16="http://schemas.microsoft.com/office/drawing/2014/main" xmlns="" id="{05EE1ABB-9284-4E9B-BCC5-56D50BB8714A}"/>
              </a:ext>
            </a:extLst>
          </p:cNvPr>
          <p:cNvSpPr/>
          <p:nvPr/>
        </p:nvSpPr>
        <p:spPr>
          <a:xfrm>
            <a:off x="5580063" y="1989138"/>
            <a:ext cx="431800" cy="144462"/>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64" name="Овал 63">
            <a:extLst>
              <a:ext uri="{FF2B5EF4-FFF2-40B4-BE49-F238E27FC236}">
                <a16:creationId xmlns:a16="http://schemas.microsoft.com/office/drawing/2014/main" xmlns="" id="{47548974-12BA-45FD-A7F9-55D76F5D704B}"/>
              </a:ext>
            </a:extLst>
          </p:cNvPr>
          <p:cNvSpPr/>
          <p:nvPr/>
        </p:nvSpPr>
        <p:spPr>
          <a:xfrm>
            <a:off x="5580063" y="2852738"/>
            <a:ext cx="431800" cy="144462"/>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65" name="Овал 64">
            <a:extLst>
              <a:ext uri="{FF2B5EF4-FFF2-40B4-BE49-F238E27FC236}">
                <a16:creationId xmlns:a16="http://schemas.microsoft.com/office/drawing/2014/main" xmlns="" id="{48B28FCE-7616-415B-BDCE-57227233AC76}"/>
              </a:ext>
            </a:extLst>
          </p:cNvPr>
          <p:cNvSpPr/>
          <p:nvPr/>
        </p:nvSpPr>
        <p:spPr>
          <a:xfrm>
            <a:off x="5580063" y="2852738"/>
            <a:ext cx="431800" cy="144462"/>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66" name="Овал 65">
            <a:extLst>
              <a:ext uri="{FF2B5EF4-FFF2-40B4-BE49-F238E27FC236}">
                <a16:creationId xmlns:a16="http://schemas.microsoft.com/office/drawing/2014/main" xmlns="" id="{306ED4B6-05E8-4D53-9BEC-925F35CCF4D0}"/>
              </a:ext>
            </a:extLst>
          </p:cNvPr>
          <p:cNvSpPr/>
          <p:nvPr/>
        </p:nvSpPr>
        <p:spPr>
          <a:xfrm>
            <a:off x="5580063" y="3716338"/>
            <a:ext cx="431800" cy="144462"/>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67" name="Овал 66">
            <a:extLst>
              <a:ext uri="{FF2B5EF4-FFF2-40B4-BE49-F238E27FC236}">
                <a16:creationId xmlns:a16="http://schemas.microsoft.com/office/drawing/2014/main" xmlns="" id="{393C39CD-1889-4E63-AC88-0F53BD83EF3D}"/>
              </a:ext>
            </a:extLst>
          </p:cNvPr>
          <p:cNvSpPr/>
          <p:nvPr/>
        </p:nvSpPr>
        <p:spPr>
          <a:xfrm>
            <a:off x="5580063" y="3716338"/>
            <a:ext cx="431800" cy="144462"/>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68" name="Овал 67">
            <a:extLst>
              <a:ext uri="{FF2B5EF4-FFF2-40B4-BE49-F238E27FC236}">
                <a16:creationId xmlns:a16="http://schemas.microsoft.com/office/drawing/2014/main" xmlns="" id="{DC46FE33-4B1A-4BBE-883D-6F6637B1A7AA}"/>
              </a:ext>
            </a:extLst>
          </p:cNvPr>
          <p:cNvSpPr/>
          <p:nvPr/>
        </p:nvSpPr>
        <p:spPr>
          <a:xfrm>
            <a:off x="5580063" y="4581525"/>
            <a:ext cx="431800" cy="142875"/>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69" name="Овал 68">
            <a:extLst>
              <a:ext uri="{FF2B5EF4-FFF2-40B4-BE49-F238E27FC236}">
                <a16:creationId xmlns:a16="http://schemas.microsoft.com/office/drawing/2014/main" xmlns="" id="{2C13A134-695E-470B-9E9D-282FB6A803B8}"/>
              </a:ext>
            </a:extLst>
          </p:cNvPr>
          <p:cNvSpPr/>
          <p:nvPr/>
        </p:nvSpPr>
        <p:spPr>
          <a:xfrm>
            <a:off x="5580063" y="1125538"/>
            <a:ext cx="431800" cy="142875"/>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70" name="Овал 69">
            <a:extLst>
              <a:ext uri="{FF2B5EF4-FFF2-40B4-BE49-F238E27FC236}">
                <a16:creationId xmlns:a16="http://schemas.microsoft.com/office/drawing/2014/main" xmlns="" id="{6821B88D-0770-480E-8712-7B42AB8E15BE}"/>
              </a:ext>
            </a:extLst>
          </p:cNvPr>
          <p:cNvSpPr/>
          <p:nvPr/>
        </p:nvSpPr>
        <p:spPr>
          <a:xfrm>
            <a:off x="5580063" y="1989138"/>
            <a:ext cx="431800" cy="144462"/>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71" name="Овал 70">
            <a:extLst>
              <a:ext uri="{FF2B5EF4-FFF2-40B4-BE49-F238E27FC236}">
                <a16:creationId xmlns:a16="http://schemas.microsoft.com/office/drawing/2014/main" xmlns="" id="{6ED1310B-C6A4-4CC0-8BFD-4C090C1A82B1}"/>
              </a:ext>
            </a:extLst>
          </p:cNvPr>
          <p:cNvSpPr/>
          <p:nvPr/>
        </p:nvSpPr>
        <p:spPr>
          <a:xfrm>
            <a:off x="5580063" y="1989138"/>
            <a:ext cx="431800" cy="144462"/>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72" name="Овал 71">
            <a:extLst>
              <a:ext uri="{FF2B5EF4-FFF2-40B4-BE49-F238E27FC236}">
                <a16:creationId xmlns:a16="http://schemas.microsoft.com/office/drawing/2014/main" xmlns="" id="{E003049A-F425-4245-9FDD-831FDA136DCF}"/>
              </a:ext>
            </a:extLst>
          </p:cNvPr>
          <p:cNvSpPr/>
          <p:nvPr/>
        </p:nvSpPr>
        <p:spPr>
          <a:xfrm>
            <a:off x="5580063" y="2852738"/>
            <a:ext cx="431800" cy="144462"/>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73" name="Овал 72">
            <a:extLst>
              <a:ext uri="{FF2B5EF4-FFF2-40B4-BE49-F238E27FC236}">
                <a16:creationId xmlns:a16="http://schemas.microsoft.com/office/drawing/2014/main" xmlns="" id="{46AF9CCE-69C5-4E64-84CF-82B376D57595}"/>
              </a:ext>
            </a:extLst>
          </p:cNvPr>
          <p:cNvSpPr/>
          <p:nvPr/>
        </p:nvSpPr>
        <p:spPr>
          <a:xfrm>
            <a:off x="5580063" y="2852738"/>
            <a:ext cx="431800" cy="144462"/>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74" name="Овал 73">
            <a:extLst>
              <a:ext uri="{FF2B5EF4-FFF2-40B4-BE49-F238E27FC236}">
                <a16:creationId xmlns:a16="http://schemas.microsoft.com/office/drawing/2014/main" xmlns="" id="{222D26BD-20FE-4AAB-9477-F96ACDEA8A74}"/>
              </a:ext>
            </a:extLst>
          </p:cNvPr>
          <p:cNvSpPr/>
          <p:nvPr/>
        </p:nvSpPr>
        <p:spPr>
          <a:xfrm>
            <a:off x="5580063" y="3716338"/>
            <a:ext cx="431800" cy="144462"/>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75" name="Овал 74">
            <a:extLst>
              <a:ext uri="{FF2B5EF4-FFF2-40B4-BE49-F238E27FC236}">
                <a16:creationId xmlns:a16="http://schemas.microsoft.com/office/drawing/2014/main" xmlns="" id="{D74A25B8-2127-4944-843D-F64416F51952}"/>
              </a:ext>
            </a:extLst>
          </p:cNvPr>
          <p:cNvSpPr/>
          <p:nvPr/>
        </p:nvSpPr>
        <p:spPr>
          <a:xfrm>
            <a:off x="5580063" y="3716338"/>
            <a:ext cx="431800" cy="144462"/>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76" name="Овал 75">
            <a:extLst>
              <a:ext uri="{FF2B5EF4-FFF2-40B4-BE49-F238E27FC236}">
                <a16:creationId xmlns:a16="http://schemas.microsoft.com/office/drawing/2014/main" xmlns="" id="{56DC7872-C29A-4361-B80F-2F2E2719002F}"/>
              </a:ext>
            </a:extLst>
          </p:cNvPr>
          <p:cNvSpPr/>
          <p:nvPr/>
        </p:nvSpPr>
        <p:spPr>
          <a:xfrm>
            <a:off x="5580063" y="4581525"/>
            <a:ext cx="431800" cy="142875"/>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cxnSp>
        <p:nvCxnSpPr>
          <p:cNvPr id="77" name="Прямая соединительная линия 76">
            <a:extLst>
              <a:ext uri="{FF2B5EF4-FFF2-40B4-BE49-F238E27FC236}">
                <a16:creationId xmlns:a16="http://schemas.microsoft.com/office/drawing/2014/main" xmlns="" id="{73F5A84F-979B-45CB-A9E9-5D6C05B0AEDA}"/>
              </a:ext>
            </a:extLst>
          </p:cNvPr>
          <p:cNvCxnSpPr>
            <a:stCxn id="69" idx="0"/>
            <a:endCxn id="76" idx="4"/>
          </p:cNvCxnSpPr>
          <p:nvPr/>
        </p:nvCxnSpPr>
        <p:spPr>
          <a:xfrm>
            <a:off x="5795963" y="1125538"/>
            <a:ext cx="0" cy="35988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Прямая соединительная линия 77">
            <a:extLst>
              <a:ext uri="{FF2B5EF4-FFF2-40B4-BE49-F238E27FC236}">
                <a16:creationId xmlns:a16="http://schemas.microsoft.com/office/drawing/2014/main" xmlns="" id="{5DF93D91-FB55-4C85-A91F-3E1DA4441C83}"/>
              </a:ext>
            </a:extLst>
          </p:cNvPr>
          <p:cNvCxnSpPr/>
          <p:nvPr/>
        </p:nvCxnSpPr>
        <p:spPr>
          <a:xfrm>
            <a:off x="6516688" y="1196975"/>
            <a:ext cx="1295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Прямая соединительная линия 78">
            <a:extLst>
              <a:ext uri="{FF2B5EF4-FFF2-40B4-BE49-F238E27FC236}">
                <a16:creationId xmlns:a16="http://schemas.microsoft.com/office/drawing/2014/main" xmlns="" id="{99836081-8AA1-42F6-96ED-77B88EA4F625}"/>
              </a:ext>
            </a:extLst>
          </p:cNvPr>
          <p:cNvCxnSpPr/>
          <p:nvPr/>
        </p:nvCxnSpPr>
        <p:spPr>
          <a:xfrm>
            <a:off x="6659563" y="2060575"/>
            <a:ext cx="129698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Прямая соединительная линия 79">
            <a:extLst>
              <a:ext uri="{FF2B5EF4-FFF2-40B4-BE49-F238E27FC236}">
                <a16:creationId xmlns:a16="http://schemas.microsoft.com/office/drawing/2014/main" xmlns="" id="{B8F96552-0E96-482E-8879-D5C5D4EF12B3}"/>
              </a:ext>
            </a:extLst>
          </p:cNvPr>
          <p:cNvCxnSpPr/>
          <p:nvPr/>
        </p:nvCxnSpPr>
        <p:spPr>
          <a:xfrm>
            <a:off x="6588125" y="2924175"/>
            <a:ext cx="129698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Прямая соединительная линия 80">
            <a:extLst>
              <a:ext uri="{FF2B5EF4-FFF2-40B4-BE49-F238E27FC236}">
                <a16:creationId xmlns:a16="http://schemas.microsoft.com/office/drawing/2014/main" xmlns="" id="{8FBAD747-EE3E-45A8-8360-DF1655CA1713}"/>
              </a:ext>
            </a:extLst>
          </p:cNvPr>
          <p:cNvCxnSpPr/>
          <p:nvPr/>
        </p:nvCxnSpPr>
        <p:spPr>
          <a:xfrm>
            <a:off x="6588125" y="3789363"/>
            <a:ext cx="129698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Прямая соединительная линия 81">
            <a:extLst>
              <a:ext uri="{FF2B5EF4-FFF2-40B4-BE49-F238E27FC236}">
                <a16:creationId xmlns:a16="http://schemas.microsoft.com/office/drawing/2014/main" xmlns="" id="{F5629F60-0B37-4163-B7DB-0FC1AF848535}"/>
              </a:ext>
            </a:extLst>
          </p:cNvPr>
          <p:cNvCxnSpPr/>
          <p:nvPr/>
        </p:nvCxnSpPr>
        <p:spPr>
          <a:xfrm>
            <a:off x="6588125" y="4652963"/>
            <a:ext cx="129698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Прямая соединительная линия 82">
            <a:extLst>
              <a:ext uri="{FF2B5EF4-FFF2-40B4-BE49-F238E27FC236}">
                <a16:creationId xmlns:a16="http://schemas.microsoft.com/office/drawing/2014/main" xmlns="" id="{FEF0381C-1FE8-4B07-A38B-AB92C5764368}"/>
              </a:ext>
            </a:extLst>
          </p:cNvPr>
          <p:cNvCxnSpPr/>
          <p:nvPr/>
        </p:nvCxnSpPr>
        <p:spPr>
          <a:xfrm>
            <a:off x="1619250" y="1196975"/>
            <a:ext cx="129698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Прямая соединительная линия 83">
            <a:extLst>
              <a:ext uri="{FF2B5EF4-FFF2-40B4-BE49-F238E27FC236}">
                <a16:creationId xmlns:a16="http://schemas.microsoft.com/office/drawing/2014/main" xmlns="" id="{B83B49AE-D2DB-4CD8-8713-6107FC40BDCD}"/>
              </a:ext>
            </a:extLst>
          </p:cNvPr>
          <p:cNvCxnSpPr/>
          <p:nvPr/>
        </p:nvCxnSpPr>
        <p:spPr>
          <a:xfrm>
            <a:off x="1619250" y="2060575"/>
            <a:ext cx="129698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Прямая соединительная линия 84">
            <a:extLst>
              <a:ext uri="{FF2B5EF4-FFF2-40B4-BE49-F238E27FC236}">
                <a16:creationId xmlns:a16="http://schemas.microsoft.com/office/drawing/2014/main" xmlns="" id="{301BC62F-B8E9-4278-B224-12E44C5BD038}"/>
              </a:ext>
            </a:extLst>
          </p:cNvPr>
          <p:cNvCxnSpPr/>
          <p:nvPr/>
        </p:nvCxnSpPr>
        <p:spPr>
          <a:xfrm>
            <a:off x="1619250" y="2924175"/>
            <a:ext cx="129698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Прямая соединительная линия 85">
            <a:extLst>
              <a:ext uri="{FF2B5EF4-FFF2-40B4-BE49-F238E27FC236}">
                <a16:creationId xmlns:a16="http://schemas.microsoft.com/office/drawing/2014/main" xmlns="" id="{0D4526E4-DDA6-4792-8716-F3E591EDF84B}"/>
              </a:ext>
            </a:extLst>
          </p:cNvPr>
          <p:cNvCxnSpPr/>
          <p:nvPr/>
        </p:nvCxnSpPr>
        <p:spPr>
          <a:xfrm>
            <a:off x="1619250" y="3789363"/>
            <a:ext cx="129698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Прямая соединительная линия 86">
            <a:extLst>
              <a:ext uri="{FF2B5EF4-FFF2-40B4-BE49-F238E27FC236}">
                <a16:creationId xmlns:a16="http://schemas.microsoft.com/office/drawing/2014/main" xmlns="" id="{980308A5-F34F-4913-B630-AE653C1BA3F3}"/>
              </a:ext>
            </a:extLst>
          </p:cNvPr>
          <p:cNvCxnSpPr/>
          <p:nvPr/>
        </p:nvCxnSpPr>
        <p:spPr>
          <a:xfrm>
            <a:off x="1619250" y="4652963"/>
            <a:ext cx="129698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8" name="Овал 87">
            <a:extLst>
              <a:ext uri="{FF2B5EF4-FFF2-40B4-BE49-F238E27FC236}">
                <a16:creationId xmlns:a16="http://schemas.microsoft.com/office/drawing/2014/main" xmlns="" id="{C2462A9F-C7CF-433C-8F8E-F68D79F1F7D5}"/>
              </a:ext>
            </a:extLst>
          </p:cNvPr>
          <p:cNvSpPr/>
          <p:nvPr/>
        </p:nvSpPr>
        <p:spPr>
          <a:xfrm>
            <a:off x="2124075" y="1989138"/>
            <a:ext cx="431800" cy="144462"/>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89" name="Овал 88">
            <a:extLst>
              <a:ext uri="{FF2B5EF4-FFF2-40B4-BE49-F238E27FC236}">
                <a16:creationId xmlns:a16="http://schemas.microsoft.com/office/drawing/2014/main" xmlns="" id="{E2DA027A-C6D2-494D-AEC2-B3EB1799F99A}"/>
              </a:ext>
            </a:extLst>
          </p:cNvPr>
          <p:cNvSpPr/>
          <p:nvPr/>
        </p:nvSpPr>
        <p:spPr>
          <a:xfrm>
            <a:off x="4427538" y="1989138"/>
            <a:ext cx="431800" cy="144462"/>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90" name="Овал 89">
            <a:extLst>
              <a:ext uri="{FF2B5EF4-FFF2-40B4-BE49-F238E27FC236}">
                <a16:creationId xmlns:a16="http://schemas.microsoft.com/office/drawing/2014/main" xmlns="" id="{EBF2C7F1-1061-4662-A059-0FD6E134AC06}"/>
              </a:ext>
            </a:extLst>
          </p:cNvPr>
          <p:cNvSpPr/>
          <p:nvPr/>
        </p:nvSpPr>
        <p:spPr>
          <a:xfrm>
            <a:off x="6732588" y="1125538"/>
            <a:ext cx="431800" cy="142875"/>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91" name="Овал 90">
            <a:extLst>
              <a:ext uri="{FF2B5EF4-FFF2-40B4-BE49-F238E27FC236}">
                <a16:creationId xmlns:a16="http://schemas.microsoft.com/office/drawing/2014/main" xmlns="" id="{2EC82A4A-F554-46C0-9E22-669EF5E760D8}"/>
              </a:ext>
            </a:extLst>
          </p:cNvPr>
          <p:cNvSpPr/>
          <p:nvPr/>
        </p:nvSpPr>
        <p:spPr>
          <a:xfrm>
            <a:off x="6732588" y="1125538"/>
            <a:ext cx="431800" cy="142875"/>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92" name="Овал 91">
            <a:extLst>
              <a:ext uri="{FF2B5EF4-FFF2-40B4-BE49-F238E27FC236}">
                <a16:creationId xmlns:a16="http://schemas.microsoft.com/office/drawing/2014/main" xmlns="" id="{C6DAFEFC-6750-4D9D-A3B2-F54F0707C156}"/>
              </a:ext>
            </a:extLst>
          </p:cNvPr>
          <p:cNvSpPr/>
          <p:nvPr/>
        </p:nvSpPr>
        <p:spPr>
          <a:xfrm>
            <a:off x="6732588" y="1989138"/>
            <a:ext cx="431800" cy="144462"/>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93" name="Овал 92">
            <a:extLst>
              <a:ext uri="{FF2B5EF4-FFF2-40B4-BE49-F238E27FC236}">
                <a16:creationId xmlns:a16="http://schemas.microsoft.com/office/drawing/2014/main" xmlns="" id="{D5C2C441-8F4C-4E62-A5D7-632B8C6FD233}"/>
              </a:ext>
            </a:extLst>
          </p:cNvPr>
          <p:cNvSpPr/>
          <p:nvPr/>
        </p:nvSpPr>
        <p:spPr>
          <a:xfrm>
            <a:off x="6732588" y="1989138"/>
            <a:ext cx="431800" cy="144462"/>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94" name="Овал 93">
            <a:extLst>
              <a:ext uri="{FF2B5EF4-FFF2-40B4-BE49-F238E27FC236}">
                <a16:creationId xmlns:a16="http://schemas.microsoft.com/office/drawing/2014/main" xmlns="" id="{B01039A9-2FC7-458C-BB94-EDC8A765048A}"/>
              </a:ext>
            </a:extLst>
          </p:cNvPr>
          <p:cNvSpPr/>
          <p:nvPr/>
        </p:nvSpPr>
        <p:spPr>
          <a:xfrm>
            <a:off x="6732588" y="1989138"/>
            <a:ext cx="431800" cy="144462"/>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95" name="Овал 94">
            <a:extLst>
              <a:ext uri="{FF2B5EF4-FFF2-40B4-BE49-F238E27FC236}">
                <a16:creationId xmlns:a16="http://schemas.microsoft.com/office/drawing/2014/main" xmlns="" id="{1F851914-C840-436B-9A4F-A8C10BF318DC}"/>
              </a:ext>
            </a:extLst>
          </p:cNvPr>
          <p:cNvSpPr/>
          <p:nvPr/>
        </p:nvSpPr>
        <p:spPr>
          <a:xfrm>
            <a:off x="6732588" y="2852738"/>
            <a:ext cx="431800" cy="144462"/>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96" name="Овал 95">
            <a:extLst>
              <a:ext uri="{FF2B5EF4-FFF2-40B4-BE49-F238E27FC236}">
                <a16:creationId xmlns:a16="http://schemas.microsoft.com/office/drawing/2014/main" xmlns="" id="{39EFD39C-A00B-4B8B-A67A-699817B9A0AE}"/>
              </a:ext>
            </a:extLst>
          </p:cNvPr>
          <p:cNvSpPr/>
          <p:nvPr/>
        </p:nvSpPr>
        <p:spPr>
          <a:xfrm>
            <a:off x="6732588" y="2852738"/>
            <a:ext cx="431800" cy="144462"/>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97" name="Овал 96">
            <a:extLst>
              <a:ext uri="{FF2B5EF4-FFF2-40B4-BE49-F238E27FC236}">
                <a16:creationId xmlns:a16="http://schemas.microsoft.com/office/drawing/2014/main" xmlns="" id="{13F24D11-9A57-4C1C-877E-F1686E77F0D8}"/>
              </a:ext>
            </a:extLst>
          </p:cNvPr>
          <p:cNvSpPr/>
          <p:nvPr/>
        </p:nvSpPr>
        <p:spPr>
          <a:xfrm>
            <a:off x="6732588" y="2852738"/>
            <a:ext cx="431800" cy="144462"/>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98" name="Овал 97">
            <a:extLst>
              <a:ext uri="{FF2B5EF4-FFF2-40B4-BE49-F238E27FC236}">
                <a16:creationId xmlns:a16="http://schemas.microsoft.com/office/drawing/2014/main" xmlns="" id="{5E383693-385D-491C-BB41-89C88A9009A7}"/>
              </a:ext>
            </a:extLst>
          </p:cNvPr>
          <p:cNvSpPr/>
          <p:nvPr/>
        </p:nvSpPr>
        <p:spPr>
          <a:xfrm>
            <a:off x="6732588" y="2852738"/>
            <a:ext cx="431800" cy="144462"/>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99" name="Овал 98">
            <a:extLst>
              <a:ext uri="{FF2B5EF4-FFF2-40B4-BE49-F238E27FC236}">
                <a16:creationId xmlns:a16="http://schemas.microsoft.com/office/drawing/2014/main" xmlns="" id="{83441665-6982-418C-8490-1BB5E4CD870B}"/>
              </a:ext>
            </a:extLst>
          </p:cNvPr>
          <p:cNvSpPr/>
          <p:nvPr/>
        </p:nvSpPr>
        <p:spPr>
          <a:xfrm>
            <a:off x="6732588" y="2852738"/>
            <a:ext cx="431800" cy="144462"/>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100" name="Овал 99">
            <a:extLst>
              <a:ext uri="{FF2B5EF4-FFF2-40B4-BE49-F238E27FC236}">
                <a16:creationId xmlns:a16="http://schemas.microsoft.com/office/drawing/2014/main" xmlns="" id="{EF43BBAE-7044-4138-9CC3-615077E0D811}"/>
              </a:ext>
            </a:extLst>
          </p:cNvPr>
          <p:cNvSpPr/>
          <p:nvPr/>
        </p:nvSpPr>
        <p:spPr>
          <a:xfrm>
            <a:off x="4427538" y="2852738"/>
            <a:ext cx="431800" cy="144462"/>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101" name="Овал 100">
            <a:extLst>
              <a:ext uri="{FF2B5EF4-FFF2-40B4-BE49-F238E27FC236}">
                <a16:creationId xmlns:a16="http://schemas.microsoft.com/office/drawing/2014/main" xmlns="" id="{CF992A17-7437-4248-B6C4-C2669D0A0562}"/>
              </a:ext>
            </a:extLst>
          </p:cNvPr>
          <p:cNvSpPr/>
          <p:nvPr/>
        </p:nvSpPr>
        <p:spPr>
          <a:xfrm>
            <a:off x="4427538" y="2852738"/>
            <a:ext cx="431800" cy="144462"/>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102" name="Овал 101">
            <a:extLst>
              <a:ext uri="{FF2B5EF4-FFF2-40B4-BE49-F238E27FC236}">
                <a16:creationId xmlns:a16="http://schemas.microsoft.com/office/drawing/2014/main" xmlns="" id="{8BCC5C5E-9661-49E1-92D0-FED0F5EA85C2}"/>
              </a:ext>
            </a:extLst>
          </p:cNvPr>
          <p:cNvSpPr/>
          <p:nvPr/>
        </p:nvSpPr>
        <p:spPr>
          <a:xfrm>
            <a:off x="2124075" y="2852738"/>
            <a:ext cx="431800" cy="144462"/>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103" name="Овал 102">
            <a:extLst>
              <a:ext uri="{FF2B5EF4-FFF2-40B4-BE49-F238E27FC236}">
                <a16:creationId xmlns:a16="http://schemas.microsoft.com/office/drawing/2014/main" xmlns="" id="{BC9E1A19-8FF1-446B-B275-8FE847A2CD4C}"/>
              </a:ext>
            </a:extLst>
          </p:cNvPr>
          <p:cNvSpPr/>
          <p:nvPr/>
        </p:nvSpPr>
        <p:spPr>
          <a:xfrm>
            <a:off x="2124075" y="2852738"/>
            <a:ext cx="431800" cy="144462"/>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104" name="Овал 103">
            <a:extLst>
              <a:ext uri="{FF2B5EF4-FFF2-40B4-BE49-F238E27FC236}">
                <a16:creationId xmlns:a16="http://schemas.microsoft.com/office/drawing/2014/main" xmlns="" id="{33BFD330-D0B0-4FB4-BE9C-64054BC7D17B}"/>
              </a:ext>
            </a:extLst>
          </p:cNvPr>
          <p:cNvSpPr/>
          <p:nvPr/>
        </p:nvSpPr>
        <p:spPr>
          <a:xfrm>
            <a:off x="6732588" y="4581525"/>
            <a:ext cx="431800" cy="142875"/>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105" name="Овал 104">
            <a:extLst>
              <a:ext uri="{FF2B5EF4-FFF2-40B4-BE49-F238E27FC236}">
                <a16:creationId xmlns:a16="http://schemas.microsoft.com/office/drawing/2014/main" xmlns="" id="{E122C149-3224-439B-AEB2-E58E76BF16E9}"/>
              </a:ext>
            </a:extLst>
          </p:cNvPr>
          <p:cNvSpPr/>
          <p:nvPr/>
        </p:nvSpPr>
        <p:spPr>
          <a:xfrm>
            <a:off x="6732588" y="4581525"/>
            <a:ext cx="431800" cy="142875"/>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106" name="Овал 105">
            <a:extLst>
              <a:ext uri="{FF2B5EF4-FFF2-40B4-BE49-F238E27FC236}">
                <a16:creationId xmlns:a16="http://schemas.microsoft.com/office/drawing/2014/main" xmlns="" id="{4F82ECEB-6B50-41BA-9F71-A324AC805C65}"/>
              </a:ext>
            </a:extLst>
          </p:cNvPr>
          <p:cNvSpPr/>
          <p:nvPr/>
        </p:nvSpPr>
        <p:spPr>
          <a:xfrm>
            <a:off x="6732588" y="4581525"/>
            <a:ext cx="431800" cy="142875"/>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107" name="Овал 106">
            <a:extLst>
              <a:ext uri="{FF2B5EF4-FFF2-40B4-BE49-F238E27FC236}">
                <a16:creationId xmlns:a16="http://schemas.microsoft.com/office/drawing/2014/main" xmlns="" id="{78EB160F-2C2C-43DB-8C72-F184CE9FBE8B}"/>
              </a:ext>
            </a:extLst>
          </p:cNvPr>
          <p:cNvSpPr/>
          <p:nvPr/>
        </p:nvSpPr>
        <p:spPr>
          <a:xfrm>
            <a:off x="6732588" y="4581525"/>
            <a:ext cx="431800" cy="142875"/>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108" name="Овал 107">
            <a:extLst>
              <a:ext uri="{FF2B5EF4-FFF2-40B4-BE49-F238E27FC236}">
                <a16:creationId xmlns:a16="http://schemas.microsoft.com/office/drawing/2014/main" xmlns="" id="{0384DD57-760A-4378-9F85-DE74ACD40CAE}"/>
              </a:ext>
            </a:extLst>
          </p:cNvPr>
          <p:cNvSpPr/>
          <p:nvPr/>
        </p:nvSpPr>
        <p:spPr>
          <a:xfrm>
            <a:off x="6732588" y="4581525"/>
            <a:ext cx="431800" cy="142875"/>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109" name="Овал 108">
            <a:extLst>
              <a:ext uri="{FF2B5EF4-FFF2-40B4-BE49-F238E27FC236}">
                <a16:creationId xmlns:a16="http://schemas.microsoft.com/office/drawing/2014/main" xmlns="" id="{40B1C0C2-6D0A-4477-A6A2-AFCC05D7D9F3}"/>
              </a:ext>
            </a:extLst>
          </p:cNvPr>
          <p:cNvSpPr/>
          <p:nvPr/>
        </p:nvSpPr>
        <p:spPr>
          <a:xfrm>
            <a:off x="6732588" y="4581525"/>
            <a:ext cx="431800" cy="142875"/>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110" name="Овал 109">
            <a:extLst>
              <a:ext uri="{FF2B5EF4-FFF2-40B4-BE49-F238E27FC236}">
                <a16:creationId xmlns:a16="http://schemas.microsoft.com/office/drawing/2014/main" xmlns="" id="{F8875252-3001-4612-ABB2-8E43C7B5C1AC}"/>
              </a:ext>
            </a:extLst>
          </p:cNvPr>
          <p:cNvSpPr/>
          <p:nvPr/>
        </p:nvSpPr>
        <p:spPr>
          <a:xfrm>
            <a:off x="6732588" y="4581525"/>
            <a:ext cx="431800" cy="142875"/>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111" name="Овал 110">
            <a:extLst>
              <a:ext uri="{FF2B5EF4-FFF2-40B4-BE49-F238E27FC236}">
                <a16:creationId xmlns:a16="http://schemas.microsoft.com/office/drawing/2014/main" xmlns="" id="{6170930D-11DD-4ACE-8353-E742220CD8E4}"/>
              </a:ext>
            </a:extLst>
          </p:cNvPr>
          <p:cNvSpPr/>
          <p:nvPr/>
        </p:nvSpPr>
        <p:spPr>
          <a:xfrm>
            <a:off x="2124075" y="4581525"/>
            <a:ext cx="431800" cy="142875"/>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112" name="Овал 111">
            <a:extLst>
              <a:ext uri="{FF2B5EF4-FFF2-40B4-BE49-F238E27FC236}">
                <a16:creationId xmlns:a16="http://schemas.microsoft.com/office/drawing/2014/main" xmlns="" id="{1C78861B-35E5-4CC3-98F9-611461B4BD60}"/>
              </a:ext>
            </a:extLst>
          </p:cNvPr>
          <p:cNvSpPr/>
          <p:nvPr/>
        </p:nvSpPr>
        <p:spPr>
          <a:xfrm>
            <a:off x="2124075" y="4581525"/>
            <a:ext cx="431800" cy="142875"/>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113" name="Овал 112">
            <a:extLst>
              <a:ext uri="{FF2B5EF4-FFF2-40B4-BE49-F238E27FC236}">
                <a16:creationId xmlns:a16="http://schemas.microsoft.com/office/drawing/2014/main" xmlns="" id="{8811230D-DC26-4A06-A2EF-63C7B3095299}"/>
              </a:ext>
            </a:extLst>
          </p:cNvPr>
          <p:cNvSpPr/>
          <p:nvPr/>
        </p:nvSpPr>
        <p:spPr>
          <a:xfrm>
            <a:off x="2124075" y="4581525"/>
            <a:ext cx="431800" cy="142875"/>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114" name="Овал 113">
            <a:extLst>
              <a:ext uri="{FF2B5EF4-FFF2-40B4-BE49-F238E27FC236}">
                <a16:creationId xmlns:a16="http://schemas.microsoft.com/office/drawing/2014/main" xmlns="" id="{D7173B4B-46A6-4B49-8D8A-FF43EFABC5AD}"/>
              </a:ext>
            </a:extLst>
          </p:cNvPr>
          <p:cNvSpPr/>
          <p:nvPr/>
        </p:nvSpPr>
        <p:spPr>
          <a:xfrm>
            <a:off x="2124075" y="4581525"/>
            <a:ext cx="431800" cy="142875"/>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cxnSp>
        <p:nvCxnSpPr>
          <p:cNvPr id="115" name="Прямая соединительная линия 114">
            <a:extLst>
              <a:ext uri="{FF2B5EF4-FFF2-40B4-BE49-F238E27FC236}">
                <a16:creationId xmlns:a16="http://schemas.microsoft.com/office/drawing/2014/main" xmlns="" id="{7C8E7D8C-95AE-4F48-B42D-24980279B1C4}"/>
              </a:ext>
            </a:extLst>
          </p:cNvPr>
          <p:cNvCxnSpPr/>
          <p:nvPr/>
        </p:nvCxnSpPr>
        <p:spPr>
          <a:xfrm flipV="1">
            <a:off x="2339975" y="620713"/>
            <a:ext cx="0" cy="7921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 name="Прямая соединительная линия 115">
            <a:extLst>
              <a:ext uri="{FF2B5EF4-FFF2-40B4-BE49-F238E27FC236}">
                <a16:creationId xmlns:a16="http://schemas.microsoft.com/office/drawing/2014/main" xmlns="" id="{ACC51743-5EDF-4AEB-8D76-48476FB6FE61}"/>
              </a:ext>
            </a:extLst>
          </p:cNvPr>
          <p:cNvCxnSpPr/>
          <p:nvPr/>
        </p:nvCxnSpPr>
        <p:spPr>
          <a:xfrm flipV="1">
            <a:off x="3492500" y="620713"/>
            <a:ext cx="0" cy="7921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Прямая соединительная линия 116">
            <a:extLst>
              <a:ext uri="{FF2B5EF4-FFF2-40B4-BE49-F238E27FC236}">
                <a16:creationId xmlns:a16="http://schemas.microsoft.com/office/drawing/2014/main" xmlns="" id="{379BB078-C413-4766-8985-790D131295E8}"/>
              </a:ext>
            </a:extLst>
          </p:cNvPr>
          <p:cNvCxnSpPr/>
          <p:nvPr/>
        </p:nvCxnSpPr>
        <p:spPr>
          <a:xfrm flipV="1">
            <a:off x="4643438" y="620713"/>
            <a:ext cx="0" cy="7921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Прямая соединительная линия 117">
            <a:extLst>
              <a:ext uri="{FF2B5EF4-FFF2-40B4-BE49-F238E27FC236}">
                <a16:creationId xmlns:a16="http://schemas.microsoft.com/office/drawing/2014/main" xmlns="" id="{A530FBDD-1A39-4AA8-8C2D-F890BA7BC896}"/>
              </a:ext>
            </a:extLst>
          </p:cNvPr>
          <p:cNvCxnSpPr/>
          <p:nvPr/>
        </p:nvCxnSpPr>
        <p:spPr>
          <a:xfrm flipV="1">
            <a:off x="5795963" y="620713"/>
            <a:ext cx="0" cy="7921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Прямая соединительная линия 118">
            <a:extLst>
              <a:ext uri="{FF2B5EF4-FFF2-40B4-BE49-F238E27FC236}">
                <a16:creationId xmlns:a16="http://schemas.microsoft.com/office/drawing/2014/main" xmlns="" id="{C2D6FA19-10ED-4F91-A4FD-7558194ECBC4}"/>
              </a:ext>
            </a:extLst>
          </p:cNvPr>
          <p:cNvCxnSpPr/>
          <p:nvPr/>
        </p:nvCxnSpPr>
        <p:spPr>
          <a:xfrm flipV="1">
            <a:off x="6948488" y="620713"/>
            <a:ext cx="0" cy="7921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0" name="Овал 119">
            <a:extLst>
              <a:ext uri="{FF2B5EF4-FFF2-40B4-BE49-F238E27FC236}">
                <a16:creationId xmlns:a16="http://schemas.microsoft.com/office/drawing/2014/main" xmlns="" id="{2A5AF805-D317-433C-A05B-568D1EB6AE7F}"/>
              </a:ext>
            </a:extLst>
          </p:cNvPr>
          <p:cNvSpPr/>
          <p:nvPr/>
        </p:nvSpPr>
        <p:spPr>
          <a:xfrm>
            <a:off x="4427538" y="4581525"/>
            <a:ext cx="431800" cy="142875"/>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121" name="Овал 120">
            <a:extLst>
              <a:ext uri="{FF2B5EF4-FFF2-40B4-BE49-F238E27FC236}">
                <a16:creationId xmlns:a16="http://schemas.microsoft.com/office/drawing/2014/main" xmlns="" id="{20223863-07FF-43F7-A18E-94C568B882D5}"/>
              </a:ext>
            </a:extLst>
          </p:cNvPr>
          <p:cNvSpPr/>
          <p:nvPr/>
        </p:nvSpPr>
        <p:spPr>
          <a:xfrm>
            <a:off x="4427538" y="4581525"/>
            <a:ext cx="431800" cy="142875"/>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122" name="Овал 121">
            <a:extLst>
              <a:ext uri="{FF2B5EF4-FFF2-40B4-BE49-F238E27FC236}">
                <a16:creationId xmlns:a16="http://schemas.microsoft.com/office/drawing/2014/main" xmlns="" id="{A0FE3C7D-EA4C-4D35-A9E2-88EC20C0FB1D}"/>
              </a:ext>
            </a:extLst>
          </p:cNvPr>
          <p:cNvSpPr/>
          <p:nvPr/>
        </p:nvSpPr>
        <p:spPr>
          <a:xfrm>
            <a:off x="4427538" y="4581525"/>
            <a:ext cx="431800" cy="142875"/>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123" name="Овал 122">
            <a:extLst>
              <a:ext uri="{FF2B5EF4-FFF2-40B4-BE49-F238E27FC236}">
                <a16:creationId xmlns:a16="http://schemas.microsoft.com/office/drawing/2014/main" xmlns="" id="{6CE44E42-BDE5-43AF-BD20-487880799D54}"/>
              </a:ext>
            </a:extLst>
          </p:cNvPr>
          <p:cNvSpPr/>
          <p:nvPr/>
        </p:nvSpPr>
        <p:spPr>
          <a:xfrm>
            <a:off x="4427538" y="4581525"/>
            <a:ext cx="431800" cy="142875"/>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124" name="Овал 123">
            <a:extLst>
              <a:ext uri="{FF2B5EF4-FFF2-40B4-BE49-F238E27FC236}">
                <a16:creationId xmlns:a16="http://schemas.microsoft.com/office/drawing/2014/main" xmlns="" id="{AA0CF424-9869-4B7D-8E11-D512CDC381F2}"/>
              </a:ext>
            </a:extLst>
          </p:cNvPr>
          <p:cNvSpPr/>
          <p:nvPr/>
        </p:nvSpPr>
        <p:spPr>
          <a:xfrm>
            <a:off x="4427538" y="4581525"/>
            <a:ext cx="431800" cy="142875"/>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cxnSp>
        <p:nvCxnSpPr>
          <p:cNvPr id="125" name="Прямая соединительная линия 124">
            <a:extLst>
              <a:ext uri="{FF2B5EF4-FFF2-40B4-BE49-F238E27FC236}">
                <a16:creationId xmlns:a16="http://schemas.microsoft.com/office/drawing/2014/main" xmlns="" id="{29B84166-0CAC-4CB4-BE50-B6A2EBA00692}"/>
              </a:ext>
            </a:extLst>
          </p:cNvPr>
          <p:cNvCxnSpPr/>
          <p:nvPr/>
        </p:nvCxnSpPr>
        <p:spPr>
          <a:xfrm>
            <a:off x="2339975" y="4365625"/>
            <a:ext cx="0" cy="8636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6" name="Прямая соединительная линия 125">
            <a:extLst>
              <a:ext uri="{FF2B5EF4-FFF2-40B4-BE49-F238E27FC236}">
                <a16:creationId xmlns:a16="http://schemas.microsoft.com/office/drawing/2014/main" xmlns="" id="{8534839A-59B8-4515-B1FD-4444A2E0F94B}"/>
              </a:ext>
            </a:extLst>
          </p:cNvPr>
          <p:cNvCxnSpPr/>
          <p:nvPr/>
        </p:nvCxnSpPr>
        <p:spPr>
          <a:xfrm>
            <a:off x="3492500" y="4365625"/>
            <a:ext cx="0" cy="8636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7" name="Прямая соединительная линия 126">
            <a:extLst>
              <a:ext uri="{FF2B5EF4-FFF2-40B4-BE49-F238E27FC236}">
                <a16:creationId xmlns:a16="http://schemas.microsoft.com/office/drawing/2014/main" xmlns="" id="{D5D9823D-028A-47C6-BD16-27BBDB1220F6}"/>
              </a:ext>
            </a:extLst>
          </p:cNvPr>
          <p:cNvCxnSpPr/>
          <p:nvPr/>
        </p:nvCxnSpPr>
        <p:spPr>
          <a:xfrm>
            <a:off x="4643438" y="4365625"/>
            <a:ext cx="0" cy="8636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 name="Прямая соединительная линия 127">
            <a:extLst>
              <a:ext uri="{FF2B5EF4-FFF2-40B4-BE49-F238E27FC236}">
                <a16:creationId xmlns:a16="http://schemas.microsoft.com/office/drawing/2014/main" xmlns="" id="{E1EF25B1-E624-419B-829D-1F32F9CE06A2}"/>
              </a:ext>
            </a:extLst>
          </p:cNvPr>
          <p:cNvCxnSpPr/>
          <p:nvPr/>
        </p:nvCxnSpPr>
        <p:spPr>
          <a:xfrm>
            <a:off x="5795963" y="4365625"/>
            <a:ext cx="0" cy="8636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 name="Прямая соединительная линия 128">
            <a:extLst>
              <a:ext uri="{FF2B5EF4-FFF2-40B4-BE49-F238E27FC236}">
                <a16:creationId xmlns:a16="http://schemas.microsoft.com/office/drawing/2014/main" xmlns="" id="{2AB0A0F5-12AA-437B-B9D5-5FB2234FED98}"/>
              </a:ext>
            </a:extLst>
          </p:cNvPr>
          <p:cNvCxnSpPr/>
          <p:nvPr/>
        </p:nvCxnSpPr>
        <p:spPr>
          <a:xfrm>
            <a:off x="6948488" y="4365625"/>
            <a:ext cx="0" cy="8636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7713" name="TextBox 129">
            <a:extLst>
              <a:ext uri="{FF2B5EF4-FFF2-40B4-BE49-F238E27FC236}">
                <a16:creationId xmlns:a16="http://schemas.microsoft.com/office/drawing/2014/main" xmlns="" id="{68D55696-4D97-410F-B8FB-27694765F904}"/>
              </a:ext>
            </a:extLst>
          </p:cNvPr>
          <p:cNvSpPr txBox="1">
            <a:spLocks noChangeArrowheads="1"/>
          </p:cNvSpPr>
          <p:nvPr/>
        </p:nvSpPr>
        <p:spPr bwMode="auto">
          <a:xfrm>
            <a:off x="2124075" y="260350"/>
            <a:ext cx="3683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ru-RU" sz="1800"/>
              <a:t>m</a:t>
            </a:r>
            <a:endParaRPr lang="ru-RU" altLang="ru-RU" sz="1800"/>
          </a:p>
        </p:txBody>
      </p:sp>
      <p:sp>
        <p:nvSpPr>
          <p:cNvPr id="67714" name="TextBox 130">
            <a:extLst>
              <a:ext uri="{FF2B5EF4-FFF2-40B4-BE49-F238E27FC236}">
                <a16:creationId xmlns:a16="http://schemas.microsoft.com/office/drawing/2014/main" xmlns="" id="{1EAB9D09-27B9-4D41-B74B-EEFB7DB58411}"/>
              </a:ext>
            </a:extLst>
          </p:cNvPr>
          <p:cNvSpPr txBox="1">
            <a:spLocks noChangeArrowheads="1"/>
          </p:cNvSpPr>
          <p:nvPr/>
        </p:nvSpPr>
        <p:spPr bwMode="auto">
          <a:xfrm>
            <a:off x="3348038" y="260350"/>
            <a:ext cx="3683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ru-RU" sz="1800"/>
              <a:t>m</a:t>
            </a:r>
            <a:endParaRPr lang="ru-RU" altLang="ru-RU" sz="1800"/>
          </a:p>
        </p:txBody>
      </p:sp>
      <p:sp>
        <p:nvSpPr>
          <p:cNvPr id="67715" name="TextBox 131">
            <a:extLst>
              <a:ext uri="{FF2B5EF4-FFF2-40B4-BE49-F238E27FC236}">
                <a16:creationId xmlns:a16="http://schemas.microsoft.com/office/drawing/2014/main" xmlns="" id="{A3F4E8A6-7762-4B66-9AC9-D984D524CCA5}"/>
              </a:ext>
            </a:extLst>
          </p:cNvPr>
          <p:cNvSpPr txBox="1">
            <a:spLocks noChangeArrowheads="1"/>
          </p:cNvSpPr>
          <p:nvPr/>
        </p:nvSpPr>
        <p:spPr bwMode="auto">
          <a:xfrm>
            <a:off x="4500563" y="260350"/>
            <a:ext cx="3683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ru-RU" sz="1800"/>
              <a:t>m</a:t>
            </a:r>
            <a:endParaRPr lang="ru-RU" altLang="ru-RU" sz="1800"/>
          </a:p>
        </p:txBody>
      </p:sp>
      <p:sp>
        <p:nvSpPr>
          <p:cNvPr id="67716" name="TextBox 132">
            <a:extLst>
              <a:ext uri="{FF2B5EF4-FFF2-40B4-BE49-F238E27FC236}">
                <a16:creationId xmlns:a16="http://schemas.microsoft.com/office/drawing/2014/main" xmlns="" id="{2994E745-B305-47FC-961C-34704510BFBB}"/>
              </a:ext>
            </a:extLst>
          </p:cNvPr>
          <p:cNvSpPr txBox="1">
            <a:spLocks noChangeArrowheads="1"/>
          </p:cNvSpPr>
          <p:nvPr/>
        </p:nvSpPr>
        <p:spPr bwMode="auto">
          <a:xfrm>
            <a:off x="5651500" y="260350"/>
            <a:ext cx="3698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ru-RU" sz="1800"/>
              <a:t>m</a:t>
            </a:r>
            <a:endParaRPr lang="ru-RU" altLang="ru-RU" sz="1800"/>
          </a:p>
        </p:txBody>
      </p:sp>
      <p:sp>
        <p:nvSpPr>
          <p:cNvPr id="67717" name="TextBox 133">
            <a:extLst>
              <a:ext uri="{FF2B5EF4-FFF2-40B4-BE49-F238E27FC236}">
                <a16:creationId xmlns:a16="http://schemas.microsoft.com/office/drawing/2014/main" xmlns="" id="{EA1C1577-B01F-4476-A318-2D6A4933D58A}"/>
              </a:ext>
            </a:extLst>
          </p:cNvPr>
          <p:cNvSpPr txBox="1">
            <a:spLocks noChangeArrowheads="1"/>
          </p:cNvSpPr>
          <p:nvPr/>
        </p:nvSpPr>
        <p:spPr bwMode="auto">
          <a:xfrm>
            <a:off x="6804025" y="260350"/>
            <a:ext cx="3698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ru-RU" sz="1800"/>
              <a:t>m</a:t>
            </a:r>
            <a:endParaRPr lang="ru-RU" altLang="ru-RU" sz="1800"/>
          </a:p>
        </p:txBody>
      </p:sp>
      <p:sp>
        <p:nvSpPr>
          <p:cNvPr id="67718" name="TextBox 134">
            <a:extLst>
              <a:ext uri="{FF2B5EF4-FFF2-40B4-BE49-F238E27FC236}">
                <a16:creationId xmlns:a16="http://schemas.microsoft.com/office/drawing/2014/main" xmlns="" id="{18F482F8-6C07-4E45-B77C-EC1AB95452EA}"/>
              </a:ext>
            </a:extLst>
          </p:cNvPr>
          <p:cNvSpPr txBox="1">
            <a:spLocks noChangeArrowheads="1"/>
          </p:cNvSpPr>
          <p:nvPr/>
        </p:nvSpPr>
        <p:spPr bwMode="auto">
          <a:xfrm>
            <a:off x="1331913" y="981075"/>
            <a:ext cx="3683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ru-RU" sz="1800"/>
              <a:t>m</a:t>
            </a:r>
            <a:endParaRPr lang="ru-RU" altLang="ru-RU" sz="1800"/>
          </a:p>
        </p:txBody>
      </p:sp>
      <p:sp>
        <p:nvSpPr>
          <p:cNvPr id="67719" name="TextBox 135">
            <a:extLst>
              <a:ext uri="{FF2B5EF4-FFF2-40B4-BE49-F238E27FC236}">
                <a16:creationId xmlns:a16="http://schemas.microsoft.com/office/drawing/2014/main" xmlns="" id="{60083EAC-1CD1-4989-B7A2-5EE2E29AFC90}"/>
              </a:ext>
            </a:extLst>
          </p:cNvPr>
          <p:cNvSpPr txBox="1">
            <a:spLocks noChangeArrowheads="1"/>
          </p:cNvSpPr>
          <p:nvPr/>
        </p:nvSpPr>
        <p:spPr bwMode="auto">
          <a:xfrm>
            <a:off x="1331913" y="1844675"/>
            <a:ext cx="3683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ru-RU" sz="1800"/>
              <a:t>m</a:t>
            </a:r>
            <a:endParaRPr lang="ru-RU" altLang="ru-RU" sz="1800"/>
          </a:p>
        </p:txBody>
      </p:sp>
      <p:sp>
        <p:nvSpPr>
          <p:cNvPr id="67720" name="TextBox 136">
            <a:extLst>
              <a:ext uri="{FF2B5EF4-FFF2-40B4-BE49-F238E27FC236}">
                <a16:creationId xmlns:a16="http://schemas.microsoft.com/office/drawing/2014/main" xmlns="" id="{4A0EAE0D-6D42-4C09-BDB1-14DE057D610B}"/>
              </a:ext>
            </a:extLst>
          </p:cNvPr>
          <p:cNvSpPr txBox="1">
            <a:spLocks noChangeArrowheads="1"/>
          </p:cNvSpPr>
          <p:nvPr/>
        </p:nvSpPr>
        <p:spPr bwMode="auto">
          <a:xfrm>
            <a:off x="1331913" y="2708275"/>
            <a:ext cx="3683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ru-RU" sz="1800"/>
              <a:t>m</a:t>
            </a:r>
            <a:endParaRPr lang="ru-RU" altLang="ru-RU" sz="1800"/>
          </a:p>
        </p:txBody>
      </p:sp>
      <p:sp>
        <p:nvSpPr>
          <p:cNvPr id="67721" name="TextBox 137">
            <a:extLst>
              <a:ext uri="{FF2B5EF4-FFF2-40B4-BE49-F238E27FC236}">
                <a16:creationId xmlns:a16="http://schemas.microsoft.com/office/drawing/2014/main" xmlns="" id="{5485221B-94CF-439F-A849-DF75FF621CD9}"/>
              </a:ext>
            </a:extLst>
          </p:cNvPr>
          <p:cNvSpPr txBox="1">
            <a:spLocks noChangeArrowheads="1"/>
          </p:cNvSpPr>
          <p:nvPr/>
        </p:nvSpPr>
        <p:spPr bwMode="auto">
          <a:xfrm>
            <a:off x="1331913" y="3573463"/>
            <a:ext cx="3683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ru-RU" sz="1800"/>
              <a:t>m</a:t>
            </a:r>
            <a:endParaRPr lang="ru-RU" altLang="ru-RU" sz="1800"/>
          </a:p>
        </p:txBody>
      </p:sp>
      <p:sp>
        <p:nvSpPr>
          <p:cNvPr id="67722" name="TextBox 138">
            <a:extLst>
              <a:ext uri="{FF2B5EF4-FFF2-40B4-BE49-F238E27FC236}">
                <a16:creationId xmlns:a16="http://schemas.microsoft.com/office/drawing/2014/main" xmlns="" id="{CA92C247-211E-4E86-89FB-809F93A436F2}"/>
              </a:ext>
            </a:extLst>
          </p:cNvPr>
          <p:cNvSpPr txBox="1">
            <a:spLocks noChangeArrowheads="1"/>
          </p:cNvSpPr>
          <p:nvPr/>
        </p:nvSpPr>
        <p:spPr bwMode="auto">
          <a:xfrm>
            <a:off x="1331913" y="4437063"/>
            <a:ext cx="3683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ru-RU" sz="1800"/>
              <a:t>m</a:t>
            </a:r>
            <a:endParaRPr lang="ru-RU" altLang="ru-RU" sz="1800"/>
          </a:p>
        </p:txBody>
      </p:sp>
      <p:sp>
        <p:nvSpPr>
          <p:cNvPr id="145" name="Овал 144">
            <a:extLst>
              <a:ext uri="{FF2B5EF4-FFF2-40B4-BE49-F238E27FC236}">
                <a16:creationId xmlns:a16="http://schemas.microsoft.com/office/drawing/2014/main" xmlns="" id="{BDE8AAE7-D401-4AA3-805C-29876C7D405B}"/>
              </a:ext>
            </a:extLst>
          </p:cNvPr>
          <p:cNvSpPr/>
          <p:nvPr/>
        </p:nvSpPr>
        <p:spPr>
          <a:xfrm>
            <a:off x="2195513" y="1628775"/>
            <a:ext cx="288925" cy="287338"/>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146" name="Овал 145">
            <a:extLst>
              <a:ext uri="{FF2B5EF4-FFF2-40B4-BE49-F238E27FC236}">
                <a16:creationId xmlns:a16="http://schemas.microsoft.com/office/drawing/2014/main" xmlns="" id="{234C17C1-AD7F-4B98-B389-506101A77293}"/>
              </a:ext>
            </a:extLst>
          </p:cNvPr>
          <p:cNvSpPr/>
          <p:nvPr/>
        </p:nvSpPr>
        <p:spPr>
          <a:xfrm>
            <a:off x="2195513" y="2205038"/>
            <a:ext cx="288925" cy="287337"/>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147" name="Овал 146">
            <a:extLst>
              <a:ext uri="{FF2B5EF4-FFF2-40B4-BE49-F238E27FC236}">
                <a16:creationId xmlns:a16="http://schemas.microsoft.com/office/drawing/2014/main" xmlns="" id="{2B7A2013-B9B9-4B4E-9F49-3F1DEB955892}"/>
              </a:ext>
            </a:extLst>
          </p:cNvPr>
          <p:cNvSpPr/>
          <p:nvPr/>
        </p:nvSpPr>
        <p:spPr>
          <a:xfrm>
            <a:off x="2195513" y="3357563"/>
            <a:ext cx="288925" cy="287337"/>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148" name="Овал 147">
            <a:extLst>
              <a:ext uri="{FF2B5EF4-FFF2-40B4-BE49-F238E27FC236}">
                <a16:creationId xmlns:a16="http://schemas.microsoft.com/office/drawing/2014/main" xmlns="" id="{B0C4C370-2263-4375-B3D4-314585C31EE5}"/>
              </a:ext>
            </a:extLst>
          </p:cNvPr>
          <p:cNvSpPr/>
          <p:nvPr/>
        </p:nvSpPr>
        <p:spPr>
          <a:xfrm>
            <a:off x="2195513" y="3933825"/>
            <a:ext cx="288925" cy="287338"/>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149" name="Овал 148">
            <a:extLst>
              <a:ext uri="{FF2B5EF4-FFF2-40B4-BE49-F238E27FC236}">
                <a16:creationId xmlns:a16="http://schemas.microsoft.com/office/drawing/2014/main" xmlns="" id="{54955AE6-D5EC-470D-98EC-0AFE79372DED}"/>
              </a:ext>
            </a:extLst>
          </p:cNvPr>
          <p:cNvSpPr/>
          <p:nvPr/>
        </p:nvSpPr>
        <p:spPr>
          <a:xfrm>
            <a:off x="4500563" y="1628775"/>
            <a:ext cx="287337" cy="287338"/>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150" name="Овал 149">
            <a:extLst>
              <a:ext uri="{FF2B5EF4-FFF2-40B4-BE49-F238E27FC236}">
                <a16:creationId xmlns:a16="http://schemas.microsoft.com/office/drawing/2014/main" xmlns="" id="{43D83D05-C6E0-498C-A375-F8DC10DAD476}"/>
              </a:ext>
            </a:extLst>
          </p:cNvPr>
          <p:cNvSpPr/>
          <p:nvPr/>
        </p:nvSpPr>
        <p:spPr>
          <a:xfrm>
            <a:off x="4500563" y="2205038"/>
            <a:ext cx="287337" cy="287337"/>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151" name="Овал 150">
            <a:extLst>
              <a:ext uri="{FF2B5EF4-FFF2-40B4-BE49-F238E27FC236}">
                <a16:creationId xmlns:a16="http://schemas.microsoft.com/office/drawing/2014/main" xmlns="" id="{6A0A3E7F-D2BB-44F5-A0DD-E94DFD09E898}"/>
              </a:ext>
            </a:extLst>
          </p:cNvPr>
          <p:cNvSpPr/>
          <p:nvPr/>
        </p:nvSpPr>
        <p:spPr>
          <a:xfrm>
            <a:off x="6804025" y="1628775"/>
            <a:ext cx="288925" cy="287338"/>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152" name="Овал 151">
            <a:extLst>
              <a:ext uri="{FF2B5EF4-FFF2-40B4-BE49-F238E27FC236}">
                <a16:creationId xmlns:a16="http://schemas.microsoft.com/office/drawing/2014/main" xmlns="" id="{B692229E-8F19-4C5F-84C5-B5506F5B1DFD}"/>
              </a:ext>
            </a:extLst>
          </p:cNvPr>
          <p:cNvSpPr/>
          <p:nvPr/>
        </p:nvSpPr>
        <p:spPr>
          <a:xfrm>
            <a:off x="6804025" y="2205038"/>
            <a:ext cx="288925" cy="287337"/>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153" name="Овал 152">
            <a:extLst>
              <a:ext uri="{FF2B5EF4-FFF2-40B4-BE49-F238E27FC236}">
                <a16:creationId xmlns:a16="http://schemas.microsoft.com/office/drawing/2014/main" xmlns="" id="{92B6A009-250E-44D9-9AE0-D0AC71CE727E}"/>
              </a:ext>
            </a:extLst>
          </p:cNvPr>
          <p:cNvSpPr/>
          <p:nvPr/>
        </p:nvSpPr>
        <p:spPr>
          <a:xfrm>
            <a:off x="4500563" y="3357563"/>
            <a:ext cx="287337" cy="287337"/>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154" name="Овал 153">
            <a:extLst>
              <a:ext uri="{FF2B5EF4-FFF2-40B4-BE49-F238E27FC236}">
                <a16:creationId xmlns:a16="http://schemas.microsoft.com/office/drawing/2014/main" xmlns="" id="{CF43B4D9-EA95-4128-9BF5-6BF5567952FF}"/>
              </a:ext>
            </a:extLst>
          </p:cNvPr>
          <p:cNvSpPr/>
          <p:nvPr/>
        </p:nvSpPr>
        <p:spPr>
          <a:xfrm>
            <a:off x="4500563" y="3933825"/>
            <a:ext cx="287337" cy="287338"/>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155" name="Овал 154">
            <a:extLst>
              <a:ext uri="{FF2B5EF4-FFF2-40B4-BE49-F238E27FC236}">
                <a16:creationId xmlns:a16="http://schemas.microsoft.com/office/drawing/2014/main" xmlns="" id="{C7E977AA-F000-49EE-A714-D6E724FDC1CE}"/>
              </a:ext>
            </a:extLst>
          </p:cNvPr>
          <p:cNvSpPr/>
          <p:nvPr/>
        </p:nvSpPr>
        <p:spPr>
          <a:xfrm>
            <a:off x="6804025" y="3357563"/>
            <a:ext cx="288925" cy="287337"/>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156" name="Овал 155">
            <a:extLst>
              <a:ext uri="{FF2B5EF4-FFF2-40B4-BE49-F238E27FC236}">
                <a16:creationId xmlns:a16="http://schemas.microsoft.com/office/drawing/2014/main" xmlns="" id="{66D45218-EB1C-439F-88C9-5E8E30DCDD66}"/>
              </a:ext>
            </a:extLst>
          </p:cNvPr>
          <p:cNvSpPr/>
          <p:nvPr/>
        </p:nvSpPr>
        <p:spPr>
          <a:xfrm>
            <a:off x="6804025" y="3933825"/>
            <a:ext cx="288925" cy="287338"/>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67735" name="TextBox 157">
            <a:extLst>
              <a:ext uri="{FF2B5EF4-FFF2-40B4-BE49-F238E27FC236}">
                <a16:creationId xmlns:a16="http://schemas.microsoft.com/office/drawing/2014/main" xmlns="" id="{A7277EDD-FC7F-480D-B8BB-4324882C8849}"/>
              </a:ext>
            </a:extLst>
          </p:cNvPr>
          <p:cNvSpPr txBox="1">
            <a:spLocks noChangeArrowheads="1"/>
          </p:cNvSpPr>
          <p:nvPr/>
        </p:nvSpPr>
        <p:spPr bwMode="auto">
          <a:xfrm>
            <a:off x="2484438" y="1484313"/>
            <a:ext cx="25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ru-RU" sz="2000" b="1" i="1"/>
              <a:t>l</a:t>
            </a:r>
            <a:endParaRPr lang="ru-RU" altLang="ru-RU" sz="2000" b="1" i="1"/>
          </a:p>
        </p:txBody>
      </p:sp>
      <p:sp>
        <p:nvSpPr>
          <p:cNvPr id="67736" name="TextBox 158">
            <a:extLst>
              <a:ext uri="{FF2B5EF4-FFF2-40B4-BE49-F238E27FC236}">
                <a16:creationId xmlns:a16="http://schemas.microsoft.com/office/drawing/2014/main" xmlns="" id="{6AF237A4-75B3-430F-BD46-0C0B3B473FF9}"/>
              </a:ext>
            </a:extLst>
          </p:cNvPr>
          <p:cNvSpPr txBox="1">
            <a:spLocks noChangeArrowheads="1"/>
          </p:cNvSpPr>
          <p:nvPr/>
        </p:nvSpPr>
        <p:spPr bwMode="auto">
          <a:xfrm>
            <a:off x="866775" y="5805488"/>
            <a:ext cx="7375525" cy="6461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ru-RU" altLang="ru-RU" sz="1800" b="1">
                <a:solidFill>
                  <a:srgbClr val="0000FF"/>
                </a:solidFill>
              </a:rPr>
              <a:t>Точки типа </a:t>
            </a:r>
            <a:r>
              <a:rPr lang="en-US" altLang="ru-RU" sz="1800" b="1" i="1">
                <a:solidFill>
                  <a:srgbClr val="0000FF"/>
                </a:solidFill>
              </a:rPr>
              <a:t>l</a:t>
            </a:r>
            <a:r>
              <a:rPr lang="en-US" altLang="ru-RU" sz="1800" b="1">
                <a:solidFill>
                  <a:srgbClr val="0000FF"/>
                </a:solidFill>
              </a:rPr>
              <a:t> </a:t>
            </a:r>
            <a:r>
              <a:rPr lang="ru-RU" altLang="ru-RU" sz="1800" b="1">
                <a:solidFill>
                  <a:srgbClr val="0000FF"/>
                </a:solidFill>
              </a:rPr>
              <a:t>- это тоже правильная система точек, </a:t>
            </a:r>
            <a:endParaRPr lang="en-US" altLang="ru-RU" sz="1800" b="1">
              <a:solidFill>
                <a:srgbClr val="0000FF"/>
              </a:solidFill>
            </a:endParaRPr>
          </a:p>
          <a:p>
            <a:pPr algn="ctr" eaLnBrk="1" hangingPunct="1">
              <a:spcBef>
                <a:spcPct val="0"/>
              </a:spcBef>
              <a:buFontTx/>
              <a:buNone/>
            </a:pPr>
            <a:r>
              <a:rPr lang="ru-RU" altLang="ru-RU" sz="1800" b="1">
                <a:solidFill>
                  <a:srgbClr val="0000FF"/>
                </a:solidFill>
              </a:rPr>
              <a:t>но точки находятся в частных позициях, их координаты </a:t>
            </a:r>
            <a:r>
              <a:rPr lang="en-US" altLang="ru-RU" sz="1800" b="1">
                <a:solidFill>
                  <a:srgbClr val="0000FF"/>
                </a:solidFill>
              </a:rPr>
              <a:t>x=</a:t>
            </a:r>
            <a:r>
              <a:rPr lang="ru-RU" altLang="ru-RU" sz="1800" b="1">
                <a:solidFill>
                  <a:srgbClr val="0000FF"/>
                </a:solidFill>
              </a:rPr>
              <a:t>0</a:t>
            </a:r>
            <a:r>
              <a:rPr lang="en-US" altLang="ru-RU" sz="1800" b="1">
                <a:solidFill>
                  <a:srgbClr val="0000FF"/>
                </a:solidFill>
              </a:rPr>
              <a:t>, y</a:t>
            </a:r>
            <a:endParaRPr lang="ru-RU" altLang="ru-RU" sz="1800" b="1">
              <a:solidFill>
                <a:srgbClr val="0000FF"/>
              </a:solidFill>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xmlns="" id="{CAD0FF2A-09E7-40AB-A1B0-9C568D0D2E7A}"/>
              </a:ext>
            </a:extLst>
          </p:cNvPr>
          <p:cNvSpPr/>
          <p:nvPr/>
        </p:nvSpPr>
        <p:spPr>
          <a:xfrm>
            <a:off x="0" y="0"/>
            <a:ext cx="9144000" cy="1938992"/>
          </a:xfrm>
          <a:prstGeom prst="rect">
            <a:avLst/>
          </a:prstGeom>
          <a:solidFill>
            <a:schemeClr val="bg1"/>
          </a:solidFill>
        </p:spPr>
        <p:txBody>
          <a:bodyPr wrap="square">
            <a:spAutoFit/>
          </a:bodyPr>
          <a:lstStyle/>
          <a:p>
            <a:pPr algn="ctr" eaLnBrk="1" hangingPunct="1"/>
            <a:r>
              <a:rPr lang="ru-RU" altLang="ru-RU" sz="2400" b="1" dirty="0"/>
              <a:t>Обозначение пространственных групп</a:t>
            </a:r>
            <a:endParaRPr lang="ru-RU" altLang="ru-RU" sz="2400" dirty="0"/>
          </a:p>
          <a:p>
            <a:pPr algn="ctr" eaLnBrk="1" hangingPunct="1"/>
            <a:r>
              <a:rPr lang="ru-RU" altLang="ru-RU" sz="2400" b="1" dirty="0"/>
              <a:t>Символ Германа — </a:t>
            </a:r>
            <a:r>
              <a:rPr lang="ru-RU" altLang="ru-RU" sz="2400" b="1" dirty="0" err="1"/>
              <a:t>Могена</a:t>
            </a:r>
            <a:r>
              <a:rPr lang="ru-RU" altLang="ru-RU" b="1" dirty="0"/>
              <a:t> </a:t>
            </a:r>
          </a:p>
          <a:p>
            <a:pPr algn="ctr" eaLnBrk="1" hangingPunct="1"/>
            <a:r>
              <a:rPr lang="ru-RU" altLang="ru-RU" b="1" dirty="0"/>
              <a:t>для пространственной группы строится по тем же принципам, что и символ кристаллографической точечной группы, плюс в начало символа добавляется тип центрировки ячейки. Возможны следующие типы центрировки</a:t>
            </a:r>
          </a:p>
        </p:txBody>
      </p:sp>
      <p:sp>
        <p:nvSpPr>
          <p:cNvPr id="3" name="Прямоугольник 2">
            <a:extLst>
              <a:ext uri="{FF2B5EF4-FFF2-40B4-BE49-F238E27FC236}">
                <a16:creationId xmlns:a16="http://schemas.microsoft.com/office/drawing/2014/main" xmlns="" id="{A762305C-1C6E-4D96-8E2C-37E8E8DD7347}"/>
              </a:ext>
            </a:extLst>
          </p:cNvPr>
          <p:cNvSpPr/>
          <p:nvPr/>
        </p:nvSpPr>
        <p:spPr>
          <a:xfrm>
            <a:off x="0" y="1988840"/>
            <a:ext cx="9152527" cy="2031325"/>
          </a:xfrm>
          <a:prstGeom prst="rect">
            <a:avLst/>
          </a:prstGeom>
          <a:solidFill>
            <a:schemeClr val="bg1"/>
          </a:solidFill>
        </p:spPr>
        <p:txBody>
          <a:bodyPr wrap="square">
            <a:spAutoFit/>
          </a:bodyPr>
          <a:lstStyle/>
          <a:p>
            <a:pPr algn="just" eaLnBrk="1" hangingPunct="1"/>
            <a:r>
              <a:rPr lang="ru-RU" altLang="ru-RU" dirty="0">
                <a:solidFill>
                  <a:srgbClr val="3333FF"/>
                </a:solidFill>
              </a:rPr>
              <a:t>P — примитивная</a:t>
            </a:r>
          </a:p>
          <a:p>
            <a:pPr algn="just" eaLnBrk="1" hangingPunct="1"/>
            <a:r>
              <a:rPr lang="ru-RU" altLang="ru-RU" dirty="0">
                <a:solidFill>
                  <a:srgbClr val="3333FF"/>
                </a:solidFill>
              </a:rPr>
              <a:t>I — </a:t>
            </a:r>
            <a:r>
              <a:rPr lang="ru-RU" altLang="ru-RU" dirty="0" err="1">
                <a:solidFill>
                  <a:srgbClr val="3333FF"/>
                </a:solidFill>
              </a:rPr>
              <a:t>объёмноцентрированная</a:t>
            </a:r>
            <a:r>
              <a:rPr lang="ru-RU" altLang="ru-RU" dirty="0">
                <a:solidFill>
                  <a:srgbClr val="3333FF"/>
                </a:solidFill>
              </a:rPr>
              <a:t> (дополнительный узел в центре ячейки).</a:t>
            </a:r>
          </a:p>
          <a:p>
            <a:pPr algn="just" eaLnBrk="1" hangingPunct="1"/>
            <a:r>
              <a:rPr lang="ru-RU" altLang="ru-RU" dirty="0">
                <a:solidFill>
                  <a:srgbClr val="3333FF"/>
                </a:solidFill>
              </a:rPr>
              <a:t>F — гранецентрированная (дополнительные узлы в центрах всех граней).</a:t>
            </a:r>
          </a:p>
          <a:p>
            <a:pPr algn="just" eaLnBrk="1" hangingPunct="1"/>
            <a:r>
              <a:rPr lang="ru-RU" altLang="ru-RU" dirty="0">
                <a:solidFill>
                  <a:srgbClr val="3333FF"/>
                </a:solidFill>
              </a:rPr>
              <a:t>С, А или В — </a:t>
            </a:r>
            <a:r>
              <a:rPr lang="ru-RU" altLang="ru-RU" dirty="0" err="1">
                <a:solidFill>
                  <a:srgbClr val="3333FF"/>
                </a:solidFill>
              </a:rPr>
              <a:t>базоцентрированная</a:t>
            </a:r>
            <a:r>
              <a:rPr lang="ru-RU" altLang="ru-RU" dirty="0">
                <a:solidFill>
                  <a:srgbClr val="3333FF"/>
                </a:solidFill>
              </a:rPr>
              <a:t> (дополнительный узел в центре грани C, A или B). A и B ячейки называют также </a:t>
            </a:r>
            <a:r>
              <a:rPr lang="ru-RU" altLang="ru-RU" dirty="0" err="1">
                <a:solidFill>
                  <a:srgbClr val="3333FF"/>
                </a:solidFill>
              </a:rPr>
              <a:t>бокоцентрированными</a:t>
            </a:r>
            <a:r>
              <a:rPr lang="ru-RU" altLang="ru-RU" dirty="0">
                <a:solidFill>
                  <a:srgbClr val="3333FF"/>
                </a:solidFill>
              </a:rPr>
              <a:t>.</a:t>
            </a:r>
          </a:p>
          <a:p>
            <a:pPr algn="just" eaLnBrk="1" hangingPunct="1"/>
            <a:r>
              <a:rPr lang="ru-RU" altLang="ru-RU" dirty="0">
                <a:solidFill>
                  <a:srgbClr val="3333FF"/>
                </a:solidFill>
              </a:rPr>
              <a:t>R — дважды </a:t>
            </a:r>
            <a:r>
              <a:rPr lang="ru-RU" altLang="ru-RU" dirty="0" err="1">
                <a:solidFill>
                  <a:srgbClr val="3333FF"/>
                </a:solidFill>
              </a:rPr>
              <a:t>объёмноцентрированная</a:t>
            </a:r>
            <a:r>
              <a:rPr lang="ru-RU" altLang="ru-RU" dirty="0">
                <a:solidFill>
                  <a:srgbClr val="3333FF"/>
                </a:solidFill>
              </a:rPr>
              <a:t> (два дополнительных узла на большой диагонали ячейки).</a:t>
            </a:r>
          </a:p>
        </p:txBody>
      </p:sp>
      <p:sp>
        <p:nvSpPr>
          <p:cNvPr id="4" name="Прямоугольник 3">
            <a:extLst>
              <a:ext uri="{FF2B5EF4-FFF2-40B4-BE49-F238E27FC236}">
                <a16:creationId xmlns:a16="http://schemas.microsoft.com/office/drawing/2014/main" xmlns="" id="{E6EEDF57-BE0C-4D21-9210-2ECE333EADDD}"/>
              </a:ext>
            </a:extLst>
          </p:cNvPr>
          <p:cNvSpPr/>
          <p:nvPr/>
        </p:nvSpPr>
        <p:spPr>
          <a:xfrm>
            <a:off x="0" y="4070013"/>
            <a:ext cx="9143999" cy="923330"/>
          </a:xfrm>
          <a:prstGeom prst="rect">
            <a:avLst/>
          </a:prstGeom>
          <a:solidFill>
            <a:schemeClr val="bg1"/>
          </a:solidFill>
        </p:spPr>
        <p:txBody>
          <a:bodyPr wrap="square">
            <a:spAutoFit/>
          </a:bodyPr>
          <a:lstStyle/>
          <a:p>
            <a:pPr algn="just" eaLnBrk="1" hangingPunct="1"/>
            <a:r>
              <a:rPr lang="ru-RU" altLang="ru-RU" dirty="0">
                <a:solidFill>
                  <a:srgbClr val="FF0000"/>
                </a:solidFill>
              </a:rPr>
              <a:t>Зеркальные плоскости обозначаются так же, как и в точечных группах — символом </a:t>
            </a:r>
            <a:r>
              <a:rPr lang="ru-RU" altLang="ru-RU" i="1" dirty="0">
                <a:solidFill>
                  <a:srgbClr val="FF0000"/>
                </a:solidFill>
              </a:rPr>
              <a:t>m</a:t>
            </a:r>
            <a:r>
              <a:rPr lang="ru-RU" altLang="ru-RU" dirty="0">
                <a:solidFill>
                  <a:srgbClr val="FF0000"/>
                </a:solidFill>
              </a:rPr>
              <a:t>. Плоскости скользящего отражения обозначаются в зависимости от направления скольжения по отношению к осям кристаллической ячейки. </a:t>
            </a:r>
          </a:p>
        </p:txBody>
      </p:sp>
      <p:sp>
        <p:nvSpPr>
          <p:cNvPr id="5" name="Прямоугольник 4">
            <a:extLst>
              <a:ext uri="{FF2B5EF4-FFF2-40B4-BE49-F238E27FC236}">
                <a16:creationId xmlns:a16="http://schemas.microsoft.com/office/drawing/2014/main" xmlns="" id="{136CE8DA-E455-4453-A14B-551258D41F81}"/>
              </a:ext>
            </a:extLst>
          </p:cNvPr>
          <p:cNvSpPr/>
          <p:nvPr/>
        </p:nvSpPr>
        <p:spPr>
          <a:xfrm>
            <a:off x="-2" y="5078321"/>
            <a:ext cx="9152527" cy="1600438"/>
          </a:xfrm>
          <a:prstGeom prst="rect">
            <a:avLst/>
          </a:prstGeom>
          <a:solidFill>
            <a:schemeClr val="bg1"/>
          </a:solidFill>
        </p:spPr>
        <p:txBody>
          <a:bodyPr wrap="square">
            <a:spAutoFit/>
          </a:bodyPr>
          <a:lstStyle/>
          <a:p>
            <a:pPr algn="just" eaLnBrk="1" hangingPunct="1"/>
            <a:r>
              <a:rPr lang="ru-RU" altLang="ru-RU" sz="1400" dirty="0"/>
              <a:t>Если скольжение происходит вдоль одной из осей, то плоскость обозначается соответствующей латинской буквой </a:t>
            </a:r>
            <a:r>
              <a:rPr lang="ru-RU" altLang="ru-RU" sz="1400" i="1" dirty="0"/>
              <a:t>a</a:t>
            </a:r>
            <a:r>
              <a:rPr lang="ru-RU" altLang="ru-RU" sz="1400" dirty="0"/>
              <a:t>, </a:t>
            </a:r>
            <a:r>
              <a:rPr lang="ru-RU" altLang="ru-RU" sz="1400" i="1" dirty="0"/>
              <a:t>b</a:t>
            </a:r>
            <a:r>
              <a:rPr lang="ru-RU" altLang="ru-RU" sz="1400" dirty="0"/>
              <a:t> или </a:t>
            </a:r>
            <a:r>
              <a:rPr lang="ru-RU" altLang="ru-RU" sz="1400" i="1" dirty="0"/>
              <a:t>c</a:t>
            </a:r>
            <a:r>
              <a:rPr lang="ru-RU" altLang="ru-RU" sz="1400" dirty="0"/>
              <a:t>. В этом случае величина скольжения всегда равна половине трансляции. Если скольжение направлено по диагонали грани или пространственной диагонали ячейки, то плоскость обозначается буквой </a:t>
            </a:r>
            <a:r>
              <a:rPr lang="ru-RU" altLang="ru-RU" sz="1400" i="1" dirty="0"/>
              <a:t>n</a:t>
            </a:r>
            <a:r>
              <a:rPr lang="ru-RU" altLang="ru-RU" sz="1400" dirty="0"/>
              <a:t> в случае скольжения, равного половине диагонали, или </a:t>
            </a:r>
            <a:r>
              <a:rPr lang="ru-RU" altLang="ru-RU" sz="1400" i="1" dirty="0"/>
              <a:t>d</a:t>
            </a:r>
            <a:r>
              <a:rPr lang="ru-RU" altLang="ru-RU" sz="1400" dirty="0"/>
              <a:t> в случае скольжения, равного четверти диагонали (такое возможно, только если диагональ центрирована). Плоскости </a:t>
            </a:r>
            <a:r>
              <a:rPr lang="ru-RU" altLang="ru-RU" sz="1400" i="1" dirty="0"/>
              <a:t>n</a:t>
            </a:r>
            <a:r>
              <a:rPr lang="ru-RU" altLang="ru-RU" sz="1400" dirty="0"/>
              <a:t> и </a:t>
            </a:r>
            <a:r>
              <a:rPr lang="ru-RU" altLang="ru-RU" sz="1400" i="1" dirty="0"/>
              <a:t>d</a:t>
            </a:r>
            <a:r>
              <a:rPr lang="ru-RU" altLang="ru-RU" sz="1400" dirty="0"/>
              <a:t> также называются </a:t>
            </a:r>
            <a:r>
              <a:rPr lang="ru-RU" altLang="ru-RU" sz="1400" dirty="0" err="1"/>
              <a:t>клиноплоскостями</a:t>
            </a:r>
            <a:r>
              <a:rPr lang="ru-RU" altLang="ru-RU" sz="1400" dirty="0"/>
              <a:t>. </a:t>
            </a:r>
            <a:r>
              <a:rPr lang="ru-RU" altLang="ru-RU" sz="1400" i="1" dirty="0"/>
              <a:t>d</a:t>
            </a:r>
            <a:r>
              <a:rPr lang="ru-RU" altLang="ru-RU" sz="1400" dirty="0"/>
              <a:t> плоскости иногда называют алмазными плоскостями, поскольку они присутствуют в структуре алмаза (англ. </a:t>
            </a:r>
            <a:r>
              <a:rPr lang="ru-RU" altLang="ru-RU" sz="1400" i="1" dirty="0" err="1"/>
              <a:t>diamond</a:t>
            </a:r>
            <a:r>
              <a:rPr lang="ru-RU" altLang="ru-RU" sz="1400" dirty="0"/>
              <a:t> — алмаз).</a:t>
            </a:r>
          </a:p>
        </p:txBody>
      </p:sp>
    </p:spTree>
    <p:extLst>
      <p:ext uri="{BB962C8B-B14F-4D97-AF65-F5344CB8AC3E}">
        <p14:creationId xmlns:p14="http://schemas.microsoft.com/office/powerpoint/2010/main" val="230082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xmlns="" id="{335686A9-0618-439D-9419-3625E6100CF2}"/>
              </a:ext>
            </a:extLst>
          </p:cNvPr>
          <p:cNvSpPr/>
          <p:nvPr/>
        </p:nvSpPr>
        <p:spPr>
          <a:xfrm>
            <a:off x="737072" y="1542920"/>
            <a:ext cx="1584325" cy="108108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ru-RU" dirty="0"/>
              <a:t>+</a:t>
            </a:r>
          </a:p>
        </p:txBody>
      </p:sp>
      <p:sp>
        <p:nvSpPr>
          <p:cNvPr id="3" name="Прямоугольник 2">
            <a:extLst>
              <a:ext uri="{FF2B5EF4-FFF2-40B4-BE49-F238E27FC236}">
                <a16:creationId xmlns:a16="http://schemas.microsoft.com/office/drawing/2014/main" xmlns="" id="{F0D2B3E0-D0BD-47F0-9FCA-20D1982A90DD}"/>
              </a:ext>
            </a:extLst>
          </p:cNvPr>
          <p:cNvSpPr/>
          <p:nvPr/>
        </p:nvSpPr>
        <p:spPr>
          <a:xfrm>
            <a:off x="2321397" y="1542920"/>
            <a:ext cx="1584325" cy="108108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4" name="Прямоугольник 3">
            <a:extLst>
              <a:ext uri="{FF2B5EF4-FFF2-40B4-BE49-F238E27FC236}">
                <a16:creationId xmlns:a16="http://schemas.microsoft.com/office/drawing/2014/main" xmlns="" id="{87FF8A00-7961-44B0-A20F-ACE7D25993A3}"/>
              </a:ext>
            </a:extLst>
          </p:cNvPr>
          <p:cNvSpPr/>
          <p:nvPr/>
        </p:nvSpPr>
        <p:spPr>
          <a:xfrm>
            <a:off x="737072" y="2624007"/>
            <a:ext cx="1584325" cy="10795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5" name="Прямоугольник 4">
            <a:extLst>
              <a:ext uri="{FF2B5EF4-FFF2-40B4-BE49-F238E27FC236}">
                <a16:creationId xmlns:a16="http://schemas.microsoft.com/office/drawing/2014/main" xmlns="" id="{13F81211-69A0-4F48-BF9F-D385498BC503}"/>
              </a:ext>
            </a:extLst>
          </p:cNvPr>
          <p:cNvSpPr/>
          <p:nvPr/>
        </p:nvSpPr>
        <p:spPr>
          <a:xfrm>
            <a:off x="2321397" y="2624007"/>
            <a:ext cx="1584325" cy="10795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6" name="Прямоугольник 5">
            <a:extLst>
              <a:ext uri="{FF2B5EF4-FFF2-40B4-BE49-F238E27FC236}">
                <a16:creationId xmlns:a16="http://schemas.microsoft.com/office/drawing/2014/main" xmlns="" id="{7F401777-E2E4-41F4-A336-581F987C6A59}"/>
              </a:ext>
            </a:extLst>
          </p:cNvPr>
          <p:cNvSpPr/>
          <p:nvPr/>
        </p:nvSpPr>
        <p:spPr>
          <a:xfrm>
            <a:off x="737072" y="1542920"/>
            <a:ext cx="3168650" cy="216058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7" name="Овал 6">
            <a:extLst>
              <a:ext uri="{FF2B5EF4-FFF2-40B4-BE49-F238E27FC236}">
                <a16:creationId xmlns:a16="http://schemas.microsoft.com/office/drawing/2014/main" xmlns="" id="{1736B1AF-5DFE-44E8-A278-F4C171FAF042}"/>
              </a:ext>
            </a:extLst>
          </p:cNvPr>
          <p:cNvSpPr/>
          <p:nvPr/>
        </p:nvSpPr>
        <p:spPr>
          <a:xfrm rot="16200000">
            <a:off x="556890" y="3164551"/>
            <a:ext cx="360363" cy="14287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cxnSp>
        <p:nvCxnSpPr>
          <p:cNvPr id="8" name="Прямая соединительная линия 7">
            <a:extLst>
              <a:ext uri="{FF2B5EF4-FFF2-40B4-BE49-F238E27FC236}">
                <a16:creationId xmlns:a16="http://schemas.microsoft.com/office/drawing/2014/main" xmlns="" id="{16A19942-53F8-4EAA-B652-DD7E1F84C1F7}"/>
              </a:ext>
            </a:extLst>
          </p:cNvPr>
          <p:cNvCxnSpPr>
            <a:stCxn id="7" idx="7"/>
          </p:cNvCxnSpPr>
          <p:nvPr/>
        </p:nvCxnSpPr>
        <p:spPr>
          <a:xfrm flipV="1">
            <a:off x="686272" y="2947857"/>
            <a:ext cx="87312" cy="1603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a:extLst>
              <a:ext uri="{FF2B5EF4-FFF2-40B4-BE49-F238E27FC236}">
                <a16:creationId xmlns:a16="http://schemas.microsoft.com/office/drawing/2014/main" xmlns="" id="{AD993B47-57EB-43B9-B31D-302302EF1E4A}"/>
              </a:ext>
            </a:extLst>
          </p:cNvPr>
          <p:cNvCxnSpPr>
            <a:stCxn id="7" idx="3"/>
          </p:cNvCxnSpPr>
          <p:nvPr/>
        </p:nvCxnSpPr>
        <p:spPr>
          <a:xfrm flipH="1">
            <a:off x="700559" y="3362195"/>
            <a:ext cx="87313" cy="16192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Овал 9">
            <a:extLst>
              <a:ext uri="{FF2B5EF4-FFF2-40B4-BE49-F238E27FC236}">
                <a16:creationId xmlns:a16="http://schemas.microsoft.com/office/drawing/2014/main" xmlns="" id="{764D9071-7AAB-4D89-9AE2-CD86D9D62CCF}"/>
              </a:ext>
            </a:extLst>
          </p:cNvPr>
          <p:cNvSpPr/>
          <p:nvPr/>
        </p:nvSpPr>
        <p:spPr>
          <a:xfrm rot="16200000">
            <a:off x="556891" y="1940588"/>
            <a:ext cx="360362" cy="14287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cxnSp>
        <p:nvCxnSpPr>
          <p:cNvPr id="11" name="Прямая соединительная линия 10">
            <a:extLst>
              <a:ext uri="{FF2B5EF4-FFF2-40B4-BE49-F238E27FC236}">
                <a16:creationId xmlns:a16="http://schemas.microsoft.com/office/drawing/2014/main" xmlns="" id="{6C9F05AE-4F5B-482A-B260-1F9B41E64B44}"/>
              </a:ext>
            </a:extLst>
          </p:cNvPr>
          <p:cNvCxnSpPr>
            <a:stCxn id="10" idx="7"/>
          </p:cNvCxnSpPr>
          <p:nvPr/>
        </p:nvCxnSpPr>
        <p:spPr>
          <a:xfrm flipV="1">
            <a:off x="686272" y="1723895"/>
            <a:ext cx="87312" cy="16033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Прямая соединительная линия 11">
            <a:extLst>
              <a:ext uri="{FF2B5EF4-FFF2-40B4-BE49-F238E27FC236}">
                <a16:creationId xmlns:a16="http://schemas.microsoft.com/office/drawing/2014/main" xmlns="" id="{C1DEBECD-30DC-4B99-8CF7-FA4CD62F4CDB}"/>
              </a:ext>
            </a:extLst>
          </p:cNvPr>
          <p:cNvCxnSpPr>
            <a:stCxn id="10" idx="3"/>
          </p:cNvCxnSpPr>
          <p:nvPr/>
        </p:nvCxnSpPr>
        <p:spPr>
          <a:xfrm flipH="1">
            <a:off x="700559" y="2138232"/>
            <a:ext cx="87313" cy="16192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Овал 12">
            <a:extLst>
              <a:ext uri="{FF2B5EF4-FFF2-40B4-BE49-F238E27FC236}">
                <a16:creationId xmlns:a16="http://schemas.microsoft.com/office/drawing/2014/main" xmlns="" id="{03C6784D-E158-48FE-9E20-03A6DF868D48}"/>
              </a:ext>
            </a:extLst>
          </p:cNvPr>
          <p:cNvSpPr/>
          <p:nvPr/>
        </p:nvSpPr>
        <p:spPr>
          <a:xfrm rot="16200000">
            <a:off x="3724746" y="3163758"/>
            <a:ext cx="360363" cy="14446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cxnSp>
        <p:nvCxnSpPr>
          <p:cNvPr id="14" name="Прямая соединительная линия 13">
            <a:extLst>
              <a:ext uri="{FF2B5EF4-FFF2-40B4-BE49-F238E27FC236}">
                <a16:creationId xmlns:a16="http://schemas.microsoft.com/office/drawing/2014/main" xmlns="" id="{085AB56C-AB95-4D30-8613-A7DEA86E3BB3}"/>
              </a:ext>
            </a:extLst>
          </p:cNvPr>
          <p:cNvCxnSpPr>
            <a:stCxn id="13" idx="7"/>
          </p:cNvCxnSpPr>
          <p:nvPr/>
        </p:nvCxnSpPr>
        <p:spPr>
          <a:xfrm flipV="1">
            <a:off x="3854922" y="2947857"/>
            <a:ext cx="85725" cy="1603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Прямая соединительная линия 14">
            <a:extLst>
              <a:ext uri="{FF2B5EF4-FFF2-40B4-BE49-F238E27FC236}">
                <a16:creationId xmlns:a16="http://schemas.microsoft.com/office/drawing/2014/main" xmlns="" id="{C784BD91-AF42-4524-BDE2-EBDE9E7CE51E}"/>
              </a:ext>
            </a:extLst>
          </p:cNvPr>
          <p:cNvCxnSpPr>
            <a:stCxn id="13" idx="3"/>
          </p:cNvCxnSpPr>
          <p:nvPr/>
        </p:nvCxnSpPr>
        <p:spPr>
          <a:xfrm flipH="1">
            <a:off x="3869209" y="3362195"/>
            <a:ext cx="87313" cy="16192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Овал 15">
            <a:extLst>
              <a:ext uri="{FF2B5EF4-FFF2-40B4-BE49-F238E27FC236}">
                <a16:creationId xmlns:a16="http://schemas.microsoft.com/office/drawing/2014/main" xmlns="" id="{9EFB5D02-3D39-4A22-AE3D-E0A182C9DA8E}"/>
              </a:ext>
            </a:extLst>
          </p:cNvPr>
          <p:cNvSpPr/>
          <p:nvPr/>
        </p:nvSpPr>
        <p:spPr>
          <a:xfrm rot="16200000">
            <a:off x="3724747" y="1939795"/>
            <a:ext cx="360362" cy="14446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cxnSp>
        <p:nvCxnSpPr>
          <p:cNvPr id="17" name="Прямая соединительная линия 16">
            <a:extLst>
              <a:ext uri="{FF2B5EF4-FFF2-40B4-BE49-F238E27FC236}">
                <a16:creationId xmlns:a16="http://schemas.microsoft.com/office/drawing/2014/main" xmlns="" id="{94EA37A4-3573-448D-8FD3-5EA5F921C410}"/>
              </a:ext>
            </a:extLst>
          </p:cNvPr>
          <p:cNvCxnSpPr>
            <a:stCxn id="16" idx="7"/>
          </p:cNvCxnSpPr>
          <p:nvPr/>
        </p:nvCxnSpPr>
        <p:spPr>
          <a:xfrm flipV="1">
            <a:off x="3854922" y="1723895"/>
            <a:ext cx="85725" cy="16033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a:extLst>
              <a:ext uri="{FF2B5EF4-FFF2-40B4-BE49-F238E27FC236}">
                <a16:creationId xmlns:a16="http://schemas.microsoft.com/office/drawing/2014/main" xmlns="" id="{0B0374BA-7BF7-4AD3-B6F1-0128782F9736}"/>
              </a:ext>
            </a:extLst>
          </p:cNvPr>
          <p:cNvCxnSpPr>
            <a:stCxn id="16" idx="3"/>
          </p:cNvCxnSpPr>
          <p:nvPr/>
        </p:nvCxnSpPr>
        <p:spPr>
          <a:xfrm flipH="1">
            <a:off x="3869209" y="2138232"/>
            <a:ext cx="87313" cy="16192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Овал 18">
            <a:extLst>
              <a:ext uri="{FF2B5EF4-FFF2-40B4-BE49-F238E27FC236}">
                <a16:creationId xmlns:a16="http://schemas.microsoft.com/office/drawing/2014/main" xmlns="" id="{98F01EFA-EC00-4999-94AD-1BCDAFF03DA4}"/>
              </a:ext>
            </a:extLst>
          </p:cNvPr>
          <p:cNvSpPr/>
          <p:nvPr/>
        </p:nvSpPr>
        <p:spPr>
          <a:xfrm rot="16200000">
            <a:off x="2140421" y="3163758"/>
            <a:ext cx="360363" cy="14446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cxnSp>
        <p:nvCxnSpPr>
          <p:cNvPr id="20" name="Прямая соединительная линия 19">
            <a:extLst>
              <a:ext uri="{FF2B5EF4-FFF2-40B4-BE49-F238E27FC236}">
                <a16:creationId xmlns:a16="http://schemas.microsoft.com/office/drawing/2014/main" xmlns="" id="{B0812D6C-7943-4824-B9B8-AE45F3DF6A48}"/>
              </a:ext>
            </a:extLst>
          </p:cNvPr>
          <p:cNvCxnSpPr>
            <a:stCxn id="19" idx="7"/>
          </p:cNvCxnSpPr>
          <p:nvPr/>
        </p:nvCxnSpPr>
        <p:spPr>
          <a:xfrm flipV="1">
            <a:off x="2270597" y="2947857"/>
            <a:ext cx="85725" cy="1603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Прямая соединительная линия 20">
            <a:extLst>
              <a:ext uri="{FF2B5EF4-FFF2-40B4-BE49-F238E27FC236}">
                <a16:creationId xmlns:a16="http://schemas.microsoft.com/office/drawing/2014/main" xmlns="" id="{385CF0D4-6FA6-44ED-B4E7-91490E9FC018}"/>
              </a:ext>
            </a:extLst>
          </p:cNvPr>
          <p:cNvCxnSpPr>
            <a:stCxn id="19" idx="3"/>
          </p:cNvCxnSpPr>
          <p:nvPr/>
        </p:nvCxnSpPr>
        <p:spPr>
          <a:xfrm flipH="1">
            <a:off x="2284884" y="3362195"/>
            <a:ext cx="87313" cy="16192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Овал 21">
            <a:extLst>
              <a:ext uri="{FF2B5EF4-FFF2-40B4-BE49-F238E27FC236}">
                <a16:creationId xmlns:a16="http://schemas.microsoft.com/office/drawing/2014/main" xmlns="" id="{6B6B2B5C-3FF1-402B-B575-DF3DE8ABA9A2}"/>
              </a:ext>
            </a:extLst>
          </p:cNvPr>
          <p:cNvSpPr/>
          <p:nvPr/>
        </p:nvSpPr>
        <p:spPr>
          <a:xfrm rot="16200000">
            <a:off x="2140422" y="1939795"/>
            <a:ext cx="360362" cy="14446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cxnSp>
        <p:nvCxnSpPr>
          <p:cNvPr id="23" name="Прямая соединительная линия 22">
            <a:extLst>
              <a:ext uri="{FF2B5EF4-FFF2-40B4-BE49-F238E27FC236}">
                <a16:creationId xmlns:a16="http://schemas.microsoft.com/office/drawing/2014/main" xmlns="" id="{EE821381-20B6-479A-BE51-E4F0D4A797BC}"/>
              </a:ext>
            </a:extLst>
          </p:cNvPr>
          <p:cNvCxnSpPr>
            <a:stCxn id="22" idx="7"/>
          </p:cNvCxnSpPr>
          <p:nvPr/>
        </p:nvCxnSpPr>
        <p:spPr>
          <a:xfrm flipV="1">
            <a:off x="2270597" y="1723895"/>
            <a:ext cx="85725" cy="16033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Прямая соединительная линия 23">
            <a:extLst>
              <a:ext uri="{FF2B5EF4-FFF2-40B4-BE49-F238E27FC236}">
                <a16:creationId xmlns:a16="http://schemas.microsoft.com/office/drawing/2014/main" xmlns="" id="{78C9F653-F97D-4093-BBE8-CBE0C5A45138}"/>
              </a:ext>
            </a:extLst>
          </p:cNvPr>
          <p:cNvCxnSpPr>
            <a:stCxn id="22" idx="3"/>
          </p:cNvCxnSpPr>
          <p:nvPr/>
        </p:nvCxnSpPr>
        <p:spPr>
          <a:xfrm flipH="1">
            <a:off x="2284884" y="2138232"/>
            <a:ext cx="87313" cy="16192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Прямая соединительная линия 24">
            <a:extLst>
              <a:ext uri="{FF2B5EF4-FFF2-40B4-BE49-F238E27FC236}">
                <a16:creationId xmlns:a16="http://schemas.microsoft.com/office/drawing/2014/main" xmlns="" id="{D785A7EB-DBCD-48B4-AABC-54B8A377A5AA}"/>
              </a:ext>
            </a:extLst>
          </p:cNvPr>
          <p:cNvCxnSpPr/>
          <p:nvPr/>
        </p:nvCxnSpPr>
        <p:spPr>
          <a:xfrm>
            <a:off x="3977159" y="1542920"/>
            <a:ext cx="36036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Прямая соединительная линия 25">
            <a:extLst>
              <a:ext uri="{FF2B5EF4-FFF2-40B4-BE49-F238E27FC236}">
                <a16:creationId xmlns:a16="http://schemas.microsoft.com/office/drawing/2014/main" xmlns="" id="{D3AFC2D1-4D97-4949-BA7E-E7994F2218CE}"/>
              </a:ext>
            </a:extLst>
          </p:cNvPr>
          <p:cNvCxnSpPr/>
          <p:nvPr/>
        </p:nvCxnSpPr>
        <p:spPr>
          <a:xfrm flipH="1">
            <a:off x="4121622" y="1542920"/>
            <a:ext cx="215900" cy="7302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Прямая соединительная линия 26">
            <a:extLst>
              <a:ext uri="{FF2B5EF4-FFF2-40B4-BE49-F238E27FC236}">
                <a16:creationId xmlns:a16="http://schemas.microsoft.com/office/drawing/2014/main" xmlns="" id="{0EFD2026-609A-4C7D-9CC1-2178AEA80BE5}"/>
              </a:ext>
            </a:extLst>
          </p:cNvPr>
          <p:cNvCxnSpPr/>
          <p:nvPr/>
        </p:nvCxnSpPr>
        <p:spPr>
          <a:xfrm>
            <a:off x="3977159" y="2624007"/>
            <a:ext cx="36036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Прямая соединительная линия 27">
            <a:extLst>
              <a:ext uri="{FF2B5EF4-FFF2-40B4-BE49-F238E27FC236}">
                <a16:creationId xmlns:a16="http://schemas.microsoft.com/office/drawing/2014/main" xmlns="" id="{4E0D06FC-3738-4EFA-BD94-820D842C629F}"/>
              </a:ext>
            </a:extLst>
          </p:cNvPr>
          <p:cNvCxnSpPr/>
          <p:nvPr/>
        </p:nvCxnSpPr>
        <p:spPr>
          <a:xfrm flipH="1">
            <a:off x="4121622" y="2624007"/>
            <a:ext cx="215900" cy="714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Прямая соединительная линия 28">
            <a:extLst>
              <a:ext uri="{FF2B5EF4-FFF2-40B4-BE49-F238E27FC236}">
                <a16:creationId xmlns:a16="http://schemas.microsoft.com/office/drawing/2014/main" xmlns="" id="{904EAA08-FEEE-43FA-8E3D-A6A7D1042FE5}"/>
              </a:ext>
            </a:extLst>
          </p:cNvPr>
          <p:cNvCxnSpPr/>
          <p:nvPr/>
        </p:nvCxnSpPr>
        <p:spPr>
          <a:xfrm>
            <a:off x="3977159" y="3703507"/>
            <a:ext cx="36036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Прямая соединительная линия 29">
            <a:extLst>
              <a:ext uri="{FF2B5EF4-FFF2-40B4-BE49-F238E27FC236}">
                <a16:creationId xmlns:a16="http://schemas.microsoft.com/office/drawing/2014/main" xmlns="" id="{F601469F-69EC-4137-AAFF-D67ACFF69A93}"/>
              </a:ext>
            </a:extLst>
          </p:cNvPr>
          <p:cNvCxnSpPr/>
          <p:nvPr/>
        </p:nvCxnSpPr>
        <p:spPr>
          <a:xfrm flipH="1">
            <a:off x="4121622" y="3703507"/>
            <a:ext cx="215900" cy="714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Прямая соединительная линия 30">
            <a:extLst>
              <a:ext uri="{FF2B5EF4-FFF2-40B4-BE49-F238E27FC236}">
                <a16:creationId xmlns:a16="http://schemas.microsoft.com/office/drawing/2014/main" xmlns="" id="{343FE4F5-8BC2-4FAC-8218-22C672A2DC0E}"/>
              </a:ext>
            </a:extLst>
          </p:cNvPr>
          <p:cNvCxnSpPr/>
          <p:nvPr/>
        </p:nvCxnSpPr>
        <p:spPr>
          <a:xfrm>
            <a:off x="305272" y="1542920"/>
            <a:ext cx="36036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Прямая соединительная линия 31">
            <a:extLst>
              <a:ext uri="{FF2B5EF4-FFF2-40B4-BE49-F238E27FC236}">
                <a16:creationId xmlns:a16="http://schemas.microsoft.com/office/drawing/2014/main" xmlns="" id="{D5B7AC61-4698-4022-AD1C-A63DF30C3FA8}"/>
              </a:ext>
            </a:extLst>
          </p:cNvPr>
          <p:cNvCxnSpPr/>
          <p:nvPr/>
        </p:nvCxnSpPr>
        <p:spPr>
          <a:xfrm flipH="1">
            <a:off x="305272" y="1471482"/>
            <a:ext cx="215900" cy="714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Прямая соединительная линия 32">
            <a:extLst>
              <a:ext uri="{FF2B5EF4-FFF2-40B4-BE49-F238E27FC236}">
                <a16:creationId xmlns:a16="http://schemas.microsoft.com/office/drawing/2014/main" xmlns="" id="{61AB00E5-5161-44A6-9CC7-D0E14E462906}"/>
              </a:ext>
            </a:extLst>
          </p:cNvPr>
          <p:cNvCxnSpPr/>
          <p:nvPr/>
        </p:nvCxnSpPr>
        <p:spPr>
          <a:xfrm>
            <a:off x="305272" y="2624007"/>
            <a:ext cx="36036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Прямая соединительная линия 33">
            <a:extLst>
              <a:ext uri="{FF2B5EF4-FFF2-40B4-BE49-F238E27FC236}">
                <a16:creationId xmlns:a16="http://schemas.microsoft.com/office/drawing/2014/main" xmlns="" id="{6A4E1E4D-C7F4-4E93-9234-938EE9038B8D}"/>
              </a:ext>
            </a:extLst>
          </p:cNvPr>
          <p:cNvCxnSpPr/>
          <p:nvPr/>
        </p:nvCxnSpPr>
        <p:spPr>
          <a:xfrm flipH="1">
            <a:off x="305272" y="2550982"/>
            <a:ext cx="215900" cy="7302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Прямая соединительная линия 34">
            <a:extLst>
              <a:ext uri="{FF2B5EF4-FFF2-40B4-BE49-F238E27FC236}">
                <a16:creationId xmlns:a16="http://schemas.microsoft.com/office/drawing/2014/main" xmlns="" id="{8D9CCD59-92A0-4F10-B8F7-3601B148D238}"/>
              </a:ext>
            </a:extLst>
          </p:cNvPr>
          <p:cNvCxnSpPr/>
          <p:nvPr/>
        </p:nvCxnSpPr>
        <p:spPr>
          <a:xfrm>
            <a:off x="305272" y="3703507"/>
            <a:ext cx="36036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Прямая соединительная линия 35">
            <a:extLst>
              <a:ext uri="{FF2B5EF4-FFF2-40B4-BE49-F238E27FC236}">
                <a16:creationId xmlns:a16="http://schemas.microsoft.com/office/drawing/2014/main" xmlns="" id="{7B41BCD3-8215-4D34-B703-EA1EDA33B088}"/>
              </a:ext>
            </a:extLst>
          </p:cNvPr>
          <p:cNvCxnSpPr/>
          <p:nvPr/>
        </p:nvCxnSpPr>
        <p:spPr>
          <a:xfrm flipH="1">
            <a:off x="305272" y="3632070"/>
            <a:ext cx="215900" cy="7143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Прямая соединительная линия 36">
            <a:extLst>
              <a:ext uri="{FF2B5EF4-FFF2-40B4-BE49-F238E27FC236}">
                <a16:creationId xmlns:a16="http://schemas.microsoft.com/office/drawing/2014/main" xmlns="" id="{764D4EB4-A108-4BC6-BEE6-80B33EE611EE}"/>
              </a:ext>
            </a:extLst>
          </p:cNvPr>
          <p:cNvCxnSpPr/>
          <p:nvPr/>
        </p:nvCxnSpPr>
        <p:spPr>
          <a:xfrm>
            <a:off x="1529234" y="1184145"/>
            <a:ext cx="0" cy="28733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Прямая соединительная линия 37">
            <a:extLst>
              <a:ext uri="{FF2B5EF4-FFF2-40B4-BE49-F238E27FC236}">
                <a16:creationId xmlns:a16="http://schemas.microsoft.com/office/drawing/2014/main" xmlns="" id="{5E0C4BEF-D553-4504-A3C6-3FAEC716DB7B}"/>
              </a:ext>
            </a:extLst>
          </p:cNvPr>
          <p:cNvCxnSpPr/>
          <p:nvPr/>
        </p:nvCxnSpPr>
        <p:spPr>
          <a:xfrm flipH="1" flipV="1">
            <a:off x="1529234" y="1184145"/>
            <a:ext cx="71438" cy="2159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Прямая соединительная линия 38">
            <a:extLst>
              <a:ext uri="{FF2B5EF4-FFF2-40B4-BE49-F238E27FC236}">
                <a16:creationId xmlns:a16="http://schemas.microsoft.com/office/drawing/2014/main" xmlns="" id="{8A86D9F2-0019-4F2F-9810-F8779FD6E310}"/>
              </a:ext>
            </a:extLst>
          </p:cNvPr>
          <p:cNvCxnSpPr/>
          <p:nvPr/>
        </p:nvCxnSpPr>
        <p:spPr>
          <a:xfrm>
            <a:off x="1537172" y="3784470"/>
            <a:ext cx="0" cy="3603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Прямая соединительная линия 39">
            <a:extLst>
              <a:ext uri="{FF2B5EF4-FFF2-40B4-BE49-F238E27FC236}">
                <a16:creationId xmlns:a16="http://schemas.microsoft.com/office/drawing/2014/main" xmlns="" id="{FACE9A9C-F7CA-4294-929A-2495D25A94B8}"/>
              </a:ext>
            </a:extLst>
          </p:cNvPr>
          <p:cNvCxnSpPr/>
          <p:nvPr/>
        </p:nvCxnSpPr>
        <p:spPr>
          <a:xfrm flipH="1" flipV="1">
            <a:off x="1456209" y="3919407"/>
            <a:ext cx="73025" cy="2159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Прямая соединительная линия 40">
            <a:extLst>
              <a:ext uri="{FF2B5EF4-FFF2-40B4-BE49-F238E27FC236}">
                <a16:creationId xmlns:a16="http://schemas.microsoft.com/office/drawing/2014/main" xmlns="" id="{6EA2B69C-1BB2-4616-AA21-7703E717EEF9}"/>
              </a:ext>
            </a:extLst>
          </p:cNvPr>
          <p:cNvCxnSpPr/>
          <p:nvPr/>
        </p:nvCxnSpPr>
        <p:spPr>
          <a:xfrm>
            <a:off x="3040534" y="1184145"/>
            <a:ext cx="0" cy="28733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Прямая соединительная линия 41">
            <a:extLst>
              <a:ext uri="{FF2B5EF4-FFF2-40B4-BE49-F238E27FC236}">
                <a16:creationId xmlns:a16="http://schemas.microsoft.com/office/drawing/2014/main" xmlns="" id="{95C11678-078B-4D72-A0C3-D74C8BCEA118}"/>
              </a:ext>
            </a:extLst>
          </p:cNvPr>
          <p:cNvCxnSpPr/>
          <p:nvPr/>
        </p:nvCxnSpPr>
        <p:spPr>
          <a:xfrm flipH="1" flipV="1">
            <a:off x="3040534" y="1184145"/>
            <a:ext cx="55563" cy="19843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Прямая соединительная линия 42">
            <a:extLst>
              <a:ext uri="{FF2B5EF4-FFF2-40B4-BE49-F238E27FC236}">
                <a16:creationId xmlns:a16="http://schemas.microsoft.com/office/drawing/2014/main" xmlns="" id="{60FEF270-BF1C-41C3-B737-6F75BB6AD85B}"/>
              </a:ext>
            </a:extLst>
          </p:cNvPr>
          <p:cNvCxnSpPr/>
          <p:nvPr/>
        </p:nvCxnSpPr>
        <p:spPr>
          <a:xfrm>
            <a:off x="3113559" y="3774945"/>
            <a:ext cx="7938" cy="2968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Прямая соединительная линия 43">
            <a:extLst>
              <a:ext uri="{FF2B5EF4-FFF2-40B4-BE49-F238E27FC236}">
                <a16:creationId xmlns:a16="http://schemas.microsoft.com/office/drawing/2014/main" xmlns="" id="{E6A1CA32-48B0-4EDA-83DA-7DC065A85CD2}"/>
              </a:ext>
            </a:extLst>
          </p:cNvPr>
          <p:cNvCxnSpPr/>
          <p:nvPr/>
        </p:nvCxnSpPr>
        <p:spPr>
          <a:xfrm flipH="1" flipV="1">
            <a:off x="3040534" y="3847970"/>
            <a:ext cx="73025" cy="2159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TextBox 139">
            <a:extLst>
              <a:ext uri="{FF2B5EF4-FFF2-40B4-BE49-F238E27FC236}">
                <a16:creationId xmlns:a16="http://schemas.microsoft.com/office/drawing/2014/main" xmlns="" id="{65A6EB77-1E05-47C7-8BD0-2357ED3C88DC}"/>
              </a:ext>
            </a:extLst>
          </p:cNvPr>
          <p:cNvSpPr txBox="1">
            <a:spLocks noChangeArrowheads="1"/>
          </p:cNvSpPr>
          <p:nvPr/>
        </p:nvSpPr>
        <p:spPr bwMode="auto">
          <a:xfrm>
            <a:off x="16347" y="3559045"/>
            <a:ext cx="398462"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ru-RU" sz="1200"/>
              <a:t>1/4</a:t>
            </a:r>
            <a:endParaRPr lang="ru-RU" altLang="ru-RU" sz="1200"/>
          </a:p>
        </p:txBody>
      </p:sp>
      <p:sp>
        <p:nvSpPr>
          <p:cNvPr id="46" name="TextBox 141">
            <a:extLst>
              <a:ext uri="{FF2B5EF4-FFF2-40B4-BE49-F238E27FC236}">
                <a16:creationId xmlns:a16="http://schemas.microsoft.com/office/drawing/2014/main" xmlns="" id="{1FA9E561-BF94-4AFC-B74E-AF69E6D355BF}"/>
              </a:ext>
            </a:extLst>
          </p:cNvPr>
          <p:cNvSpPr txBox="1">
            <a:spLocks noChangeArrowheads="1"/>
          </p:cNvSpPr>
          <p:nvPr/>
        </p:nvSpPr>
        <p:spPr bwMode="auto">
          <a:xfrm>
            <a:off x="16347" y="2479545"/>
            <a:ext cx="3984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ru-RU" sz="1200"/>
              <a:t>1/4</a:t>
            </a:r>
            <a:endParaRPr lang="ru-RU" altLang="ru-RU" sz="1200"/>
          </a:p>
        </p:txBody>
      </p:sp>
      <p:sp>
        <p:nvSpPr>
          <p:cNvPr id="47" name="TextBox 142">
            <a:extLst>
              <a:ext uri="{FF2B5EF4-FFF2-40B4-BE49-F238E27FC236}">
                <a16:creationId xmlns:a16="http://schemas.microsoft.com/office/drawing/2014/main" xmlns="" id="{6EA6CBD5-EDD5-476C-855C-885F6663466C}"/>
              </a:ext>
            </a:extLst>
          </p:cNvPr>
          <p:cNvSpPr txBox="1">
            <a:spLocks noChangeArrowheads="1"/>
          </p:cNvSpPr>
          <p:nvPr/>
        </p:nvSpPr>
        <p:spPr bwMode="auto">
          <a:xfrm>
            <a:off x="16347" y="1400045"/>
            <a:ext cx="3984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ru-RU" sz="1200"/>
              <a:t>1/4</a:t>
            </a:r>
            <a:endParaRPr lang="ru-RU" altLang="ru-RU" sz="1200"/>
          </a:p>
        </p:txBody>
      </p:sp>
      <p:sp>
        <p:nvSpPr>
          <p:cNvPr id="48" name="TextBox 143">
            <a:extLst>
              <a:ext uri="{FF2B5EF4-FFF2-40B4-BE49-F238E27FC236}">
                <a16:creationId xmlns:a16="http://schemas.microsoft.com/office/drawing/2014/main" xmlns="" id="{64D094B0-E96C-4C5D-A550-4CE972884DE3}"/>
              </a:ext>
            </a:extLst>
          </p:cNvPr>
          <p:cNvSpPr txBox="1">
            <a:spLocks noChangeArrowheads="1"/>
          </p:cNvSpPr>
          <p:nvPr/>
        </p:nvSpPr>
        <p:spPr bwMode="auto">
          <a:xfrm>
            <a:off x="4334347" y="1400045"/>
            <a:ext cx="3984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ru-RU" sz="1200"/>
              <a:t>1/4</a:t>
            </a:r>
            <a:endParaRPr lang="ru-RU" altLang="ru-RU" sz="1200"/>
          </a:p>
        </p:txBody>
      </p:sp>
      <p:sp>
        <p:nvSpPr>
          <p:cNvPr id="49" name="TextBox 144">
            <a:extLst>
              <a:ext uri="{FF2B5EF4-FFF2-40B4-BE49-F238E27FC236}">
                <a16:creationId xmlns:a16="http://schemas.microsoft.com/office/drawing/2014/main" xmlns="" id="{7C03D658-69B9-4979-B8EB-F8C2259684E0}"/>
              </a:ext>
            </a:extLst>
          </p:cNvPr>
          <p:cNvSpPr txBox="1">
            <a:spLocks noChangeArrowheads="1"/>
          </p:cNvSpPr>
          <p:nvPr/>
        </p:nvSpPr>
        <p:spPr bwMode="auto">
          <a:xfrm>
            <a:off x="4334347" y="2479545"/>
            <a:ext cx="3984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ru-RU" sz="1200"/>
              <a:t>1/4</a:t>
            </a:r>
            <a:endParaRPr lang="ru-RU" altLang="ru-RU" sz="1200"/>
          </a:p>
        </p:txBody>
      </p:sp>
      <p:sp>
        <p:nvSpPr>
          <p:cNvPr id="50" name="TextBox 145">
            <a:extLst>
              <a:ext uri="{FF2B5EF4-FFF2-40B4-BE49-F238E27FC236}">
                <a16:creationId xmlns:a16="http://schemas.microsoft.com/office/drawing/2014/main" xmlns="" id="{ED34FE5F-AA92-4A74-B0EB-F89943BF0D71}"/>
              </a:ext>
            </a:extLst>
          </p:cNvPr>
          <p:cNvSpPr txBox="1">
            <a:spLocks noChangeArrowheads="1"/>
          </p:cNvSpPr>
          <p:nvPr/>
        </p:nvSpPr>
        <p:spPr bwMode="auto">
          <a:xfrm>
            <a:off x="4334347" y="3559045"/>
            <a:ext cx="398462"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ru-RU" sz="1200"/>
              <a:t>1/4</a:t>
            </a:r>
            <a:endParaRPr lang="ru-RU" altLang="ru-RU" sz="1200"/>
          </a:p>
        </p:txBody>
      </p:sp>
      <p:sp>
        <p:nvSpPr>
          <p:cNvPr id="51" name="Прямоугольник 50">
            <a:extLst>
              <a:ext uri="{FF2B5EF4-FFF2-40B4-BE49-F238E27FC236}">
                <a16:creationId xmlns:a16="http://schemas.microsoft.com/office/drawing/2014/main" xmlns="" id="{7B9DB3C0-22F7-4279-A60E-378862285C1B}"/>
              </a:ext>
            </a:extLst>
          </p:cNvPr>
          <p:cNvSpPr/>
          <p:nvPr/>
        </p:nvSpPr>
        <p:spPr>
          <a:xfrm>
            <a:off x="5509096" y="1530707"/>
            <a:ext cx="1582738" cy="10795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ru-RU" dirty="0"/>
              <a:t>+</a:t>
            </a:r>
          </a:p>
        </p:txBody>
      </p:sp>
      <p:sp>
        <p:nvSpPr>
          <p:cNvPr id="52" name="Прямоугольник 51">
            <a:extLst>
              <a:ext uri="{FF2B5EF4-FFF2-40B4-BE49-F238E27FC236}">
                <a16:creationId xmlns:a16="http://schemas.microsoft.com/office/drawing/2014/main" xmlns="" id="{C8EE5BE7-D505-4253-85E8-951C251215B1}"/>
              </a:ext>
            </a:extLst>
          </p:cNvPr>
          <p:cNvSpPr/>
          <p:nvPr/>
        </p:nvSpPr>
        <p:spPr>
          <a:xfrm>
            <a:off x="7091834" y="1530707"/>
            <a:ext cx="1584325" cy="10795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53" name="Прямоугольник 52">
            <a:extLst>
              <a:ext uri="{FF2B5EF4-FFF2-40B4-BE49-F238E27FC236}">
                <a16:creationId xmlns:a16="http://schemas.microsoft.com/office/drawing/2014/main" xmlns="" id="{A08E455D-6FD5-40D5-B052-4D41E0455CC3}"/>
              </a:ext>
            </a:extLst>
          </p:cNvPr>
          <p:cNvSpPr/>
          <p:nvPr/>
        </p:nvSpPr>
        <p:spPr>
          <a:xfrm>
            <a:off x="5509096" y="2610207"/>
            <a:ext cx="1582738" cy="108108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54" name="Прямоугольник 53">
            <a:extLst>
              <a:ext uri="{FF2B5EF4-FFF2-40B4-BE49-F238E27FC236}">
                <a16:creationId xmlns:a16="http://schemas.microsoft.com/office/drawing/2014/main" xmlns="" id="{C6A97603-804E-4302-B174-790468DE60D5}"/>
              </a:ext>
            </a:extLst>
          </p:cNvPr>
          <p:cNvSpPr/>
          <p:nvPr/>
        </p:nvSpPr>
        <p:spPr>
          <a:xfrm>
            <a:off x="7091834" y="2610207"/>
            <a:ext cx="1584325" cy="108108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55" name="Овал 54">
            <a:extLst>
              <a:ext uri="{FF2B5EF4-FFF2-40B4-BE49-F238E27FC236}">
                <a16:creationId xmlns:a16="http://schemas.microsoft.com/office/drawing/2014/main" xmlns="" id="{4516BBF5-A72F-4584-96F5-21F49F50416C}"/>
              </a:ext>
            </a:extLst>
          </p:cNvPr>
          <p:cNvSpPr/>
          <p:nvPr/>
        </p:nvSpPr>
        <p:spPr>
          <a:xfrm>
            <a:off x="8749184" y="3762732"/>
            <a:ext cx="215900" cy="2159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56" name="Овал 55">
            <a:extLst>
              <a:ext uri="{FF2B5EF4-FFF2-40B4-BE49-F238E27FC236}">
                <a16:creationId xmlns:a16="http://schemas.microsoft.com/office/drawing/2014/main" xmlns="" id="{78F85D64-F10A-490D-9DC3-99DC35BDB415}"/>
              </a:ext>
            </a:extLst>
          </p:cNvPr>
          <p:cNvSpPr/>
          <p:nvPr/>
        </p:nvSpPr>
        <p:spPr>
          <a:xfrm>
            <a:off x="5220171" y="2322870"/>
            <a:ext cx="215900" cy="2159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57" name="TextBox 8">
            <a:extLst>
              <a:ext uri="{FF2B5EF4-FFF2-40B4-BE49-F238E27FC236}">
                <a16:creationId xmlns:a16="http://schemas.microsoft.com/office/drawing/2014/main" xmlns="" id="{E4F92A5D-95AF-4963-BAC1-DB88B92745DF}"/>
              </a:ext>
            </a:extLst>
          </p:cNvPr>
          <p:cNvSpPr txBox="1">
            <a:spLocks noChangeArrowheads="1"/>
          </p:cNvSpPr>
          <p:nvPr/>
        </p:nvSpPr>
        <p:spPr bwMode="auto">
          <a:xfrm>
            <a:off x="8892059" y="3691295"/>
            <a:ext cx="3016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ru-RU" altLang="ru-RU" sz="1800"/>
              <a:t>+</a:t>
            </a:r>
          </a:p>
        </p:txBody>
      </p:sp>
      <p:sp>
        <p:nvSpPr>
          <p:cNvPr id="58" name="TextBox 9">
            <a:extLst>
              <a:ext uri="{FF2B5EF4-FFF2-40B4-BE49-F238E27FC236}">
                <a16:creationId xmlns:a16="http://schemas.microsoft.com/office/drawing/2014/main" xmlns="" id="{E9B241FF-260E-4C51-B66C-5522A77DE05F}"/>
              </a:ext>
            </a:extLst>
          </p:cNvPr>
          <p:cNvSpPr txBox="1">
            <a:spLocks noChangeArrowheads="1"/>
          </p:cNvSpPr>
          <p:nvPr/>
        </p:nvSpPr>
        <p:spPr bwMode="auto">
          <a:xfrm>
            <a:off x="4788371" y="2251432"/>
            <a:ext cx="5111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ru-RU" altLang="ru-RU" sz="1800"/>
              <a:t>½</a:t>
            </a:r>
            <a:r>
              <a:rPr lang="en-US" altLang="ru-RU" sz="1800"/>
              <a:t>+</a:t>
            </a:r>
            <a:endParaRPr lang="ru-RU" altLang="ru-RU" sz="1800"/>
          </a:p>
        </p:txBody>
      </p:sp>
      <p:sp>
        <p:nvSpPr>
          <p:cNvPr id="59" name="Овал 58">
            <a:extLst>
              <a:ext uri="{FF2B5EF4-FFF2-40B4-BE49-F238E27FC236}">
                <a16:creationId xmlns:a16="http://schemas.microsoft.com/office/drawing/2014/main" xmlns="" id="{60756FC6-65ED-46D2-97D4-A9EA64175E7B}"/>
              </a:ext>
            </a:extLst>
          </p:cNvPr>
          <p:cNvSpPr/>
          <p:nvPr/>
        </p:nvSpPr>
        <p:spPr>
          <a:xfrm>
            <a:off x="7164859" y="1243370"/>
            <a:ext cx="215900" cy="2159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60" name="TextBox 11">
            <a:extLst>
              <a:ext uri="{FF2B5EF4-FFF2-40B4-BE49-F238E27FC236}">
                <a16:creationId xmlns:a16="http://schemas.microsoft.com/office/drawing/2014/main" xmlns="" id="{9000D37F-E7CA-4AA2-8450-6A9706AD046B}"/>
              </a:ext>
            </a:extLst>
          </p:cNvPr>
          <p:cNvSpPr txBox="1">
            <a:spLocks noChangeArrowheads="1"/>
          </p:cNvSpPr>
          <p:nvPr/>
        </p:nvSpPr>
        <p:spPr bwMode="auto">
          <a:xfrm>
            <a:off x="7309321" y="1170345"/>
            <a:ext cx="4540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ru-RU" sz="1800"/>
              <a:t>½-</a:t>
            </a:r>
            <a:endParaRPr lang="ru-RU" altLang="ru-RU" sz="1800"/>
          </a:p>
        </p:txBody>
      </p:sp>
      <p:sp>
        <p:nvSpPr>
          <p:cNvPr id="61" name="Овал 60">
            <a:extLst>
              <a:ext uri="{FF2B5EF4-FFF2-40B4-BE49-F238E27FC236}">
                <a16:creationId xmlns:a16="http://schemas.microsoft.com/office/drawing/2014/main" xmlns="" id="{41E90193-10EB-4885-A881-D1331430B70E}"/>
              </a:ext>
            </a:extLst>
          </p:cNvPr>
          <p:cNvSpPr/>
          <p:nvPr/>
        </p:nvSpPr>
        <p:spPr>
          <a:xfrm>
            <a:off x="5580534" y="3762732"/>
            <a:ext cx="215900" cy="2159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62" name="Овал 61">
            <a:extLst>
              <a:ext uri="{FF2B5EF4-FFF2-40B4-BE49-F238E27FC236}">
                <a16:creationId xmlns:a16="http://schemas.microsoft.com/office/drawing/2014/main" xmlns="" id="{1C53ABB1-6987-4046-82F5-051D071F7748}"/>
              </a:ext>
            </a:extLst>
          </p:cNvPr>
          <p:cNvSpPr/>
          <p:nvPr/>
        </p:nvSpPr>
        <p:spPr>
          <a:xfrm>
            <a:off x="6804496" y="2683232"/>
            <a:ext cx="215900" cy="2159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63" name="TextBox 15">
            <a:extLst>
              <a:ext uri="{FF2B5EF4-FFF2-40B4-BE49-F238E27FC236}">
                <a16:creationId xmlns:a16="http://schemas.microsoft.com/office/drawing/2014/main" xmlns="" id="{F80D20B6-5095-437C-A559-6F48BD2AA0DD}"/>
              </a:ext>
            </a:extLst>
          </p:cNvPr>
          <p:cNvSpPr txBox="1">
            <a:spLocks noChangeArrowheads="1"/>
          </p:cNvSpPr>
          <p:nvPr/>
        </p:nvSpPr>
        <p:spPr bwMode="auto">
          <a:xfrm>
            <a:off x="6588596" y="2538770"/>
            <a:ext cx="3000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ru-RU" sz="1800"/>
              <a:t>_</a:t>
            </a:r>
            <a:endParaRPr lang="ru-RU" altLang="ru-RU" sz="1800"/>
          </a:p>
        </p:txBody>
      </p:sp>
      <p:sp>
        <p:nvSpPr>
          <p:cNvPr id="64" name="Овал 63">
            <a:extLst>
              <a:ext uri="{FF2B5EF4-FFF2-40B4-BE49-F238E27FC236}">
                <a16:creationId xmlns:a16="http://schemas.microsoft.com/office/drawing/2014/main" xmlns="" id="{AE06336E-4BE8-4A68-A25E-9EE3C2064704}"/>
              </a:ext>
            </a:extLst>
          </p:cNvPr>
          <p:cNvSpPr/>
          <p:nvPr/>
        </p:nvSpPr>
        <p:spPr>
          <a:xfrm>
            <a:off x="7164859" y="3402370"/>
            <a:ext cx="215900" cy="2159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65" name="TextBox 17">
            <a:extLst>
              <a:ext uri="{FF2B5EF4-FFF2-40B4-BE49-F238E27FC236}">
                <a16:creationId xmlns:a16="http://schemas.microsoft.com/office/drawing/2014/main" xmlns="" id="{81528360-3819-4223-A988-CE5FE5984D48}"/>
              </a:ext>
            </a:extLst>
          </p:cNvPr>
          <p:cNvSpPr txBox="1">
            <a:spLocks noChangeArrowheads="1"/>
          </p:cNvSpPr>
          <p:nvPr/>
        </p:nvSpPr>
        <p:spPr bwMode="auto">
          <a:xfrm>
            <a:off x="7309321" y="3330932"/>
            <a:ext cx="4540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ru-RU" sz="1800"/>
              <a:t>½-</a:t>
            </a:r>
            <a:endParaRPr lang="ru-RU" altLang="ru-RU" sz="1800"/>
          </a:p>
        </p:txBody>
      </p:sp>
      <p:sp>
        <p:nvSpPr>
          <p:cNvPr id="66" name="Овал 65">
            <a:extLst>
              <a:ext uri="{FF2B5EF4-FFF2-40B4-BE49-F238E27FC236}">
                <a16:creationId xmlns:a16="http://schemas.microsoft.com/office/drawing/2014/main" xmlns="" id="{DB8575FB-0188-4200-B6A3-0C360D37FB67}"/>
              </a:ext>
            </a:extLst>
          </p:cNvPr>
          <p:cNvSpPr/>
          <p:nvPr/>
        </p:nvSpPr>
        <p:spPr>
          <a:xfrm>
            <a:off x="8388821" y="2322870"/>
            <a:ext cx="215900" cy="2159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67" name="TextBox 19">
            <a:extLst>
              <a:ext uri="{FF2B5EF4-FFF2-40B4-BE49-F238E27FC236}">
                <a16:creationId xmlns:a16="http://schemas.microsoft.com/office/drawing/2014/main" xmlns="" id="{1594255D-55F3-4441-80E4-C0A51BCD7B66}"/>
              </a:ext>
            </a:extLst>
          </p:cNvPr>
          <p:cNvSpPr txBox="1">
            <a:spLocks noChangeArrowheads="1"/>
          </p:cNvSpPr>
          <p:nvPr/>
        </p:nvSpPr>
        <p:spPr bwMode="auto">
          <a:xfrm>
            <a:off x="7957021" y="2251432"/>
            <a:ext cx="5111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ru-RU" altLang="ru-RU" sz="1800"/>
              <a:t>½</a:t>
            </a:r>
            <a:r>
              <a:rPr lang="en-US" altLang="ru-RU" sz="1800"/>
              <a:t>+</a:t>
            </a:r>
            <a:endParaRPr lang="ru-RU" altLang="ru-RU" sz="1800"/>
          </a:p>
        </p:txBody>
      </p:sp>
      <p:sp>
        <p:nvSpPr>
          <p:cNvPr id="68" name="Овал 67">
            <a:extLst>
              <a:ext uri="{FF2B5EF4-FFF2-40B4-BE49-F238E27FC236}">
                <a16:creationId xmlns:a16="http://schemas.microsoft.com/office/drawing/2014/main" xmlns="" id="{4BFE67FB-CD1B-454A-970C-36A9D2301337}"/>
              </a:ext>
            </a:extLst>
          </p:cNvPr>
          <p:cNvSpPr/>
          <p:nvPr/>
        </p:nvSpPr>
        <p:spPr>
          <a:xfrm>
            <a:off x="5580534" y="1602145"/>
            <a:ext cx="215900" cy="2159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69" name="TextBox 21">
            <a:extLst>
              <a:ext uri="{FF2B5EF4-FFF2-40B4-BE49-F238E27FC236}">
                <a16:creationId xmlns:a16="http://schemas.microsoft.com/office/drawing/2014/main" xmlns="" id="{78754C2B-DF8A-4812-87A3-83F0B6DB4B6C}"/>
              </a:ext>
            </a:extLst>
          </p:cNvPr>
          <p:cNvSpPr txBox="1">
            <a:spLocks noChangeArrowheads="1"/>
          </p:cNvSpPr>
          <p:nvPr/>
        </p:nvSpPr>
        <p:spPr bwMode="auto">
          <a:xfrm>
            <a:off x="5724996" y="1530707"/>
            <a:ext cx="3000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ru-RU" altLang="ru-RU" sz="1800"/>
              <a:t>+</a:t>
            </a:r>
          </a:p>
        </p:txBody>
      </p:sp>
      <p:sp>
        <p:nvSpPr>
          <p:cNvPr id="70" name="Овал 69">
            <a:extLst>
              <a:ext uri="{FF2B5EF4-FFF2-40B4-BE49-F238E27FC236}">
                <a16:creationId xmlns:a16="http://schemas.microsoft.com/office/drawing/2014/main" xmlns="" id="{025B9C3D-4FAC-4E3B-9179-DCDB91A18F48}"/>
              </a:ext>
            </a:extLst>
          </p:cNvPr>
          <p:cNvSpPr/>
          <p:nvPr/>
        </p:nvSpPr>
        <p:spPr>
          <a:xfrm>
            <a:off x="8749184" y="1602145"/>
            <a:ext cx="215900" cy="2159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71" name="TextBox 23">
            <a:extLst>
              <a:ext uri="{FF2B5EF4-FFF2-40B4-BE49-F238E27FC236}">
                <a16:creationId xmlns:a16="http://schemas.microsoft.com/office/drawing/2014/main" xmlns="" id="{CDE8A847-C8DB-488C-8DB2-D6A786756225}"/>
              </a:ext>
            </a:extLst>
          </p:cNvPr>
          <p:cNvSpPr txBox="1">
            <a:spLocks noChangeArrowheads="1"/>
          </p:cNvSpPr>
          <p:nvPr/>
        </p:nvSpPr>
        <p:spPr bwMode="auto">
          <a:xfrm>
            <a:off x="8892059" y="1530707"/>
            <a:ext cx="3016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ru-RU" altLang="ru-RU" sz="1800"/>
              <a:t>+</a:t>
            </a:r>
          </a:p>
        </p:txBody>
      </p:sp>
      <p:sp>
        <p:nvSpPr>
          <p:cNvPr id="72" name="Овал 71">
            <a:extLst>
              <a:ext uri="{FF2B5EF4-FFF2-40B4-BE49-F238E27FC236}">
                <a16:creationId xmlns:a16="http://schemas.microsoft.com/office/drawing/2014/main" xmlns="" id="{DF63D917-B98D-4C36-8696-956F140EA058}"/>
              </a:ext>
            </a:extLst>
          </p:cNvPr>
          <p:cNvSpPr/>
          <p:nvPr/>
        </p:nvSpPr>
        <p:spPr>
          <a:xfrm>
            <a:off x="5580534" y="3762732"/>
            <a:ext cx="215900" cy="2159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73" name="TextBox 25">
            <a:extLst>
              <a:ext uri="{FF2B5EF4-FFF2-40B4-BE49-F238E27FC236}">
                <a16:creationId xmlns:a16="http://schemas.microsoft.com/office/drawing/2014/main" xmlns="" id="{3A60F5C5-36DE-4638-B0B6-214C602730A4}"/>
              </a:ext>
            </a:extLst>
          </p:cNvPr>
          <p:cNvSpPr txBox="1">
            <a:spLocks noChangeArrowheads="1"/>
          </p:cNvSpPr>
          <p:nvPr/>
        </p:nvSpPr>
        <p:spPr bwMode="auto">
          <a:xfrm>
            <a:off x="5724996" y="3691295"/>
            <a:ext cx="3000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ru-RU" altLang="ru-RU" sz="1800"/>
              <a:t>+</a:t>
            </a:r>
          </a:p>
        </p:txBody>
      </p:sp>
      <p:sp>
        <p:nvSpPr>
          <p:cNvPr id="74" name="TextBox 1">
            <a:extLst>
              <a:ext uri="{FF2B5EF4-FFF2-40B4-BE49-F238E27FC236}">
                <a16:creationId xmlns:a16="http://schemas.microsoft.com/office/drawing/2014/main" xmlns="" id="{FBAD6D24-CB4C-4B46-9E7E-01C2785FA64D}"/>
              </a:ext>
            </a:extLst>
          </p:cNvPr>
          <p:cNvSpPr txBox="1">
            <a:spLocks noChangeArrowheads="1"/>
          </p:cNvSpPr>
          <p:nvPr/>
        </p:nvSpPr>
        <p:spPr bwMode="auto">
          <a:xfrm>
            <a:off x="-9525" y="-11113"/>
            <a:ext cx="9144000" cy="8302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ru-RU" altLang="ru-RU" sz="2400" b="1" dirty="0">
                <a:solidFill>
                  <a:srgbClr val="0000FF"/>
                </a:solidFill>
              </a:rPr>
              <a:t>Пространственная группа №19 ромбическая</a:t>
            </a:r>
            <a:endParaRPr lang="en-US" altLang="ru-RU" sz="2400" b="1" dirty="0">
              <a:solidFill>
                <a:srgbClr val="0000FF"/>
              </a:solidFill>
            </a:endParaRPr>
          </a:p>
          <a:p>
            <a:pPr algn="ctr" eaLnBrk="1" hangingPunct="1">
              <a:spcBef>
                <a:spcPct val="0"/>
              </a:spcBef>
              <a:buFontTx/>
              <a:buNone/>
            </a:pPr>
            <a:r>
              <a:rPr lang="en-US" altLang="ru-RU" sz="2400" b="1" dirty="0">
                <a:solidFill>
                  <a:srgbClr val="0000FF"/>
                </a:solidFill>
              </a:rPr>
              <a:t>P2</a:t>
            </a:r>
            <a:r>
              <a:rPr lang="en-US" altLang="ru-RU" sz="2400" b="1" baseline="-25000" dirty="0">
                <a:solidFill>
                  <a:srgbClr val="0000FF"/>
                </a:solidFill>
              </a:rPr>
              <a:t>1</a:t>
            </a:r>
            <a:r>
              <a:rPr lang="en-US" altLang="ru-RU" sz="2400" b="1" dirty="0">
                <a:solidFill>
                  <a:srgbClr val="0000FF"/>
                </a:solidFill>
              </a:rPr>
              <a:t>2</a:t>
            </a:r>
            <a:r>
              <a:rPr lang="en-US" altLang="ru-RU" sz="2400" b="1" baseline="-25000" dirty="0">
                <a:solidFill>
                  <a:srgbClr val="0000FF"/>
                </a:solidFill>
              </a:rPr>
              <a:t>1</a:t>
            </a:r>
            <a:r>
              <a:rPr lang="en-US" altLang="ru-RU" sz="2400" b="1" dirty="0">
                <a:solidFill>
                  <a:srgbClr val="0000FF"/>
                </a:solidFill>
              </a:rPr>
              <a:t>2</a:t>
            </a:r>
            <a:r>
              <a:rPr lang="en-US" altLang="ru-RU" sz="2400" b="1" baseline="-25000" dirty="0">
                <a:solidFill>
                  <a:srgbClr val="0000FF"/>
                </a:solidFill>
              </a:rPr>
              <a:t>1</a:t>
            </a:r>
            <a:r>
              <a:rPr lang="en-US" altLang="ru-RU" sz="2400" b="1" dirty="0">
                <a:solidFill>
                  <a:srgbClr val="0000FF"/>
                </a:solidFill>
              </a:rPr>
              <a:t>   </a:t>
            </a:r>
            <a:r>
              <a:rPr lang="ru-RU" altLang="ru-RU" sz="2400" b="1" dirty="0">
                <a:solidFill>
                  <a:srgbClr val="0000FF"/>
                </a:solidFill>
              </a:rPr>
              <a:t>или   </a:t>
            </a:r>
            <a:r>
              <a:rPr lang="en-US" altLang="ru-RU" sz="2400" b="1" dirty="0">
                <a:solidFill>
                  <a:srgbClr val="0000FF"/>
                </a:solidFill>
              </a:rPr>
              <a:t>D</a:t>
            </a:r>
            <a:r>
              <a:rPr lang="en-US" altLang="ru-RU" sz="2400" b="1" baseline="-25000" dirty="0">
                <a:solidFill>
                  <a:srgbClr val="0000FF"/>
                </a:solidFill>
              </a:rPr>
              <a:t>2</a:t>
            </a:r>
            <a:r>
              <a:rPr lang="en-US" altLang="ru-RU" sz="2400" b="1" baseline="30000" dirty="0">
                <a:solidFill>
                  <a:srgbClr val="0000FF"/>
                </a:solidFill>
              </a:rPr>
              <a:t>4</a:t>
            </a:r>
            <a:endParaRPr lang="ru-RU" altLang="ru-RU" sz="2400" b="1" baseline="30000" dirty="0">
              <a:solidFill>
                <a:srgbClr val="0000FF"/>
              </a:solidFill>
            </a:endParaRPr>
          </a:p>
        </p:txBody>
      </p:sp>
      <p:sp>
        <p:nvSpPr>
          <p:cNvPr id="75" name="TextBox 147">
            <a:extLst>
              <a:ext uri="{FF2B5EF4-FFF2-40B4-BE49-F238E27FC236}">
                <a16:creationId xmlns:a16="http://schemas.microsoft.com/office/drawing/2014/main" xmlns="" id="{6CE53DDF-34A7-4089-9F97-CA2B63CF5EAE}"/>
              </a:ext>
            </a:extLst>
          </p:cNvPr>
          <p:cNvSpPr txBox="1">
            <a:spLocks noChangeArrowheads="1"/>
          </p:cNvSpPr>
          <p:nvPr/>
        </p:nvSpPr>
        <p:spPr bwMode="auto">
          <a:xfrm>
            <a:off x="0" y="4292600"/>
            <a:ext cx="9144000"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ru-RU" altLang="ru-RU" sz="1800"/>
              <a:t>Начало координат находится посередине между тремя парами винтовых осей </a:t>
            </a:r>
          </a:p>
        </p:txBody>
      </p:sp>
      <p:sp>
        <p:nvSpPr>
          <p:cNvPr id="76" name="TextBox 148">
            <a:extLst>
              <a:ext uri="{FF2B5EF4-FFF2-40B4-BE49-F238E27FC236}">
                <a16:creationId xmlns:a16="http://schemas.microsoft.com/office/drawing/2014/main" xmlns="" id="{6A431559-D57C-4B8C-A059-15F1199302E1}"/>
              </a:ext>
            </a:extLst>
          </p:cNvPr>
          <p:cNvSpPr txBox="1">
            <a:spLocks noChangeArrowheads="1"/>
          </p:cNvSpPr>
          <p:nvPr/>
        </p:nvSpPr>
        <p:spPr bwMode="auto">
          <a:xfrm>
            <a:off x="0" y="4797425"/>
            <a:ext cx="9144000" cy="3683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ru-RU" altLang="ru-RU" sz="1800"/>
              <a:t>Координаты эквивалентный позиций </a:t>
            </a:r>
            <a:r>
              <a:rPr lang="en-US" altLang="ru-RU" sz="1800"/>
              <a:t>x,y,z</a:t>
            </a:r>
            <a:r>
              <a:rPr lang="ru-RU" altLang="ru-RU" sz="1800"/>
              <a:t> </a:t>
            </a:r>
            <a:r>
              <a:rPr lang="en-US" altLang="ru-RU" sz="1800"/>
              <a:t> ½-x,y,1/2+z  ½+x,1/2-y,z  x,1/2+y,1/2-z </a:t>
            </a:r>
            <a:endParaRPr lang="ru-RU" altLang="ru-RU" sz="1800"/>
          </a:p>
        </p:txBody>
      </p:sp>
      <p:sp>
        <p:nvSpPr>
          <p:cNvPr id="77" name="TextBox 153">
            <a:extLst>
              <a:ext uri="{FF2B5EF4-FFF2-40B4-BE49-F238E27FC236}">
                <a16:creationId xmlns:a16="http://schemas.microsoft.com/office/drawing/2014/main" xmlns="" id="{E569E87E-95AC-41CC-913D-AA5C7506D02F}"/>
              </a:ext>
            </a:extLst>
          </p:cNvPr>
          <p:cNvSpPr txBox="1">
            <a:spLocks noChangeArrowheads="1"/>
          </p:cNvSpPr>
          <p:nvPr/>
        </p:nvSpPr>
        <p:spPr bwMode="auto">
          <a:xfrm>
            <a:off x="0" y="5300663"/>
            <a:ext cx="9144000" cy="369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ru-RU" altLang="ru-RU" sz="1800"/>
              <a:t>Число позиций - 4</a:t>
            </a:r>
          </a:p>
        </p:txBody>
      </p:sp>
      <p:sp>
        <p:nvSpPr>
          <p:cNvPr id="78" name="TextBox 150">
            <a:extLst>
              <a:ext uri="{FF2B5EF4-FFF2-40B4-BE49-F238E27FC236}">
                <a16:creationId xmlns:a16="http://schemas.microsoft.com/office/drawing/2014/main" xmlns="" id="{7D82AB00-8690-4FE9-AF1B-9E78056DED4D}"/>
              </a:ext>
            </a:extLst>
          </p:cNvPr>
          <p:cNvSpPr txBox="1">
            <a:spLocks noChangeArrowheads="1"/>
          </p:cNvSpPr>
          <p:nvPr/>
        </p:nvSpPr>
        <p:spPr bwMode="auto">
          <a:xfrm>
            <a:off x="0" y="5805488"/>
            <a:ext cx="9144000" cy="369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ru-RU" altLang="ru-RU" sz="1800"/>
              <a:t>Запреты на существование рефлексов</a:t>
            </a:r>
          </a:p>
        </p:txBody>
      </p:sp>
      <p:sp>
        <p:nvSpPr>
          <p:cNvPr id="79" name="TextBox 151">
            <a:extLst>
              <a:ext uri="{FF2B5EF4-FFF2-40B4-BE49-F238E27FC236}">
                <a16:creationId xmlns:a16="http://schemas.microsoft.com/office/drawing/2014/main" xmlns="" id="{0CC3A315-CBF5-40D6-A39A-41C7EF8B5E43}"/>
              </a:ext>
            </a:extLst>
          </p:cNvPr>
          <p:cNvSpPr txBox="1">
            <a:spLocks noChangeArrowheads="1"/>
          </p:cNvSpPr>
          <p:nvPr/>
        </p:nvSpPr>
        <p:spPr bwMode="auto">
          <a:xfrm>
            <a:off x="0" y="6308725"/>
            <a:ext cx="9144000"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ru-RU" sz="1800"/>
              <a:t>hkl,  0kl,  h0l  - </a:t>
            </a:r>
            <a:r>
              <a:rPr lang="ru-RU" altLang="ru-RU" sz="1800"/>
              <a:t>нет запретов</a:t>
            </a:r>
            <a:r>
              <a:rPr lang="en-US" altLang="ru-RU" sz="1800"/>
              <a:t>;  h00 – 2n;  0k0 – 2n; 00l – l=2n  </a:t>
            </a:r>
            <a:endParaRPr lang="ru-RU" altLang="ru-RU" sz="1800"/>
          </a:p>
        </p:txBody>
      </p:sp>
    </p:spTree>
    <p:extLst>
      <p:ext uri="{BB962C8B-B14F-4D97-AF65-F5344CB8AC3E}">
        <p14:creationId xmlns:p14="http://schemas.microsoft.com/office/powerpoint/2010/main" val="1769086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9"/>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0"/>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1"/>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3"/>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24"/>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25"/>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26"/>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27"/>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28"/>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29"/>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30"/>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31"/>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32"/>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33"/>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34"/>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35"/>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36"/>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37"/>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38"/>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39"/>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40"/>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41"/>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42"/>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43"/>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44"/>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45"/>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47"/>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48"/>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50"/>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75"/>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grpId="0" nodeType="clickEffect">
                                  <p:stCondLst>
                                    <p:cond delay="0"/>
                                  </p:stCondLst>
                                  <p:childTnLst>
                                    <p:set>
                                      <p:cBhvr>
                                        <p:cTn id="114" dur="1" fill="hold">
                                          <p:stCondLst>
                                            <p:cond delay="0"/>
                                          </p:stCondLst>
                                        </p:cTn>
                                        <p:tgtEl>
                                          <p:spTgt spid="51"/>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52"/>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53"/>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54"/>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55"/>
                                        </p:tgtEl>
                                        <p:attrNameLst>
                                          <p:attrName>style.visibility</p:attrName>
                                        </p:attrNameLst>
                                      </p:cBhvr>
                                      <p:to>
                                        <p:strVal val="visible"/>
                                      </p:to>
                                    </p:set>
                                  </p:childTnLst>
                                </p:cTn>
                              </p:par>
                              <p:par>
                                <p:cTn id="123" presetID="1" presetClass="entr" presetSubtype="0" fill="hold" grpId="0" nodeType="withEffect">
                                  <p:stCondLst>
                                    <p:cond delay="0"/>
                                  </p:stCondLst>
                                  <p:childTnLst>
                                    <p:set>
                                      <p:cBhvr>
                                        <p:cTn id="124" dur="1" fill="hold">
                                          <p:stCondLst>
                                            <p:cond delay="0"/>
                                          </p:stCondLst>
                                        </p:cTn>
                                        <p:tgtEl>
                                          <p:spTgt spid="56"/>
                                        </p:tgtEl>
                                        <p:attrNameLst>
                                          <p:attrName>style.visibility</p:attrName>
                                        </p:attrNameLst>
                                      </p:cBhvr>
                                      <p:to>
                                        <p:strVal val="visible"/>
                                      </p:to>
                                    </p:set>
                                  </p:childTnLst>
                                </p:cTn>
                              </p:par>
                              <p:par>
                                <p:cTn id="125" presetID="1" presetClass="entr" presetSubtype="0" fill="hold" grpId="0" nodeType="withEffect">
                                  <p:stCondLst>
                                    <p:cond delay="0"/>
                                  </p:stCondLst>
                                  <p:childTnLst>
                                    <p:set>
                                      <p:cBhvr>
                                        <p:cTn id="126" dur="1" fill="hold">
                                          <p:stCondLst>
                                            <p:cond delay="0"/>
                                          </p:stCondLst>
                                        </p:cTn>
                                        <p:tgtEl>
                                          <p:spTgt spid="57"/>
                                        </p:tgtEl>
                                        <p:attrNameLst>
                                          <p:attrName>style.visibility</p:attrName>
                                        </p:attrNameLst>
                                      </p:cBhvr>
                                      <p:to>
                                        <p:strVal val="visible"/>
                                      </p:to>
                                    </p:set>
                                  </p:childTnLst>
                                </p:cTn>
                              </p:par>
                              <p:par>
                                <p:cTn id="127" presetID="1" presetClass="entr" presetSubtype="0" fill="hold" grpId="0" nodeType="withEffect">
                                  <p:stCondLst>
                                    <p:cond delay="0"/>
                                  </p:stCondLst>
                                  <p:childTnLst>
                                    <p:set>
                                      <p:cBhvr>
                                        <p:cTn id="128" dur="1" fill="hold">
                                          <p:stCondLst>
                                            <p:cond delay="0"/>
                                          </p:stCondLst>
                                        </p:cTn>
                                        <p:tgtEl>
                                          <p:spTgt spid="58"/>
                                        </p:tgtEl>
                                        <p:attrNameLst>
                                          <p:attrName>style.visibility</p:attrName>
                                        </p:attrNameLst>
                                      </p:cBhvr>
                                      <p:to>
                                        <p:strVal val="visible"/>
                                      </p:to>
                                    </p:set>
                                  </p:childTnLst>
                                </p:cTn>
                              </p:par>
                              <p:par>
                                <p:cTn id="129" presetID="1" presetClass="entr" presetSubtype="0" fill="hold" grpId="0" nodeType="withEffect">
                                  <p:stCondLst>
                                    <p:cond delay="0"/>
                                  </p:stCondLst>
                                  <p:childTnLst>
                                    <p:set>
                                      <p:cBhvr>
                                        <p:cTn id="130" dur="1" fill="hold">
                                          <p:stCondLst>
                                            <p:cond delay="0"/>
                                          </p:stCondLst>
                                        </p:cTn>
                                        <p:tgtEl>
                                          <p:spTgt spid="59"/>
                                        </p:tgtEl>
                                        <p:attrNameLst>
                                          <p:attrName>style.visibility</p:attrName>
                                        </p:attrNameLst>
                                      </p:cBhvr>
                                      <p:to>
                                        <p:strVal val="visible"/>
                                      </p:to>
                                    </p:set>
                                  </p:childTnLst>
                                </p:cTn>
                              </p:par>
                              <p:par>
                                <p:cTn id="131" presetID="1" presetClass="entr" presetSubtype="0"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childTnLst>
                                </p:cTn>
                              </p:par>
                              <p:par>
                                <p:cTn id="133" presetID="1" presetClass="entr" presetSubtype="0" fill="hold" grpId="0" nodeType="withEffect">
                                  <p:stCondLst>
                                    <p:cond delay="0"/>
                                  </p:stCondLst>
                                  <p:childTnLst>
                                    <p:set>
                                      <p:cBhvr>
                                        <p:cTn id="134" dur="1" fill="hold">
                                          <p:stCondLst>
                                            <p:cond delay="0"/>
                                          </p:stCondLst>
                                        </p:cTn>
                                        <p:tgtEl>
                                          <p:spTgt spid="61"/>
                                        </p:tgtEl>
                                        <p:attrNameLst>
                                          <p:attrName>style.visibility</p:attrName>
                                        </p:attrNameLst>
                                      </p:cBhvr>
                                      <p:to>
                                        <p:strVal val="visible"/>
                                      </p:to>
                                    </p:set>
                                  </p:childTnLst>
                                </p:cTn>
                              </p:par>
                              <p:par>
                                <p:cTn id="135" presetID="1" presetClass="entr" presetSubtype="0" fill="hold" grpId="0" nodeType="withEffect">
                                  <p:stCondLst>
                                    <p:cond delay="0"/>
                                  </p:stCondLst>
                                  <p:childTnLst>
                                    <p:set>
                                      <p:cBhvr>
                                        <p:cTn id="136" dur="1" fill="hold">
                                          <p:stCondLst>
                                            <p:cond delay="0"/>
                                          </p:stCondLst>
                                        </p:cTn>
                                        <p:tgtEl>
                                          <p:spTgt spid="62"/>
                                        </p:tgtEl>
                                        <p:attrNameLst>
                                          <p:attrName>style.visibility</p:attrName>
                                        </p:attrNameLst>
                                      </p:cBhvr>
                                      <p:to>
                                        <p:strVal val="visible"/>
                                      </p:to>
                                    </p:set>
                                  </p:childTnLst>
                                </p:cTn>
                              </p:par>
                              <p:par>
                                <p:cTn id="137" presetID="1" presetClass="entr" presetSubtype="0" fill="hold" grpId="0" nodeType="withEffect">
                                  <p:stCondLst>
                                    <p:cond delay="0"/>
                                  </p:stCondLst>
                                  <p:childTnLst>
                                    <p:set>
                                      <p:cBhvr>
                                        <p:cTn id="138" dur="1" fill="hold">
                                          <p:stCondLst>
                                            <p:cond delay="0"/>
                                          </p:stCondLst>
                                        </p:cTn>
                                        <p:tgtEl>
                                          <p:spTgt spid="63"/>
                                        </p:tgtEl>
                                        <p:attrNameLst>
                                          <p:attrName>style.visibility</p:attrName>
                                        </p:attrNameLst>
                                      </p:cBhvr>
                                      <p:to>
                                        <p:strVal val="visible"/>
                                      </p:to>
                                    </p:set>
                                  </p:childTnLst>
                                </p:cTn>
                              </p:par>
                              <p:par>
                                <p:cTn id="139" presetID="1" presetClass="entr" presetSubtype="0" fill="hold" grpId="0" nodeType="withEffect">
                                  <p:stCondLst>
                                    <p:cond delay="0"/>
                                  </p:stCondLst>
                                  <p:childTnLst>
                                    <p:set>
                                      <p:cBhvr>
                                        <p:cTn id="140" dur="1" fill="hold">
                                          <p:stCondLst>
                                            <p:cond delay="0"/>
                                          </p:stCondLst>
                                        </p:cTn>
                                        <p:tgtEl>
                                          <p:spTgt spid="64"/>
                                        </p:tgtEl>
                                        <p:attrNameLst>
                                          <p:attrName>style.visibility</p:attrName>
                                        </p:attrNameLst>
                                      </p:cBhvr>
                                      <p:to>
                                        <p:strVal val="visible"/>
                                      </p:to>
                                    </p:set>
                                  </p:childTnLst>
                                </p:cTn>
                              </p:par>
                              <p:par>
                                <p:cTn id="141" presetID="1" presetClass="entr" presetSubtype="0" fill="hold" grpId="0" nodeType="withEffect">
                                  <p:stCondLst>
                                    <p:cond delay="0"/>
                                  </p:stCondLst>
                                  <p:childTnLst>
                                    <p:set>
                                      <p:cBhvr>
                                        <p:cTn id="142" dur="1" fill="hold">
                                          <p:stCondLst>
                                            <p:cond delay="0"/>
                                          </p:stCondLst>
                                        </p:cTn>
                                        <p:tgtEl>
                                          <p:spTgt spid="65"/>
                                        </p:tgtEl>
                                        <p:attrNameLst>
                                          <p:attrName>style.visibility</p:attrName>
                                        </p:attrNameLst>
                                      </p:cBhvr>
                                      <p:to>
                                        <p:strVal val="visible"/>
                                      </p:to>
                                    </p:set>
                                  </p:childTnLst>
                                </p:cTn>
                              </p:par>
                              <p:par>
                                <p:cTn id="143" presetID="1" presetClass="entr" presetSubtype="0" fill="hold" grpId="0" nodeType="withEffect">
                                  <p:stCondLst>
                                    <p:cond delay="0"/>
                                  </p:stCondLst>
                                  <p:childTnLst>
                                    <p:set>
                                      <p:cBhvr>
                                        <p:cTn id="144" dur="1" fill="hold">
                                          <p:stCondLst>
                                            <p:cond delay="0"/>
                                          </p:stCondLst>
                                        </p:cTn>
                                        <p:tgtEl>
                                          <p:spTgt spid="66"/>
                                        </p:tgtEl>
                                        <p:attrNameLst>
                                          <p:attrName>style.visibility</p:attrName>
                                        </p:attrNameLst>
                                      </p:cBhvr>
                                      <p:to>
                                        <p:strVal val="visible"/>
                                      </p:to>
                                    </p:set>
                                  </p:childTnLst>
                                </p:cTn>
                              </p:par>
                              <p:par>
                                <p:cTn id="145" presetID="1" presetClass="entr" presetSubtype="0" fill="hold" grpId="0" nodeType="withEffect">
                                  <p:stCondLst>
                                    <p:cond delay="0"/>
                                  </p:stCondLst>
                                  <p:childTnLst>
                                    <p:set>
                                      <p:cBhvr>
                                        <p:cTn id="146" dur="1" fill="hold">
                                          <p:stCondLst>
                                            <p:cond delay="0"/>
                                          </p:stCondLst>
                                        </p:cTn>
                                        <p:tgtEl>
                                          <p:spTgt spid="67"/>
                                        </p:tgtEl>
                                        <p:attrNameLst>
                                          <p:attrName>style.visibility</p:attrName>
                                        </p:attrNameLst>
                                      </p:cBhvr>
                                      <p:to>
                                        <p:strVal val="visible"/>
                                      </p:to>
                                    </p:set>
                                  </p:childTnLst>
                                </p:cTn>
                              </p:par>
                              <p:par>
                                <p:cTn id="147" presetID="1" presetClass="entr" presetSubtype="0" fill="hold" grpId="0" nodeType="withEffect">
                                  <p:stCondLst>
                                    <p:cond delay="0"/>
                                  </p:stCondLst>
                                  <p:childTnLst>
                                    <p:set>
                                      <p:cBhvr>
                                        <p:cTn id="148" dur="1" fill="hold">
                                          <p:stCondLst>
                                            <p:cond delay="0"/>
                                          </p:stCondLst>
                                        </p:cTn>
                                        <p:tgtEl>
                                          <p:spTgt spid="68"/>
                                        </p:tgtEl>
                                        <p:attrNameLst>
                                          <p:attrName>style.visibility</p:attrName>
                                        </p:attrNameLst>
                                      </p:cBhvr>
                                      <p:to>
                                        <p:strVal val="visible"/>
                                      </p:to>
                                    </p:set>
                                  </p:childTnLst>
                                </p:cTn>
                              </p:par>
                              <p:par>
                                <p:cTn id="149" presetID="1" presetClass="entr" presetSubtype="0" fill="hold" grpId="0" nodeType="withEffect">
                                  <p:stCondLst>
                                    <p:cond delay="0"/>
                                  </p:stCondLst>
                                  <p:childTnLst>
                                    <p:set>
                                      <p:cBhvr>
                                        <p:cTn id="150" dur="1" fill="hold">
                                          <p:stCondLst>
                                            <p:cond delay="0"/>
                                          </p:stCondLst>
                                        </p:cTn>
                                        <p:tgtEl>
                                          <p:spTgt spid="69"/>
                                        </p:tgtEl>
                                        <p:attrNameLst>
                                          <p:attrName>style.visibility</p:attrName>
                                        </p:attrNameLst>
                                      </p:cBhvr>
                                      <p:to>
                                        <p:strVal val="visible"/>
                                      </p:to>
                                    </p:set>
                                  </p:childTnLst>
                                </p:cTn>
                              </p:par>
                              <p:par>
                                <p:cTn id="151" presetID="1" presetClass="entr" presetSubtype="0" fill="hold" grpId="0" nodeType="withEffect">
                                  <p:stCondLst>
                                    <p:cond delay="0"/>
                                  </p:stCondLst>
                                  <p:childTnLst>
                                    <p:set>
                                      <p:cBhvr>
                                        <p:cTn id="152" dur="1" fill="hold">
                                          <p:stCondLst>
                                            <p:cond delay="0"/>
                                          </p:stCondLst>
                                        </p:cTn>
                                        <p:tgtEl>
                                          <p:spTgt spid="70"/>
                                        </p:tgtEl>
                                        <p:attrNameLst>
                                          <p:attrName>style.visibility</p:attrName>
                                        </p:attrNameLst>
                                      </p:cBhvr>
                                      <p:to>
                                        <p:strVal val="visible"/>
                                      </p:to>
                                    </p:set>
                                  </p:childTnLst>
                                </p:cTn>
                              </p:par>
                              <p:par>
                                <p:cTn id="153" presetID="1" presetClass="entr" presetSubtype="0" fill="hold" grpId="0" nodeType="withEffect">
                                  <p:stCondLst>
                                    <p:cond delay="0"/>
                                  </p:stCondLst>
                                  <p:childTnLst>
                                    <p:set>
                                      <p:cBhvr>
                                        <p:cTn id="154" dur="1" fill="hold">
                                          <p:stCondLst>
                                            <p:cond delay="0"/>
                                          </p:stCondLst>
                                        </p:cTn>
                                        <p:tgtEl>
                                          <p:spTgt spid="71"/>
                                        </p:tgtEl>
                                        <p:attrNameLst>
                                          <p:attrName>style.visibility</p:attrName>
                                        </p:attrNameLst>
                                      </p:cBhvr>
                                      <p:to>
                                        <p:strVal val="visible"/>
                                      </p:to>
                                    </p:set>
                                  </p:childTnLst>
                                </p:cTn>
                              </p:par>
                              <p:par>
                                <p:cTn id="155" presetID="1" presetClass="entr" presetSubtype="0" fill="hold" grpId="0" nodeType="withEffect">
                                  <p:stCondLst>
                                    <p:cond delay="0"/>
                                  </p:stCondLst>
                                  <p:childTnLst>
                                    <p:set>
                                      <p:cBhvr>
                                        <p:cTn id="156" dur="1" fill="hold">
                                          <p:stCondLst>
                                            <p:cond delay="0"/>
                                          </p:stCondLst>
                                        </p:cTn>
                                        <p:tgtEl>
                                          <p:spTgt spid="72"/>
                                        </p:tgtEl>
                                        <p:attrNameLst>
                                          <p:attrName>style.visibility</p:attrName>
                                        </p:attrNameLst>
                                      </p:cBhvr>
                                      <p:to>
                                        <p:strVal val="visible"/>
                                      </p:to>
                                    </p:set>
                                  </p:childTnLst>
                                </p:cTn>
                              </p:par>
                              <p:par>
                                <p:cTn id="157" presetID="1" presetClass="entr" presetSubtype="0" fill="hold" grpId="0" nodeType="withEffect">
                                  <p:stCondLst>
                                    <p:cond delay="0"/>
                                  </p:stCondLst>
                                  <p:childTnLst>
                                    <p:set>
                                      <p:cBhvr>
                                        <p:cTn id="158" dur="1" fill="hold">
                                          <p:stCondLst>
                                            <p:cond delay="0"/>
                                          </p:stCondLst>
                                        </p:cTn>
                                        <p:tgtEl>
                                          <p:spTgt spid="73"/>
                                        </p:tgtEl>
                                        <p:attrNameLst>
                                          <p:attrName>style.visibility</p:attrName>
                                        </p:attrNameLst>
                                      </p:cBhvr>
                                      <p:to>
                                        <p:strVal val="visible"/>
                                      </p:to>
                                    </p:set>
                                  </p:childTnLst>
                                </p:cTn>
                              </p:par>
                            </p:childTnLst>
                          </p:cTn>
                        </p:par>
                      </p:childTnLst>
                    </p:cTn>
                  </p:par>
                  <p:par>
                    <p:cTn id="159" fill="hold">
                      <p:stCondLst>
                        <p:cond delay="indefinite"/>
                      </p:stCondLst>
                      <p:childTnLst>
                        <p:par>
                          <p:cTn id="160" fill="hold">
                            <p:stCondLst>
                              <p:cond delay="0"/>
                            </p:stCondLst>
                            <p:childTnLst>
                              <p:par>
                                <p:cTn id="161" presetID="1" presetClass="entr" presetSubtype="0" fill="hold" grpId="0" nodeType="clickEffect">
                                  <p:stCondLst>
                                    <p:cond delay="0"/>
                                  </p:stCondLst>
                                  <p:childTnLst>
                                    <p:set>
                                      <p:cBhvr>
                                        <p:cTn id="162" dur="1" fill="hold">
                                          <p:stCondLst>
                                            <p:cond delay="0"/>
                                          </p:stCondLst>
                                        </p:cTn>
                                        <p:tgtEl>
                                          <p:spTgt spid="76"/>
                                        </p:tgtEl>
                                        <p:attrNameLst>
                                          <p:attrName>style.visibility</p:attrName>
                                        </p:attrNameLst>
                                      </p:cBhvr>
                                      <p:to>
                                        <p:strVal val="visible"/>
                                      </p:to>
                                    </p:set>
                                  </p:childTnLst>
                                </p:cTn>
                              </p:par>
                            </p:childTnLst>
                          </p:cTn>
                        </p:par>
                      </p:childTnLst>
                    </p:cTn>
                  </p:par>
                  <p:par>
                    <p:cTn id="163" fill="hold">
                      <p:stCondLst>
                        <p:cond delay="indefinite"/>
                      </p:stCondLst>
                      <p:childTnLst>
                        <p:par>
                          <p:cTn id="164" fill="hold">
                            <p:stCondLst>
                              <p:cond delay="0"/>
                            </p:stCondLst>
                            <p:childTnLst>
                              <p:par>
                                <p:cTn id="165" presetID="1" presetClass="entr" presetSubtype="0" fill="hold" grpId="0" nodeType="clickEffect">
                                  <p:stCondLst>
                                    <p:cond delay="0"/>
                                  </p:stCondLst>
                                  <p:childTnLst>
                                    <p:set>
                                      <p:cBhvr>
                                        <p:cTn id="166" dur="1" fill="hold">
                                          <p:stCondLst>
                                            <p:cond delay="0"/>
                                          </p:stCondLst>
                                        </p:cTn>
                                        <p:tgtEl>
                                          <p:spTgt spid="77"/>
                                        </p:tgtEl>
                                        <p:attrNameLst>
                                          <p:attrName>style.visibility</p:attrName>
                                        </p:attrNameLst>
                                      </p:cBhvr>
                                      <p:to>
                                        <p:strVal val="visible"/>
                                      </p:to>
                                    </p:set>
                                  </p:childTnLst>
                                </p:cTn>
                              </p:par>
                            </p:childTnLst>
                          </p:cTn>
                        </p:par>
                      </p:childTnLst>
                    </p:cTn>
                  </p:par>
                  <p:par>
                    <p:cTn id="167" fill="hold">
                      <p:stCondLst>
                        <p:cond delay="indefinite"/>
                      </p:stCondLst>
                      <p:childTnLst>
                        <p:par>
                          <p:cTn id="168" fill="hold">
                            <p:stCondLst>
                              <p:cond delay="0"/>
                            </p:stCondLst>
                            <p:childTnLst>
                              <p:par>
                                <p:cTn id="169" presetID="1" presetClass="entr" presetSubtype="0" fill="hold" grpId="0" nodeType="clickEffect">
                                  <p:stCondLst>
                                    <p:cond delay="0"/>
                                  </p:stCondLst>
                                  <p:childTnLst>
                                    <p:set>
                                      <p:cBhvr>
                                        <p:cTn id="170" dur="1" fill="hold">
                                          <p:stCondLst>
                                            <p:cond delay="0"/>
                                          </p:stCondLst>
                                        </p:cTn>
                                        <p:tgtEl>
                                          <p:spTgt spid="78"/>
                                        </p:tgtEl>
                                        <p:attrNameLst>
                                          <p:attrName>style.visibility</p:attrName>
                                        </p:attrNameLst>
                                      </p:cBhvr>
                                      <p:to>
                                        <p:strVal val="visible"/>
                                      </p:to>
                                    </p:set>
                                  </p:childTnLst>
                                </p:cTn>
                              </p:par>
                            </p:childTnLst>
                          </p:cTn>
                        </p:par>
                      </p:childTnLst>
                    </p:cTn>
                  </p:par>
                  <p:par>
                    <p:cTn id="171" fill="hold">
                      <p:stCondLst>
                        <p:cond delay="indefinite"/>
                      </p:stCondLst>
                      <p:childTnLst>
                        <p:par>
                          <p:cTn id="172" fill="hold">
                            <p:stCondLst>
                              <p:cond delay="0"/>
                            </p:stCondLst>
                            <p:childTnLst>
                              <p:par>
                                <p:cTn id="173" presetID="1" presetClass="entr" presetSubtype="0" fill="hold" grpId="0" nodeType="clickEffect">
                                  <p:stCondLst>
                                    <p:cond delay="0"/>
                                  </p:stCondLst>
                                  <p:childTnLst>
                                    <p:set>
                                      <p:cBhvr>
                                        <p:cTn id="174" dur="1" fill="hold">
                                          <p:stCondLst>
                                            <p:cond delay="0"/>
                                          </p:stCondLst>
                                        </p:cTn>
                                        <p:tgtEl>
                                          <p:spTgt spid="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10" grpId="0" animBg="1"/>
      <p:bldP spid="13" grpId="0" animBg="1"/>
      <p:bldP spid="16" grpId="0" animBg="1"/>
      <p:bldP spid="19" grpId="0" animBg="1"/>
      <p:bldP spid="22" grpId="0" animBg="1"/>
      <p:bldP spid="45" grpId="0"/>
      <p:bldP spid="46" grpId="0"/>
      <p:bldP spid="47" grpId="0"/>
      <p:bldP spid="48" grpId="0"/>
      <p:bldP spid="49" grpId="0"/>
      <p:bldP spid="50" grpId="0"/>
      <p:bldP spid="51" grpId="0" animBg="1"/>
      <p:bldP spid="52" grpId="0" animBg="1"/>
      <p:bldP spid="53" grpId="0" animBg="1"/>
      <p:bldP spid="54" grpId="0" animBg="1"/>
      <p:bldP spid="55" grpId="0" animBg="1"/>
      <p:bldP spid="56" grpId="0" animBg="1"/>
      <p:bldP spid="57" grpId="0"/>
      <p:bldP spid="58" grpId="0"/>
      <p:bldP spid="59" grpId="0" animBg="1"/>
      <p:bldP spid="60" grpId="0"/>
      <p:bldP spid="61" grpId="0" animBg="1"/>
      <p:bldP spid="62" grpId="0" animBg="1"/>
      <p:bldP spid="63" grpId="0"/>
      <p:bldP spid="64" grpId="0" animBg="1"/>
      <p:bldP spid="65" grpId="0"/>
      <p:bldP spid="66" grpId="0" animBg="1"/>
      <p:bldP spid="67" grpId="0"/>
      <p:bldP spid="68" grpId="0" animBg="1"/>
      <p:bldP spid="69" grpId="0"/>
      <p:bldP spid="70" grpId="0" animBg="1"/>
      <p:bldP spid="71" grpId="0"/>
      <p:bldP spid="72" grpId="0" animBg="1"/>
      <p:bldP spid="73" grpId="0"/>
      <p:bldP spid="74" grpId="0" animBg="1"/>
      <p:bldP spid="75" grpId="0" animBg="1"/>
      <p:bldP spid="76" grpId="0" animBg="1"/>
      <p:bldP spid="77" grpId="0" animBg="1"/>
      <p:bldP spid="78" grpId="0" animBg="1"/>
      <p:bldP spid="79" grpId="0"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a:extLst>
              <a:ext uri="{FF2B5EF4-FFF2-40B4-BE49-F238E27FC236}">
                <a16:creationId xmlns:a16="http://schemas.microsoft.com/office/drawing/2014/main" xmlns="" id="{8861B73F-0191-4A6F-9413-46D008038351}"/>
              </a:ext>
            </a:extLst>
          </p:cNvPr>
          <p:cNvSpPr/>
          <p:nvPr/>
        </p:nvSpPr>
        <p:spPr>
          <a:xfrm>
            <a:off x="2124075" y="115888"/>
            <a:ext cx="5040313" cy="66262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graphicFrame>
        <p:nvGraphicFramePr>
          <p:cNvPr id="70659" name="Object 2">
            <a:extLst>
              <a:ext uri="{FF2B5EF4-FFF2-40B4-BE49-F238E27FC236}">
                <a16:creationId xmlns:a16="http://schemas.microsoft.com/office/drawing/2014/main" xmlns="" id="{C3137E44-FC20-482A-85A1-766D86866B03}"/>
              </a:ext>
            </a:extLst>
          </p:cNvPr>
          <p:cNvGraphicFramePr>
            <a:graphicFrameLocks noChangeAspect="1"/>
          </p:cNvGraphicFramePr>
          <p:nvPr/>
        </p:nvGraphicFramePr>
        <p:xfrm>
          <a:off x="2195513" y="188913"/>
          <a:ext cx="4884737" cy="6669087"/>
        </p:xfrm>
        <a:graphic>
          <a:graphicData uri="http://schemas.openxmlformats.org/presentationml/2006/ole">
            <mc:AlternateContent xmlns:mc="http://schemas.openxmlformats.org/markup-compatibility/2006">
              <mc:Choice xmlns:v="urn:schemas-microsoft-com:vml" Requires="v">
                <p:oleObj spid="_x0000_s70795" name="Документ" r:id="rId3" imgW="6075292" imgH="8292610" progId="Word.Document.12">
                  <p:embed/>
                </p:oleObj>
              </mc:Choice>
              <mc:Fallback>
                <p:oleObj name="Документ" r:id="rId3" imgW="6075292" imgH="8292610" progId="Word.Document.12">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5513" y="188913"/>
                        <a:ext cx="4884737" cy="6669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a:extLst>
              <a:ext uri="{FF2B5EF4-FFF2-40B4-BE49-F238E27FC236}">
                <a16:creationId xmlns:a16="http://schemas.microsoft.com/office/drawing/2014/main" xmlns="" id="{FB0F9E1C-29EA-44D3-88ED-0FB0CDFCDF25}"/>
              </a:ext>
            </a:extLst>
          </p:cNvPr>
          <p:cNvSpPr/>
          <p:nvPr/>
        </p:nvSpPr>
        <p:spPr>
          <a:xfrm>
            <a:off x="2268538" y="115888"/>
            <a:ext cx="4679950" cy="662622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graphicFrame>
        <p:nvGraphicFramePr>
          <p:cNvPr id="71683" name="Object 2">
            <a:extLst>
              <a:ext uri="{FF2B5EF4-FFF2-40B4-BE49-F238E27FC236}">
                <a16:creationId xmlns:a16="http://schemas.microsoft.com/office/drawing/2014/main" xmlns="" id="{24DB0DA8-656C-4118-8203-FF76AF43FBB1}"/>
              </a:ext>
            </a:extLst>
          </p:cNvPr>
          <p:cNvGraphicFramePr>
            <a:graphicFrameLocks noChangeAspect="1"/>
          </p:cNvGraphicFramePr>
          <p:nvPr/>
        </p:nvGraphicFramePr>
        <p:xfrm>
          <a:off x="2339975" y="188913"/>
          <a:ext cx="4616450" cy="6669087"/>
        </p:xfrm>
        <a:graphic>
          <a:graphicData uri="http://schemas.openxmlformats.org/presentationml/2006/ole">
            <mc:AlternateContent xmlns:mc="http://schemas.openxmlformats.org/markup-compatibility/2006">
              <mc:Choice xmlns:v="urn:schemas-microsoft-com:vml" Requires="v">
                <p:oleObj spid="_x0000_s71819" name="Документ" r:id="rId3" imgW="6075292" imgH="8778909" progId="Word.Document.12">
                  <p:embed/>
                </p:oleObj>
              </mc:Choice>
              <mc:Fallback>
                <p:oleObj name="Документ" r:id="rId3" imgW="6075292" imgH="8778909" progId="Word.Document.12">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39975" y="188913"/>
                        <a:ext cx="4616450" cy="6669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a:extLst>
              <a:ext uri="{FF2B5EF4-FFF2-40B4-BE49-F238E27FC236}">
                <a16:creationId xmlns:a16="http://schemas.microsoft.com/office/drawing/2014/main" xmlns="" id="{04FB4E4B-9B13-4A2C-828E-864BCF9DC9AB}"/>
              </a:ext>
            </a:extLst>
          </p:cNvPr>
          <p:cNvSpPr/>
          <p:nvPr/>
        </p:nvSpPr>
        <p:spPr>
          <a:xfrm>
            <a:off x="2051050" y="188913"/>
            <a:ext cx="5761038" cy="60483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graphicFrame>
        <p:nvGraphicFramePr>
          <p:cNvPr id="72707" name="Object 2">
            <a:extLst>
              <a:ext uri="{FF2B5EF4-FFF2-40B4-BE49-F238E27FC236}">
                <a16:creationId xmlns:a16="http://schemas.microsoft.com/office/drawing/2014/main" xmlns="" id="{303AB35E-D7F3-4ABC-84EC-CF30DE360607}"/>
              </a:ext>
            </a:extLst>
          </p:cNvPr>
          <p:cNvGraphicFramePr>
            <a:graphicFrameLocks noChangeAspect="1"/>
          </p:cNvGraphicFramePr>
          <p:nvPr/>
        </p:nvGraphicFramePr>
        <p:xfrm>
          <a:off x="2051050" y="260350"/>
          <a:ext cx="5678488" cy="6408738"/>
        </p:xfrm>
        <a:graphic>
          <a:graphicData uri="http://schemas.openxmlformats.org/presentationml/2006/ole">
            <mc:AlternateContent xmlns:mc="http://schemas.openxmlformats.org/markup-compatibility/2006">
              <mc:Choice xmlns:v="urn:schemas-microsoft-com:vml" Requires="v">
                <p:oleObj spid="_x0000_s72843" name="Документ" r:id="rId3" imgW="6075292" imgH="6857793" progId="Word.Document.12">
                  <p:embed/>
                </p:oleObj>
              </mc:Choice>
              <mc:Fallback>
                <p:oleObj name="Документ" r:id="rId3" imgW="6075292" imgH="6857793" progId="Word.Document.12">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1050" y="260350"/>
                        <a:ext cx="5678488" cy="6408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Таблица 4">
            <a:extLst>
              <a:ext uri="{FF2B5EF4-FFF2-40B4-BE49-F238E27FC236}">
                <a16:creationId xmlns:a16="http://schemas.microsoft.com/office/drawing/2014/main" xmlns="" id="{00D66077-92FC-4416-A23E-370FFF1369FD}"/>
              </a:ext>
            </a:extLst>
          </p:cNvPr>
          <p:cNvGraphicFramePr>
            <a:graphicFrameLocks noGrp="1"/>
          </p:cNvGraphicFramePr>
          <p:nvPr/>
        </p:nvGraphicFramePr>
        <p:xfrm>
          <a:off x="1619250" y="2133600"/>
          <a:ext cx="6096000" cy="3509962"/>
        </p:xfrm>
        <a:graphic>
          <a:graphicData uri="http://schemas.openxmlformats.org/drawingml/2006/table">
            <a:tbl>
              <a:tblPr firstRow="1" bandRow="1">
                <a:tableStyleId>{5C22544A-7EE6-4342-B048-85BDC9FD1C3A}</a:tableStyleId>
              </a:tblPr>
              <a:tblGrid>
                <a:gridCol w="815752">
                  <a:extLst>
                    <a:ext uri="{9D8B030D-6E8A-4147-A177-3AD203B41FA5}">
                      <a16:colId xmlns:a16="http://schemas.microsoft.com/office/drawing/2014/main" xmlns="" val="20000"/>
                    </a:ext>
                  </a:extLst>
                </a:gridCol>
                <a:gridCol w="2664296">
                  <a:extLst>
                    <a:ext uri="{9D8B030D-6E8A-4147-A177-3AD203B41FA5}">
                      <a16:colId xmlns:a16="http://schemas.microsoft.com/office/drawing/2014/main" xmlns="" val="20001"/>
                    </a:ext>
                  </a:extLst>
                </a:gridCol>
                <a:gridCol w="1872208">
                  <a:extLst>
                    <a:ext uri="{9D8B030D-6E8A-4147-A177-3AD203B41FA5}">
                      <a16:colId xmlns:a16="http://schemas.microsoft.com/office/drawing/2014/main" xmlns="" val="20002"/>
                    </a:ext>
                  </a:extLst>
                </a:gridCol>
                <a:gridCol w="743744">
                  <a:extLst>
                    <a:ext uri="{9D8B030D-6E8A-4147-A177-3AD203B41FA5}">
                      <a16:colId xmlns:a16="http://schemas.microsoft.com/office/drawing/2014/main" xmlns="" val="20003"/>
                    </a:ext>
                  </a:extLst>
                </a:gridCol>
              </a:tblGrid>
              <a:tr h="914390">
                <a:tc>
                  <a:txBody>
                    <a:bodyPr/>
                    <a:lstStyle/>
                    <a:p>
                      <a:pPr algn="ctr"/>
                      <a:r>
                        <a:rPr lang="ru-RU" sz="1800" dirty="0"/>
                        <a:t>№</a:t>
                      </a:r>
                    </a:p>
                  </a:txBody>
                  <a:tcPr marT="45715" marB="45715"/>
                </a:tc>
                <a:tc>
                  <a:txBody>
                    <a:bodyPr/>
                    <a:lstStyle/>
                    <a:p>
                      <a:pPr algn="ctr"/>
                      <a:r>
                        <a:rPr lang="ru-RU" sz="1800" dirty="0"/>
                        <a:t>Класс симметрии</a:t>
                      </a:r>
                    </a:p>
                  </a:txBody>
                  <a:tcPr marT="45715" marB="45715"/>
                </a:tc>
                <a:tc>
                  <a:txBody>
                    <a:bodyPr/>
                    <a:lstStyle/>
                    <a:p>
                      <a:pPr algn="ctr"/>
                      <a:r>
                        <a:rPr lang="ru-RU" sz="1800" dirty="0"/>
                        <a:t>Относительное количество кристаллов</a:t>
                      </a:r>
                    </a:p>
                  </a:txBody>
                  <a:tcPr marT="45715" marB="45715"/>
                </a:tc>
                <a:tc>
                  <a:txBody>
                    <a:bodyPr/>
                    <a:lstStyle/>
                    <a:p>
                      <a:pPr algn="ctr"/>
                      <a:endParaRPr lang="ru-RU" sz="1800"/>
                    </a:p>
                  </a:txBody>
                  <a:tcPr marT="45715" marB="45715"/>
                </a:tc>
                <a:extLst>
                  <a:ext uri="{0D108BD9-81ED-4DB2-BD59-A6C34878D82A}">
                    <a16:rowId xmlns:a16="http://schemas.microsoft.com/office/drawing/2014/main" xmlns="" val="10000"/>
                  </a:ext>
                </a:extLst>
              </a:tr>
              <a:tr h="370796">
                <a:tc>
                  <a:txBody>
                    <a:bodyPr/>
                    <a:lstStyle/>
                    <a:p>
                      <a:pPr algn="ctr"/>
                      <a:r>
                        <a:rPr lang="ru-RU" sz="1800" dirty="0"/>
                        <a:t>1</a:t>
                      </a:r>
                    </a:p>
                  </a:txBody>
                  <a:tcPr marT="45715" marB="45715"/>
                </a:tc>
                <a:tc>
                  <a:txBody>
                    <a:bodyPr/>
                    <a:lstStyle/>
                    <a:p>
                      <a:pPr algn="ctr"/>
                      <a:r>
                        <a:rPr lang="ru-RU" sz="1800" dirty="0"/>
                        <a:t>Ромбический</a:t>
                      </a:r>
                    </a:p>
                  </a:txBody>
                  <a:tcPr marT="45715" marB="45715"/>
                </a:tc>
                <a:tc>
                  <a:txBody>
                    <a:bodyPr/>
                    <a:lstStyle/>
                    <a:p>
                      <a:pPr algn="ctr"/>
                      <a:r>
                        <a:rPr lang="ru-RU" sz="1800" dirty="0"/>
                        <a:t>23,1</a:t>
                      </a:r>
                    </a:p>
                  </a:txBody>
                  <a:tcPr marT="45715" marB="45715"/>
                </a:tc>
                <a:tc>
                  <a:txBody>
                    <a:bodyPr/>
                    <a:lstStyle/>
                    <a:p>
                      <a:pPr algn="ctr"/>
                      <a:endParaRPr lang="ru-RU" sz="1800"/>
                    </a:p>
                  </a:txBody>
                  <a:tcPr marT="45715" marB="45715"/>
                </a:tc>
                <a:extLst>
                  <a:ext uri="{0D108BD9-81ED-4DB2-BD59-A6C34878D82A}">
                    <a16:rowId xmlns:a16="http://schemas.microsoft.com/office/drawing/2014/main" xmlns="" val="10001"/>
                  </a:ext>
                </a:extLst>
              </a:tr>
              <a:tr h="370796">
                <a:tc>
                  <a:txBody>
                    <a:bodyPr/>
                    <a:lstStyle/>
                    <a:p>
                      <a:pPr algn="ctr"/>
                      <a:r>
                        <a:rPr lang="ru-RU" sz="1800" dirty="0"/>
                        <a:t>2</a:t>
                      </a:r>
                    </a:p>
                  </a:txBody>
                  <a:tcPr marT="45715" marB="45715"/>
                </a:tc>
                <a:tc>
                  <a:txBody>
                    <a:bodyPr/>
                    <a:lstStyle/>
                    <a:p>
                      <a:pPr algn="ctr"/>
                      <a:r>
                        <a:rPr lang="ru-RU" sz="1800" dirty="0"/>
                        <a:t>Моноклинный</a:t>
                      </a:r>
                    </a:p>
                  </a:txBody>
                  <a:tcPr marT="45715" marB="45715"/>
                </a:tc>
                <a:tc>
                  <a:txBody>
                    <a:bodyPr/>
                    <a:lstStyle/>
                    <a:p>
                      <a:pPr algn="ctr"/>
                      <a:r>
                        <a:rPr lang="ru-RU" sz="1800" dirty="0"/>
                        <a:t>19,9</a:t>
                      </a:r>
                    </a:p>
                  </a:txBody>
                  <a:tcPr marT="45715" marB="45715"/>
                </a:tc>
                <a:tc>
                  <a:txBody>
                    <a:bodyPr/>
                    <a:lstStyle/>
                    <a:p>
                      <a:pPr algn="ctr"/>
                      <a:endParaRPr lang="ru-RU" sz="1800"/>
                    </a:p>
                  </a:txBody>
                  <a:tcPr marT="45715" marB="45715"/>
                </a:tc>
                <a:extLst>
                  <a:ext uri="{0D108BD9-81ED-4DB2-BD59-A6C34878D82A}">
                    <a16:rowId xmlns:a16="http://schemas.microsoft.com/office/drawing/2014/main" xmlns="" val="10002"/>
                  </a:ext>
                </a:extLst>
              </a:tr>
              <a:tr h="370796">
                <a:tc>
                  <a:txBody>
                    <a:bodyPr/>
                    <a:lstStyle/>
                    <a:p>
                      <a:pPr algn="ctr"/>
                      <a:r>
                        <a:rPr lang="ru-RU" sz="1800" dirty="0"/>
                        <a:t>3</a:t>
                      </a:r>
                    </a:p>
                  </a:txBody>
                  <a:tcPr marT="45715" marB="45715"/>
                </a:tc>
                <a:tc>
                  <a:txBody>
                    <a:bodyPr/>
                    <a:lstStyle/>
                    <a:p>
                      <a:pPr algn="ctr"/>
                      <a:r>
                        <a:rPr lang="ru-RU" sz="1800" dirty="0"/>
                        <a:t>Гексагональный</a:t>
                      </a:r>
                    </a:p>
                  </a:txBody>
                  <a:tcPr marT="45715" marB="45715"/>
                </a:tc>
                <a:tc>
                  <a:txBody>
                    <a:bodyPr/>
                    <a:lstStyle/>
                    <a:p>
                      <a:pPr algn="ctr"/>
                      <a:r>
                        <a:rPr lang="ru-RU" sz="1800" dirty="0"/>
                        <a:t>17,9</a:t>
                      </a:r>
                    </a:p>
                  </a:txBody>
                  <a:tcPr marT="45715" marB="45715"/>
                </a:tc>
                <a:tc>
                  <a:txBody>
                    <a:bodyPr/>
                    <a:lstStyle/>
                    <a:p>
                      <a:pPr algn="ctr"/>
                      <a:endParaRPr lang="ru-RU" sz="1800"/>
                    </a:p>
                  </a:txBody>
                  <a:tcPr marT="45715" marB="45715"/>
                </a:tc>
                <a:extLst>
                  <a:ext uri="{0D108BD9-81ED-4DB2-BD59-A6C34878D82A}">
                    <a16:rowId xmlns:a16="http://schemas.microsoft.com/office/drawing/2014/main" xmlns="" val="10003"/>
                  </a:ext>
                </a:extLst>
              </a:tr>
              <a:tr h="370796">
                <a:tc>
                  <a:txBody>
                    <a:bodyPr/>
                    <a:lstStyle/>
                    <a:p>
                      <a:pPr algn="ctr"/>
                      <a:r>
                        <a:rPr lang="ru-RU" sz="1800" dirty="0"/>
                        <a:t>4</a:t>
                      </a:r>
                    </a:p>
                  </a:txBody>
                  <a:tcPr marT="45715" marB="45715"/>
                </a:tc>
                <a:tc>
                  <a:txBody>
                    <a:bodyPr/>
                    <a:lstStyle/>
                    <a:p>
                      <a:pPr algn="ctr"/>
                      <a:r>
                        <a:rPr lang="ru-RU" sz="1800" dirty="0"/>
                        <a:t>Кубический</a:t>
                      </a:r>
                    </a:p>
                  </a:txBody>
                  <a:tcPr marT="45715" marB="45715"/>
                </a:tc>
                <a:tc>
                  <a:txBody>
                    <a:bodyPr/>
                    <a:lstStyle/>
                    <a:p>
                      <a:pPr algn="ctr"/>
                      <a:r>
                        <a:rPr lang="ru-RU" sz="1800" dirty="0"/>
                        <a:t>16,6</a:t>
                      </a:r>
                    </a:p>
                  </a:txBody>
                  <a:tcPr marT="45715" marB="45715"/>
                </a:tc>
                <a:tc>
                  <a:txBody>
                    <a:bodyPr/>
                    <a:lstStyle/>
                    <a:p>
                      <a:pPr algn="ctr"/>
                      <a:endParaRPr lang="ru-RU" sz="1800"/>
                    </a:p>
                  </a:txBody>
                  <a:tcPr marT="45715" marB="45715"/>
                </a:tc>
                <a:extLst>
                  <a:ext uri="{0D108BD9-81ED-4DB2-BD59-A6C34878D82A}">
                    <a16:rowId xmlns:a16="http://schemas.microsoft.com/office/drawing/2014/main" xmlns="" val="10004"/>
                  </a:ext>
                </a:extLst>
              </a:tr>
              <a:tr h="370796">
                <a:tc>
                  <a:txBody>
                    <a:bodyPr/>
                    <a:lstStyle/>
                    <a:p>
                      <a:pPr algn="ctr"/>
                      <a:r>
                        <a:rPr lang="ru-RU" sz="1800" dirty="0"/>
                        <a:t>5</a:t>
                      </a:r>
                    </a:p>
                  </a:txBody>
                  <a:tcPr marT="45715" marB="45715"/>
                </a:tc>
                <a:tc>
                  <a:txBody>
                    <a:bodyPr/>
                    <a:lstStyle/>
                    <a:p>
                      <a:pPr algn="ctr"/>
                      <a:r>
                        <a:rPr lang="ru-RU" sz="1800" dirty="0"/>
                        <a:t>Тетрагональный </a:t>
                      </a:r>
                    </a:p>
                  </a:txBody>
                  <a:tcPr marT="45715" marB="45715"/>
                </a:tc>
                <a:tc>
                  <a:txBody>
                    <a:bodyPr/>
                    <a:lstStyle/>
                    <a:p>
                      <a:pPr algn="ctr"/>
                      <a:r>
                        <a:rPr lang="ru-RU" sz="1800" dirty="0"/>
                        <a:t>14,9</a:t>
                      </a:r>
                    </a:p>
                  </a:txBody>
                  <a:tcPr marT="45715" marB="45715"/>
                </a:tc>
                <a:tc>
                  <a:txBody>
                    <a:bodyPr/>
                    <a:lstStyle/>
                    <a:p>
                      <a:pPr algn="ctr"/>
                      <a:endParaRPr lang="ru-RU" sz="1800"/>
                    </a:p>
                  </a:txBody>
                  <a:tcPr marT="45715" marB="45715"/>
                </a:tc>
                <a:extLst>
                  <a:ext uri="{0D108BD9-81ED-4DB2-BD59-A6C34878D82A}">
                    <a16:rowId xmlns:a16="http://schemas.microsoft.com/office/drawing/2014/main" xmlns="" val="10005"/>
                  </a:ext>
                </a:extLst>
              </a:tr>
              <a:tr h="370796">
                <a:tc>
                  <a:txBody>
                    <a:bodyPr/>
                    <a:lstStyle/>
                    <a:p>
                      <a:pPr algn="ctr"/>
                      <a:r>
                        <a:rPr lang="ru-RU" sz="1800" dirty="0"/>
                        <a:t>6</a:t>
                      </a:r>
                    </a:p>
                  </a:txBody>
                  <a:tcPr marT="45715" marB="45715"/>
                </a:tc>
                <a:tc>
                  <a:txBody>
                    <a:bodyPr/>
                    <a:lstStyle/>
                    <a:p>
                      <a:pPr algn="ctr"/>
                      <a:r>
                        <a:rPr lang="ru-RU" sz="1800" dirty="0" err="1"/>
                        <a:t>Триклинный</a:t>
                      </a:r>
                      <a:endParaRPr lang="ru-RU" sz="1800" dirty="0"/>
                    </a:p>
                  </a:txBody>
                  <a:tcPr marT="45715" marB="45715"/>
                </a:tc>
                <a:tc>
                  <a:txBody>
                    <a:bodyPr/>
                    <a:lstStyle/>
                    <a:p>
                      <a:pPr algn="ctr"/>
                      <a:r>
                        <a:rPr lang="ru-RU" sz="1800" dirty="0"/>
                        <a:t>4,7</a:t>
                      </a:r>
                    </a:p>
                  </a:txBody>
                  <a:tcPr marT="45715" marB="45715"/>
                </a:tc>
                <a:tc>
                  <a:txBody>
                    <a:bodyPr/>
                    <a:lstStyle/>
                    <a:p>
                      <a:pPr algn="ctr"/>
                      <a:endParaRPr lang="ru-RU" sz="1800"/>
                    </a:p>
                  </a:txBody>
                  <a:tcPr marT="45715" marB="45715"/>
                </a:tc>
                <a:extLst>
                  <a:ext uri="{0D108BD9-81ED-4DB2-BD59-A6C34878D82A}">
                    <a16:rowId xmlns:a16="http://schemas.microsoft.com/office/drawing/2014/main" xmlns="" val="10006"/>
                  </a:ext>
                </a:extLst>
              </a:tr>
              <a:tr h="370796">
                <a:tc>
                  <a:txBody>
                    <a:bodyPr/>
                    <a:lstStyle/>
                    <a:p>
                      <a:pPr algn="ctr"/>
                      <a:r>
                        <a:rPr lang="ru-RU" sz="1800" dirty="0"/>
                        <a:t>7</a:t>
                      </a:r>
                    </a:p>
                  </a:txBody>
                  <a:tcPr marT="45715" marB="45715"/>
                </a:tc>
                <a:tc>
                  <a:txBody>
                    <a:bodyPr/>
                    <a:lstStyle/>
                    <a:p>
                      <a:pPr algn="ctr"/>
                      <a:r>
                        <a:rPr lang="ru-RU" sz="1800" dirty="0"/>
                        <a:t>Тригональный</a:t>
                      </a:r>
                    </a:p>
                  </a:txBody>
                  <a:tcPr marT="45715" marB="45715"/>
                </a:tc>
                <a:tc>
                  <a:txBody>
                    <a:bodyPr/>
                    <a:lstStyle/>
                    <a:p>
                      <a:pPr algn="ctr"/>
                      <a:r>
                        <a:rPr lang="ru-RU" sz="1800" dirty="0"/>
                        <a:t>2,9</a:t>
                      </a:r>
                    </a:p>
                  </a:txBody>
                  <a:tcPr marT="45715" marB="45715"/>
                </a:tc>
                <a:tc>
                  <a:txBody>
                    <a:bodyPr/>
                    <a:lstStyle/>
                    <a:p>
                      <a:pPr algn="ctr"/>
                      <a:endParaRPr lang="ru-RU" sz="1800" dirty="0"/>
                    </a:p>
                  </a:txBody>
                  <a:tcPr marT="45715" marB="45715"/>
                </a:tc>
                <a:extLst>
                  <a:ext uri="{0D108BD9-81ED-4DB2-BD59-A6C34878D82A}">
                    <a16:rowId xmlns:a16="http://schemas.microsoft.com/office/drawing/2014/main" xmlns="" val="10007"/>
                  </a:ext>
                </a:extLst>
              </a:tr>
            </a:tbl>
          </a:graphicData>
        </a:graphic>
      </p:graphicFrame>
      <p:sp>
        <p:nvSpPr>
          <p:cNvPr id="73777" name="TextBox 5">
            <a:extLst>
              <a:ext uri="{FF2B5EF4-FFF2-40B4-BE49-F238E27FC236}">
                <a16:creationId xmlns:a16="http://schemas.microsoft.com/office/drawing/2014/main" xmlns="" id="{534C6B7C-9156-47E0-BD12-4186F801A849}"/>
              </a:ext>
            </a:extLst>
          </p:cNvPr>
          <p:cNvSpPr txBox="1">
            <a:spLocks noChangeArrowheads="1"/>
          </p:cNvSpPr>
          <p:nvPr/>
        </p:nvSpPr>
        <p:spPr bwMode="auto">
          <a:xfrm>
            <a:off x="1116013" y="549275"/>
            <a:ext cx="7242175" cy="9540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ru-RU" altLang="ru-RU" sz="2800" b="1">
                <a:solidFill>
                  <a:srgbClr val="0000FF"/>
                </a:solidFill>
              </a:rPr>
              <a:t>Распределение известных кристаллов </a:t>
            </a:r>
          </a:p>
          <a:p>
            <a:pPr algn="ctr" eaLnBrk="1" hangingPunct="1">
              <a:spcBef>
                <a:spcPct val="0"/>
              </a:spcBef>
              <a:buFontTx/>
              <a:buNone/>
            </a:pPr>
            <a:r>
              <a:rPr lang="ru-RU" altLang="ru-RU" sz="2800" b="1">
                <a:solidFill>
                  <a:srgbClr val="0000FF"/>
                </a:solidFill>
              </a:rPr>
              <a:t>по классам симметрии</a:t>
            </a: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extBox 1">
            <a:extLst>
              <a:ext uri="{FF2B5EF4-FFF2-40B4-BE49-F238E27FC236}">
                <a16:creationId xmlns:a16="http://schemas.microsoft.com/office/drawing/2014/main" xmlns="" id="{97625074-B779-4F0B-8691-D21BC9C3E345}"/>
              </a:ext>
            </a:extLst>
          </p:cNvPr>
          <p:cNvSpPr txBox="1">
            <a:spLocks noChangeArrowheads="1"/>
          </p:cNvSpPr>
          <p:nvPr/>
        </p:nvSpPr>
        <p:spPr bwMode="auto">
          <a:xfrm>
            <a:off x="7938" y="9525"/>
            <a:ext cx="9136062" cy="7699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ru-RU" altLang="ru-RU" sz="4400" b="1"/>
              <a:t>Основная литература</a:t>
            </a:r>
          </a:p>
        </p:txBody>
      </p:sp>
      <p:sp>
        <p:nvSpPr>
          <p:cNvPr id="3" name="Прямоугольник 2">
            <a:extLst>
              <a:ext uri="{FF2B5EF4-FFF2-40B4-BE49-F238E27FC236}">
                <a16:creationId xmlns:a16="http://schemas.microsoft.com/office/drawing/2014/main" xmlns="" id="{2B97BE93-BE03-4831-9AB0-B4F95560EAD7}"/>
              </a:ext>
            </a:extLst>
          </p:cNvPr>
          <p:cNvSpPr/>
          <p:nvPr/>
        </p:nvSpPr>
        <p:spPr>
          <a:xfrm>
            <a:off x="0" y="981075"/>
            <a:ext cx="9144000" cy="1200150"/>
          </a:xfrm>
          <a:prstGeom prst="rect">
            <a:avLst/>
          </a:prstGeom>
          <a:solidFill>
            <a:schemeClr val="bg1"/>
          </a:solidFill>
        </p:spPr>
        <p:txBody>
          <a:bodyPr>
            <a:spAutoFit/>
          </a:bodyPr>
          <a:lstStyle/>
          <a:p>
            <a:pPr algn="ctr" eaLnBrk="1" fontAlgn="auto" hangingPunct="1">
              <a:spcBef>
                <a:spcPts val="0"/>
              </a:spcBef>
              <a:spcAft>
                <a:spcPts val="0"/>
              </a:spcAft>
              <a:defRPr/>
            </a:pPr>
            <a:r>
              <a:rPr lang="ru-RU" altLang="ru-RU" sz="2400" b="1" dirty="0" err="1">
                <a:solidFill>
                  <a:srgbClr val="FF0000"/>
                </a:solidFill>
                <a:latin typeface="+mn-lt"/>
                <a:cs typeface="+mn-cs"/>
              </a:rPr>
              <a:t>Г.Б.Бокий</a:t>
            </a:r>
            <a:r>
              <a:rPr lang="ru-RU" altLang="ru-RU" sz="2400" b="1" dirty="0">
                <a:solidFill>
                  <a:srgbClr val="FF0000"/>
                </a:solidFill>
                <a:latin typeface="+mn-lt"/>
                <a:cs typeface="+mn-cs"/>
              </a:rPr>
              <a:t>, </a:t>
            </a:r>
            <a:r>
              <a:rPr lang="ru-RU" altLang="ru-RU" sz="2400" b="1" dirty="0" err="1">
                <a:solidFill>
                  <a:srgbClr val="FF0000"/>
                </a:solidFill>
                <a:latin typeface="+mn-lt"/>
                <a:cs typeface="+mn-cs"/>
              </a:rPr>
              <a:t>А.И.Парай-Кошиц</a:t>
            </a:r>
            <a:r>
              <a:rPr lang="ru-RU" altLang="ru-RU" sz="2400" b="1" dirty="0">
                <a:solidFill>
                  <a:srgbClr val="FF0000"/>
                </a:solidFill>
                <a:latin typeface="+mn-lt"/>
                <a:cs typeface="+mn-cs"/>
              </a:rPr>
              <a:t>, РЕНТГЕНОСТРУКТУРНЫЙ АНАЛИЗ, </a:t>
            </a:r>
          </a:p>
          <a:p>
            <a:pPr algn="ctr" eaLnBrk="1" fontAlgn="auto" hangingPunct="1">
              <a:spcBef>
                <a:spcPts val="0"/>
              </a:spcBef>
              <a:spcAft>
                <a:spcPts val="0"/>
              </a:spcAft>
              <a:defRPr/>
            </a:pPr>
            <a:r>
              <a:rPr lang="ru-RU" altLang="ru-RU" sz="2400" b="1" dirty="0">
                <a:solidFill>
                  <a:srgbClr val="FF0000"/>
                </a:solidFill>
                <a:latin typeface="+mn-lt"/>
                <a:cs typeface="+mn-cs"/>
              </a:rPr>
              <a:t>Москва, Издательство МГУ, 1964 </a:t>
            </a:r>
            <a:endParaRPr lang="en-US" altLang="ru-RU" sz="2400" b="1" dirty="0">
              <a:solidFill>
                <a:srgbClr val="FF0000"/>
              </a:solidFill>
              <a:latin typeface="+mn-lt"/>
              <a:cs typeface="+mn-cs"/>
            </a:endParaRPr>
          </a:p>
        </p:txBody>
      </p:sp>
      <p:sp>
        <p:nvSpPr>
          <p:cNvPr id="74756" name="TextBox 3">
            <a:extLst>
              <a:ext uri="{FF2B5EF4-FFF2-40B4-BE49-F238E27FC236}">
                <a16:creationId xmlns:a16="http://schemas.microsoft.com/office/drawing/2014/main" xmlns="" id="{5A850DBC-74D3-4AD6-A2C0-505CDD8B733D}"/>
              </a:ext>
            </a:extLst>
          </p:cNvPr>
          <p:cNvSpPr txBox="1">
            <a:spLocks noChangeArrowheads="1"/>
          </p:cNvSpPr>
          <p:nvPr/>
        </p:nvSpPr>
        <p:spPr bwMode="auto">
          <a:xfrm>
            <a:off x="-12700" y="4953000"/>
            <a:ext cx="9144000" cy="8318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ru-RU" altLang="ru-RU" sz="2400" b="1" dirty="0" err="1">
                <a:solidFill>
                  <a:srgbClr val="FF0000"/>
                </a:solidFill>
              </a:rPr>
              <a:t>Э.В.Суворов</a:t>
            </a:r>
            <a:r>
              <a:rPr lang="ru-RU" altLang="ru-RU" sz="2400" b="1" dirty="0">
                <a:solidFill>
                  <a:srgbClr val="FF0000"/>
                </a:solidFill>
              </a:rPr>
              <a:t>  ДИФРАКЦИОННЫЙ СТРУКТУРНЫЙ АНАЛИЗ, </a:t>
            </a:r>
          </a:p>
          <a:p>
            <a:pPr algn="ctr" eaLnBrk="1" hangingPunct="1">
              <a:spcBef>
                <a:spcPct val="0"/>
              </a:spcBef>
              <a:buFontTx/>
              <a:buNone/>
            </a:pPr>
            <a:r>
              <a:rPr lang="ru-RU" altLang="ru-RU" sz="2400" b="1" dirty="0">
                <a:solidFill>
                  <a:srgbClr val="FF0000"/>
                </a:solidFill>
              </a:rPr>
              <a:t>Москва, Издательство </a:t>
            </a:r>
            <a:r>
              <a:rPr lang="ru-RU" altLang="ru-RU" sz="2400" b="1" dirty="0" err="1">
                <a:solidFill>
                  <a:srgbClr val="FF0000"/>
                </a:solidFill>
              </a:rPr>
              <a:t>Юрайт</a:t>
            </a:r>
            <a:r>
              <a:rPr lang="ru-RU" altLang="ru-RU" sz="2400" b="1" dirty="0">
                <a:solidFill>
                  <a:srgbClr val="FF0000"/>
                </a:solidFill>
              </a:rPr>
              <a:t>, 2023</a:t>
            </a:r>
            <a:endParaRPr lang="ru-RU" altLang="ru-RU" sz="2400" b="1" dirty="0"/>
          </a:p>
        </p:txBody>
      </p:sp>
      <p:sp>
        <p:nvSpPr>
          <p:cNvPr id="74757" name="TextBox 4">
            <a:extLst>
              <a:ext uri="{FF2B5EF4-FFF2-40B4-BE49-F238E27FC236}">
                <a16:creationId xmlns:a16="http://schemas.microsoft.com/office/drawing/2014/main" xmlns="" id="{CA00C85A-7CE8-428F-8CBC-CE3053B01F96}"/>
              </a:ext>
            </a:extLst>
          </p:cNvPr>
          <p:cNvSpPr txBox="1">
            <a:spLocks noChangeArrowheads="1"/>
          </p:cNvSpPr>
          <p:nvPr/>
        </p:nvSpPr>
        <p:spPr bwMode="auto">
          <a:xfrm>
            <a:off x="-31750" y="2543175"/>
            <a:ext cx="9153525" cy="4619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ru-RU" altLang="ru-RU" sz="2400" b="1">
                <a:solidFill>
                  <a:srgbClr val="FF0000"/>
                </a:solidFill>
              </a:rPr>
              <a:t> И.Костов, КРИСТАЛЛОГРАФИЯ, Москва, МИР, 1965</a:t>
            </a:r>
            <a:endParaRPr lang="ru-RU" altLang="ru-RU" sz="2400">
              <a:solidFill>
                <a:srgbClr val="FF0000"/>
              </a:solidFill>
            </a:endParaRPr>
          </a:p>
        </p:txBody>
      </p:sp>
      <p:sp>
        <p:nvSpPr>
          <p:cNvPr id="74758" name="TextBox 5">
            <a:extLst>
              <a:ext uri="{FF2B5EF4-FFF2-40B4-BE49-F238E27FC236}">
                <a16:creationId xmlns:a16="http://schemas.microsoft.com/office/drawing/2014/main" xmlns="" id="{10763F38-827F-4C2C-8A9F-00FCFBD5D9E8}"/>
              </a:ext>
            </a:extLst>
          </p:cNvPr>
          <p:cNvSpPr txBox="1">
            <a:spLocks noChangeArrowheads="1"/>
          </p:cNvSpPr>
          <p:nvPr/>
        </p:nvSpPr>
        <p:spPr bwMode="auto">
          <a:xfrm>
            <a:off x="0" y="3373438"/>
            <a:ext cx="9166225" cy="12001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ru-RU" altLang="ru-RU" sz="2400" b="1">
                <a:solidFill>
                  <a:srgbClr val="FF0000"/>
                </a:solidFill>
              </a:rPr>
              <a:t> Г.С.Жданов, ОСНОВЫ РЕНТГЕНОВСКОГО СТРУКТУРНОГО АНАЛИЗА, </a:t>
            </a:r>
          </a:p>
          <a:p>
            <a:pPr algn="ctr" eaLnBrk="1" hangingPunct="1">
              <a:spcBef>
                <a:spcPct val="0"/>
              </a:spcBef>
              <a:buFontTx/>
              <a:buNone/>
            </a:pPr>
            <a:r>
              <a:rPr lang="ru-RU" altLang="ru-RU" sz="2400" b="1">
                <a:solidFill>
                  <a:srgbClr val="FF0000"/>
                </a:solidFill>
              </a:rPr>
              <a:t>    Москва, Гостехиздат,1940 </a:t>
            </a:r>
            <a:endParaRPr lang="ru-RU" altLang="ru-RU" sz="2400"/>
          </a:p>
        </p:txBody>
      </p:sp>
    </p:spTree>
  </p:cSld>
  <p:clrMapOvr>
    <a:masterClrMapping/>
  </p:clrMapOvr>
</p:sld>
</file>

<file path=ppt/theme/theme1.xml><?xml version="1.0" encoding="utf-8"?>
<a:theme xmlns:a="http://schemas.openxmlformats.org/drawingml/2006/main" name="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Arial"/>
      </a:majorFont>
      <a:minorFont>
        <a:latin typeface="Arial"/>
        <a:ea typeface=""/>
        <a:cs typeface="Arial"/>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ru-RU"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ru-RU"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7095</TotalTime>
  <Words>3269</Words>
  <Application>Microsoft Office PowerPoint</Application>
  <PresentationFormat>Экран (4:3)</PresentationFormat>
  <Paragraphs>566</Paragraphs>
  <Slides>103</Slides>
  <Notes>9</Notes>
  <HiddenSlides>0</HiddenSlides>
  <MMClips>0</MMClips>
  <ScaleCrop>false</ScaleCrop>
  <HeadingPairs>
    <vt:vector size="6" baseType="variant">
      <vt:variant>
        <vt:lpstr>Тема</vt:lpstr>
      </vt:variant>
      <vt:variant>
        <vt:i4>1</vt:i4>
      </vt:variant>
      <vt:variant>
        <vt:lpstr>Внедренные серверы OLE</vt:lpstr>
      </vt:variant>
      <vt:variant>
        <vt:i4>2</vt:i4>
      </vt:variant>
      <vt:variant>
        <vt:lpstr>Заголовки слайдов</vt:lpstr>
      </vt:variant>
      <vt:variant>
        <vt:i4>103</vt:i4>
      </vt:variant>
    </vt:vector>
  </HeadingPairs>
  <TitlesOfParts>
    <vt:vector size="106" baseType="lpstr">
      <vt:lpstr>Оформление по умолчанию</vt:lpstr>
      <vt:lpstr>Equation</vt:lpstr>
      <vt:lpstr>Документ</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ISSP RAS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Ernest Suvorov</dc:creator>
  <cp:lastModifiedBy>Suvorov</cp:lastModifiedBy>
  <cp:revision>613</cp:revision>
  <dcterms:created xsi:type="dcterms:W3CDTF">2010-04-06T10:37:45Z</dcterms:created>
  <dcterms:modified xsi:type="dcterms:W3CDTF">2024-03-20T09:16:10Z</dcterms:modified>
</cp:coreProperties>
</file>